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5" r:id="rId9"/>
    <p:sldId id="267" r:id="rId10"/>
    <p:sldId id="266"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9" d="100"/>
          <a:sy n="59" d="100"/>
        </p:scale>
        <p:origin x="84" y="11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GT"/>
          </a:p>
        </p:txBody>
      </p:sp>
      <p:sp>
        <p:nvSpPr>
          <p:cNvPr id="4" name="Marcador de fecha 3"/>
          <p:cNvSpPr>
            <a:spLocks noGrp="1"/>
          </p:cNvSpPr>
          <p:nvPr>
            <p:ph type="dt" sz="half" idx="10"/>
          </p:nvPr>
        </p:nvSpPr>
        <p:spPr/>
        <p:txBody>
          <a:bodyPr/>
          <a:lstStyle/>
          <a:p>
            <a:fld id="{949A9789-CDD6-4EBC-A209-C056FB4CF0B6}"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2480592892"/>
      </p:ext>
    </p:extLst>
  </p:cSld>
  <p:clrMapOvr>
    <a:masterClrMapping/>
  </p:clrMapOvr>
  <p:transition spd="med" advClick="0" advTm="500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949A9789-CDD6-4EBC-A209-C056FB4CF0B6}"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2067089469"/>
      </p:ext>
    </p:extLst>
  </p:cSld>
  <p:clrMapOvr>
    <a:masterClrMapping/>
  </p:clrMapOvr>
  <p:transition spd="med" advClick="0" advTm="500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949A9789-CDD6-4EBC-A209-C056FB4CF0B6}"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723493742"/>
      </p:ext>
    </p:extLst>
  </p:cSld>
  <p:clrMapOvr>
    <a:masterClrMapping/>
  </p:clrMapOvr>
  <p:transition spd="med" advClick="0" advTm="500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949A9789-CDD6-4EBC-A209-C056FB4CF0B6}"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3217718658"/>
      </p:ext>
    </p:extLst>
  </p:cSld>
  <p:clrMapOvr>
    <a:masterClrMapping/>
  </p:clrMapOvr>
  <p:transition spd="med" advClick="0" advTm="500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49A9789-CDD6-4EBC-A209-C056FB4CF0B6}" type="datetimeFigureOut">
              <a:rPr lang="es-GT" smtClean="0"/>
              <a:t>29/05/2019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1801623110"/>
      </p:ext>
    </p:extLst>
  </p:cSld>
  <p:clrMapOvr>
    <a:masterClrMapping/>
  </p:clrMapOvr>
  <p:transition spd="med" advClick="0" advTm="500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fecha 4"/>
          <p:cNvSpPr>
            <a:spLocks noGrp="1"/>
          </p:cNvSpPr>
          <p:nvPr>
            <p:ph type="dt" sz="half" idx="10"/>
          </p:nvPr>
        </p:nvSpPr>
        <p:spPr/>
        <p:txBody>
          <a:bodyPr/>
          <a:lstStyle/>
          <a:p>
            <a:fld id="{949A9789-CDD6-4EBC-A209-C056FB4CF0B6}" type="datetimeFigureOut">
              <a:rPr lang="es-GT" smtClean="0"/>
              <a:t>29/05/2019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3035934303"/>
      </p:ext>
    </p:extLst>
  </p:cSld>
  <p:clrMapOvr>
    <a:masterClrMapping/>
  </p:clrMapOvr>
  <p:transition spd="med" advClick="0" advTm="500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Marcador de fecha 6"/>
          <p:cNvSpPr>
            <a:spLocks noGrp="1"/>
          </p:cNvSpPr>
          <p:nvPr>
            <p:ph type="dt" sz="half" idx="10"/>
          </p:nvPr>
        </p:nvSpPr>
        <p:spPr/>
        <p:txBody>
          <a:bodyPr/>
          <a:lstStyle/>
          <a:p>
            <a:fld id="{949A9789-CDD6-4EBC-A209-C056FB4CF0B6}" type="datetimeFigureOut">
              <a:rPr lang="es-GT" smtClean="0"/>
              <a:t>29/05/2019</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542997695"/>
      </p:ext>
    </p:extLst>
  </p:cSld>
  <p:clrMapOvr>
    <a:masterClrMapping/>
  </p:clrMapOvr>
  <p:transition spd="med" advClick="0" advTm="500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fecha 2"/>
          <p:cNvSpPr>
            <a:spLocks noGrp="1"/>
          </p:cNvSpPr>
          <p:nvPr>
            <p:ph type="dt" sz="half" idx="10"/>
          </p:nvPr>
        </p:nvSpPr>
        <p:spPr/>
        <p:txBody>
          <a:bodyPr/>
          <a:lstStyle/>
          <a:p>
            <a:fld id="{949A9789-CDD6-4EBC-A209-C056FB4CF0B6}" type="datetimeFigureOut">
              <a:rPr lang="es-GT" smtClean="0"/>
              <a:t>29/05/2019</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4094505594"/>
      </p:ext>
    </p:extLst>
  </p:cSld>
  <p:clrMapOvr>
    <a:masterClrMapping/>
  </p:clrMapOvr>
  <p:transition spd="med" advClick="0" advTm="500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49A9789-CDD6-4EBC-A209-C056FB4CF0B6}" type="datetimeFigureOut">
              <a:rPr lang="es-GT" smtClean="0"/>
              <a:t>29/05/2019</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3518135254"/>
      </p:ext>
    </p:extLst>
  </p:cSld>
  <p:clrMapOvr>
    <a:masterClrMapping/>
  </p:clrMapOvr>
  <p:transition spd="med" advClick="0" advTm="500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49A9789-CDD6-4EBC-A209-C056FB4CF0B6}" type="datetimeFigureOut">
              <a:rPr lang="es-GT" smtClean="0"/>
              <a:t>29/05/2019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1068681081"/>
      </p:ext>
    </p:extLst>
  </p:cSld>
  <p:clrMapOvr>
    <a:masterClrMapping/>
  </p:clrMapOvr>
  <p:transition spd="med" advClick="0" advTm="500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49A9789-CDD6-4EBC-A209-C056FB4CF0B6}" type="datetimeFigureOut">
              <a:rPr lang="es-GT" smtClean="0"/>
              <a:t>29/05/2019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F5AA4381-CDA5-4020-930B-AF289C95B9A4}" type="slidenum">
              <a:rPr lang="es-GT" smtClean="0"/>
              <a:t>‹Nº›</a:t>
            </a:fld>
            <a:endParaRPr lang="es-GT"/>
          </a:p>
        </p:txBody>
      </p:sp>
    </p:spTree>
    <p:extLst>
      <p:ext uri="{BB962C8B-B14F-4D97-AF65-F5344CB8AC3E}">
        <p14:creationId xmlns:p14="http://schemas.microsoft.com/office/powerpoint/2010/main" val="1796284888"/>
      </p:ext>
    </p:extLst>
  </p:cSld>
  <p:clrMapOvr>
    <a:masterClrMapping/>
  </p:clrMapOvr>
  <p:transition spd="med" advClick="0" advTm="5000">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A9789-CDD6-4EBC-A209-C056FB4CF0B6}" type="datetimeFigureOut">
              <a:rPr lang="es-GT" smtClean="0"/>
              <a:t>29/05/2019</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A4381-CDA5-4020-930B-AF289C95B9A4}" type="slidenum">
              <a:rPr lang="es-GT" smtClean="0"/>
              <a:t>‹Nº›</a:t>
            </a:fld>
            <a:endParaRPr lang="es-GT"/>
          </a:p>
        </p:txBody>
      </p:sp>
    </p:spTree>
    <p:extLst>
      <p:ext uri="{BB962C8B-B14F-4D97-AF65-F5344CB8AC3E}">
        <p14:creationId xmlns:p14="http://schemas.microsoft.com/office/powerpoint/2010/main" val="30006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advTm="5000">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9286" y="1306285"/>
            <a:ext cx="9013371" cy="5039632"/>
          </a:xfrm>
        </p:spPr>
        <p:txBody>
          <a:bodyPr>
            <a:normAutofit/>
          </a:bodyPr>
          <a:lstStyle/>
          <a:p>
            <a:pPr algn="ctr"/>
            <a:r>
              <a:rPr lang="es-GT" sz="7200" dirty="0" smtClean="0">
                <a:solidFill>
                  <a:schemeClr val="bg1"/>
                </a:solidFill>
                <a:effectLst>
                  <a:outerShdw blurRad="38100" dist="38100" dir="2700000" algn="tl">
                    <a:srgbClr val="000000">
                      <a:alpha val="43137"/>
                    </a:srgbClr>
                  </a:outerShdw>
                </a:effectLst>
                <a:latin typeface="Arial Black" panose="020B0A04020102020204" pitchFamily="34" charset="0"/>
                <a:cs typeface="Aharoni" panose="02010803020104030203" pitchFamily="2" charset="-79"/>
              </a:rPr>
              <a:t>INFORMÁTICA, PROGRAMACIÓN Y SOPORTE TÉCNICO</a:t>
            </a:r>
            <a:endParaRPr lang="es-GT" sz="7200" dirty="0">
              <a:solidFill>
                <a:schemeClr val="bg1"/>
              </a:solidFill>
              <a:effectLst>
                <a:outerShdw blurRad="38100" dist="38100" dir="2700000" algn="tl">
                  <a:srgbClr val="000000">
                    <a:alpha val="43137"/>
                  </a:srgbClr>
                </a:outerShdw>
              </a:effectLst>
              <a:latin typeface="Arial Black" panose="020B0A04020102020204" pitchFamily="34" charset="0"/>
              <a:cs typeface="Aharoni" panose="02010803020104030203" pitchFamily="2" charset="-79"/>
            </a:endParaRPr>
          </a:p>
        </p:txBody>
      </p:sp>
      <p:sp>
        <p:nvSpPr>
          <p:cNvPr id="7" name="Rectángulo 6"/>
          <p:cNvSpPr/>
          <p:nvPr/>
        </p:nvSpPr>
        <p:spPr>
          <a:xfrm>
            <a:off x="1"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
        <p:nvSpPr>
          <p:cNvPr id="5" name="Conector fuera de página 4"/>
          <p:cNvSpPr/>
          <p:nvPr/>
        </p:nvSpPr>
        <p:spPr>
          <a:xfrm>
            <a:off x="604156" y="-1"/>
            <a:ext cx="1845130" cy="3069771"/>
          </a:xfrm>
          <a:prstGeom prst="flowChartOffpageConnector">
            <a:avLst/>
          </a:prstGeom>
          <a:solidFill>
            <a:schemeClr val="tx2">
              <a:lumMod val="50000"/>
            </a:schemeClr>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1349792972"/>
      </p:ext>
    </p:extLst>
  </p:cSld>
  <p:clrMapOvr>
    <a:masterClrMapping/>
  </p:clrMapOvr>
  <p:transition spd="med" advClick="0"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4"/>
                                        </p:tgtEl>
                                      </p:cBhvr>
                                    </p:animEffect>
                                    <p:animScale>
                                      <p:cBhvr>
                                        <p:cTn id="7" dur="375"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pPr algn="ctr"/>
            <a:r>
              <a:rPr lang="es-GT" dirty="0" smtClean="0"/>
              <a:t>SOFTWARE</a:t>
            </a:r>
            <a:endParaRPr lang="es-GT" dirty="0"/>
          </a:p>
        </p:txBody>
      </p:sp>
      <p:sp>
        <p:nvSpPr>
          <p:cNvPr id="4" name="Marcador de contenido 3"/>
          <p:cNvSpPr>
            <a:spLocks noGrp="1"/>
          </p:cNvSpPr>
          <p:nvPr>
            <p:ph sz="half" idx="2"/>
          </p:nvPr>
        </p:nvSpPr>
        <p:spPr/>
        <p:txBody>
          <a:bodyPr>
            <a:normAutofit fontScale="47500" lnSpcReduction="20000"/>
          </a:bodyPr>
          <a:lstStyle/>
          <a:p>
            <a:endParaRPr lang="es-GT" sz="2600" dirty="0" smtClean="0"/>
          </a:p>
          <a:p>
            <a:r>
              <a:rPr lang="es-GT" dirty="0" smtClean="0"/>
              <a:t>Instalación y actualización de sistemas operativos (Windows, Linux, etc.)</a:t>
            </a:r>
          </a:p>
          <a:p>
            <a:r>
              <a:rPr lang="es-GT" dirty="0" smtClean="0"/>
              <a:t>Configuración y personalización del sistema operativo</a:t>
            </a:r>
          </a:p>
          <a:p>
            <a:r>
              <a:rPr lang="es-GT" dirty="0" smtClean="0"/>
              <a:t>Instalación de drivers y aplicaciones relacionadas al hardware</a:t>
            </a:r>
          </a:p>
          <a:p>
            <a:r>
              <a:rPr lang="es-GT" dirty="0" smtClean="0"/>
              <a:t>Instalación de programas varios (Office, Photoshop, Corel, Autocad, etc.)</a:t>
            </a:r>
          </a:p>
          <a:p>
            <a:r>
              <a:rPr lang="es-GT" dirty="0" smtClean="0"/>
              <a:t>Instalación de software antivirus</a:t>
            </a:r>
          </a:p>
          <a:p>
            <a:r>
              <a:rPr lang="es-GT" dirty="0" smtClean="0"/>
              <a:t>Instalación de software antispyware</a:t>
            </a:r>
          </a:p>
          <a:p>
            <a:r>
              <a:rPr lang="es-GT" dirty="0" smtClean="0"/>
              <a:t>Instalación de software antimalware</a:t>
            </a:r>
          </a:p>
          <a:p>
            <a:r>
              <a:rPr lang="es-GT" dirty="0" smtClean="0"/>
              <a:t>Instalación de programas de seguridad</a:t>
            </a:r>
          </a:p>
          <a:p>
            <a:r>
              <a:rPr lang="es-GT" dirty="0" smtClean="0"/>
              <a:t>Instalación de software de mantenimiento de PC</a:t>
            </a:r>
          </a:p>
          <a:p>
            <a:r>
              <a:rPr lang="es-GT" dirty="0" smtClean="0"/>
              <a:t>Desinstalación de programas y/o actualización</a:t>
            </a:r>
          </a:p>
          <a:p>
            <a:r>
              <a:rPr lang="es-GT" dirty="0" smtClean="0"/>
              <a:t>Diagnóstico preventivo</a:t>
            </a:r>
            <a:endParaRPr lang="es-GT" dirty="0"/>
          </a:p>
        </p:txBody>
      </p:sp>
      <p:sp>
        <p:nvSpPr>
          <p:cNvPr id="5" name="Marcador de texto 4"/>
          <p:cNvSpPr>
            <a:spLocks noGrp="1"/>
          </p:cNvSpPr>
          <p:nvPr>
            <p:ph type="body" sz="quarter" idx="3"/>
          </p:nvPr>
        </p:nvSpPr>
        <p:spPr/>
        <p:txBody>
          <a:bodyPr/>
          <a:lstStyle/>
          <a:p>
            <a:pPr algn="ctr"/>
            <a:r>
              <a:rPr lang="es-GT" dirty="0" smtClean="0"/>
              <a:t>HARDWARE</a:t>
            </a:r>
            <a:endParaRPr lang="es-GT" dirty="0"/>
          </a:p>
        </p:txBody>
      </p:sp>
      <p:sp>
        <p:nvSpPr>
          <p:cNvPr id="6" name="Marcador de contenido 5"/>
          <p:cNvSpPr>
            <a:spLocks noGrp="1"/>
          </p:cNvSpPr>
          <p:nvPr>
            <p:ph sz="quarter" idx="4"/>
          </p:nvPr>
        </p:nvSpPr>
        <p:spPr/>
        <p:txBody>
          <a:bodyPr>
            <a:normAutofit fontScale="47500" lnSpcReduction="20000"/>
          </a:bodyPr>
          <a:lstStyle/>
          <a:p>
            <a:r>
              <a:rPr lang="es-GT" dirty="0" smtClean="0"/>
              <a:t>Armado de computadoras a medida del cliente</a:t>
            </a:r>
          </a:p>
          <a:p>
            <a:r>
              <a:rPr lang="es-GT" dirty="0" smtClean="0"/>
              <a:t>Actualización de equipos</a:t>
            </a:r>
          </a:p>
          <a:p>
            <a:r>
              <a:rPr lang="es-GT" dirty="0" smtClean="0"/>
              <a:t>Reparación de componentes con fallas</a:t>
            </a:r>
          </a:p>
          <a:p>
            <a:r>
              <a:rPr lang="es-GT" dirty="0" smtClean="0"/>
              <a:t>Reemplazo de componentes defectuosos</a:t>
            </a:r>
          </a:p>
          <a:p>
            <a:r>
              <a:rPr lang="es-GT" dirty="0" smtClean="0"/>
              <a:t>Instalación y configuración de placas de video</a:t>
            </a:r>
          </a:p>
          <a:p>
            <a:r>
              <a:rPr lang="es-GT" dirty="0" smtClean="0"/>
              <a:t>Instalación y configuración de placas de audio</a:t>
            </a:r>
          </a:p>
          <a:p>
            <a:r>
              <a:rPr lang="es-GT" dirty="0" smtClean="0"/>
              <a:t>Instalación y configuración de placas de red</a:t>
            </a:r>
          </a:p>
          <a:p>
            <a:r>
              <a:rPr lang="es-GT" dirty="0" smtClean="0"/>
              <a:t>Actualización de componentes</a:t>
            </a:r>
          </a:p>
          <a:p>
            <a:r>
              <a:rPr lang="es-GT" dirty="0" smtClean="0"/>
              <a:t>Instalación y actualización de memoria</a:t>
            </a:r>
          </a:p>
          <a:p>
            <a:r>
              <a:rPr lang="es-GT" dirty="0" smtClean="0"/>
              <a:t>Instalación de discos rígidos y </a:t>
            </a:r>
            <a:r>
              <a:rPr lang="es-GT" dirty="0" err="1" smtClean="0"/>
              <a:t>lecto</a:t>
            </a:r>
            <a:r>
              <a:rPr lang="es-GT" dirty="0" smtClean="0"/>
              <a:t>-grabadoras de CD y DVD</a:t>
            </a:r>
          </a:p>
          <a:p>
            <a:r>
              <a:rPr lang="es-GT" dirty="0" smtClean="0"/>
              <a:t>Instalación de periféricos</a:t>
            </a:r>
          </a:p>
          <a:p>
            <a:r>
              <a:rPr lang="es-GT" dirty="0" smtClean="0"/>
              <a:t>Reparación y reemplazo de fuentes de alimentación</a:t>
            </a:r>
          </a:p>
          <a:p>
            <a:r>
              <a:rPr lang="es-GT" dirty="0" smtClean="0"/>
              <a:t>Testeo de placas madre (mother)</a:t>
            </a:r>
          </a:p>
        </p:txBody>
      </p:sp>
      <p:sp>
        <p:nvSpPr>
          <p:cNvPr id="7" name="Rectángulo 6"/>
          <p:cNvSpPr/>
          <p:nvPr/>
        </p:nvSpPr>
        <p:spPr>
          <a:xfrm>
            <a:off x="1"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
        <p:nvSpPr>
          <p:cNvPr id="8" name="AutoShape 2" descr="PH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10" name="Conector fuera de página 9"/>
          <p:cNvSpPr/>
          <p:nvPr/>
        </p:nvSpPr>
        <p:spPr>
          <a:xfrm>
            <a:off x="538842" y="1"/>
            <a:ext cx="1371600" cy="1825624"/>
          </a:xfrm>
          <a:prstGeom prst="flowChartOffpageConnector">
            <a:avLst/>
          </a:prstGeom>
          <a:solidFill>
            <a:schemeClr val="tx2">
              <a:lumMod val="50000"/>
            </a:schemeClr>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2612412274"/>
      </p:ext>
    </p:extLst>
  </p:cSld>
  <p:clrMapOvr>
    <a:masterClrMapping/>
  </p:clrMapOvr>
  <p:transition spd="med" advClick="0" advTm="5000">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839788" y="832756"/>
            <a:ext cx="3932237" cy="718457"/>
          </a:xfrm>
        </p:spPr>
        <p:txBody>
          <a:bodyPr/>
          <a:lstStyle/>
          <a:p>
            <a:r>
              <a:rPr lang="es-GT" dirty="0" smtClean="0"/>
              <a:t>INFORMÁTICA</a:t>
            </a:r>
            <a:endParaRPr lang="es-GT" dirty="0"/>
          </a:p>
        </p:txBody>
      </p:sp>
      <p:sp>
        <p:nvSpPr>
          <p:cNvPr id="7" name="Marcador de contenido 6"/>
          <p:cNvSpPr>
            <a:spLocks noGrp="1"/>
          </p:cNvSpPr>
          <p:nvPr>
            <p:ph idx="1"/>
          </p:nvPr>
        </p:nvSpPr>
        <p:spPr>
          <a:xfrm>
            <a:off x="5264831" y="1231672"/>
            <a:ext cx="6172200" cy="4873625"/>
          </a:xfrm>
          <a:blipFill>
            <a:blip r:embed="rId2"/>
            <a:stretch>
              <a:fillRect/>
            </a:stretch>
          </a:blipFill>
        </p:spPr>
        <p:txBody>
          <a:bodyPr/>
          <a:lstStyle/>
          <a:p>
            <a:endParaRPr lang="es-GT" dirty="0"/>
          </a:p>
        </p:txBody>
      </p:sp>
      <p:sp>
        <p:nvSpPr>
          <p:cNvPr id="8" name="Marcador de texto 7"/>
          <p:cNvSpPr>
            <a:spLocks noGrp="1"/>
          </p:cNvSpPr>
          <p:nvPr>
            <p:ph type="body" sz="half" idx="2"/>
          </p:nvPr>
        </p:nvSpPr>
        <p:spPr>
          <a:xfrm>
            <a:off x="839788" y="1551213"/>
            <a:ext cx="3932237" cy="4317775"/>
          </a:xfrm>
        </p:spPr>
        <p:txBody>
          <a:bodyPr>
            <a:noAutofit/>
          </a:bodyPr>
          <a:lstStyle/>
          <a:p>
            <a:pPr algn="just"/>
            <a:r>
              <a:rPr lang="es-GT" sz="1700" dirty="0" smtClean="0"/>
              <a:t>La palabra Informática procede del francés Informatique, formada por la contracción de los vocablos Información y automática. En los países anglosajones se conoce con el nombre Computer Science (Ciencia de las computadoras). La informática es la técnica vinculada al desarrollo de la computadora; es un conjunto de conocimientos, tantos teóricos como prácticos, sobre como se construye, como funciona y como se emplea ésta. De manera más sencilla se puede definir como la ciencia que estudia la información, y los medios de automatización y transmisión para poder tratarla y procesarla. Se podría decir que la materia prima de la informática es la información, mientras que su objetivo formal es el tratamiento de la misma.</a:t>
            </a:r>
            <a:endParaRPr lang="es-GT" sz="1700" dirty="0"/>
          </a:p>
        </p:txBody>
      </p:sp>
      <p:sp>
        <p:nvSpPr>
          <p:cNvPr id="9" name="Rectángulo 8"/>
          <p:cNvSpPr/>
          <p:nvPr/>
        </p:nvSpPr>
        <p:spPr>
          <a:xfrm>
            <a:off x="1"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1689214665"/>
      </p:ext>
    </p:extLst>
  </p:cSld>
  <p:clrMapOvr>
    <a:masterClrMapping/>
  </p:clrMapOvr>
  <p:transition spd="med" advClick="0" advTm="5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7">
                                            <p:bg/>
                                          </p:spTgt>
                                        </p:tgtEl>
                                      </p:cBhvr>
                                    </p:animEffect>
                                    <p:animScale>
                                      <p:cBhvr>
                                        <p:cTn id="7" dur="375" autoRev="1" fill="hold"/>
                                        <p:tgtEl>
                                          <p:spTgt spid="7">
                                            <p:bg/>
                                          </p:spTgt>
                                        </p:tgtEl>
                                      </p:cBhvr>
                                      <p:by x="105000" y="105000"/>
                                    </p:animScale>
                                  </p:childTnLst>
                                </p:cTn>
                              </p:par>
                              <p:par>
                                <p:cTn id="8" presetID="26" presetClass="emph" presetSubtype="0" fill="hold" grpId="0" nodeType="withEffect" nodePh="1">
                                  <p:stCondLst>
                                    <p:cond delay="0"/>
                                  </p:stCondLst>
                                  <p:endCondLst>
                                    <p:cond evt="begin" delay="0">
                                      <p:tn val="8"/>
                                    </p:cond>
                                  </p:endCondLst>
                                  <p:childTnLst>
                                    <p:animEffect transition="out" filter="fade">
                                      <p:cBhvr>
                                        <p:cTn id="9" dur="750" tmFilter="0, 0; .2, .5; .8, .5; 1, 0"/>
                                        <p:tgtEl>
                                          <p:spTgt spid="7">
                                            <p:txEl>
                                              <p:pRg st="0" end="0"/>
                                            </p:txEl>
                                          </p:spTgt>
                                        </p:tgtEl>
                                      </p:cBhvr>
                                    </p:animEffect>
                                    <p:animScale>
                                      <p:cBhvr>
                                        <p:cTn id="10" dur="375" autoRev="1" fill="hold"/>
                                        <p:tgtEl>
                                          <p:spTgt spid="7">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buFont typeface="Courier New" panose="02070309020205020404" pitchFamily="49" charset="0"/>
              <a:buChar char="o"/>
            </a:pPr>
            <a:r>
              <a:rPr lang="es-GT" sz="2600" dirty="0" smtClean="0"/>
              <a:t>La informática surgió como el centro de atención sobre el cual giraron cada uno de los desarrollos tecnológicos del siglo pasado. Cada vez que ha aparecido un nuevo fenómeno en nuestra historia, el hombre ha desarrollado una nueva ciencia que tratara de estudiarlo y describirlo. Surgieron las computadoras y con ellas se desarrolló la Informática.</a:t>
            </a:r>
          </a:p>
          <a:p>
            <a:pPr>
              <a:buFont typeface="Courier New" panose="02070309020205020404" pitchFamily="49" charset="0"/>
              <a:buChar char="o"/>
            </a:pPr>
            <a:r>
              <a:rPr lang="es-GT" sz="2600" dirty="0" smtClean="0"/>
              <a:t>Las funciones esenciales que puede presentar la informática son el desarrollo y construcción de nuevas máquinas, el desarrollo e implantación de nuevos métodos de trabajo, así como la construcción y mejora de aplicaciones informáticas (programas). Sus aspectos envuelven desde la programación y la arquitectura informática hasta la inteligencia artificial y la robótica.</a:t>
            </a:r>
            <a:endParaRPr lang="es-GT" sz="2600" dirty="0"/>
          </a:p>
        </p:txBody>
      </p:sp>
      <p:sp>
        <p:nvSpPr>
          <p:cNvPr id="8" name="Rectángulo 7"/>
          <p:cNvSpPr/>
          <p:nvPr/>
        </p:nvSpPr>
        <p:spPr>
          <a:xfrm>
            <a:off x="0"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
        <p:nvSpPr>
          <p:cNvPr id="7" name="Conector fuera de página 6"/>
          <p:cNvSpPr/>
          <p:nvPr/>
        </p:nvSpPr>
        <p:spPr>
          <a:xfrm>
            <a:off x="538842" y="1"/>
            <a:ext cx="1371600" cy="1825624"/>
          </a:xfrm>
          <a:prstGeom prst="flowChartOffpageConnector">
            <a:avLst/>
          </a:prstGeom>
          <a:solidFill>
            <a:schemeClr val="tx2">
              <a:lumMod val="50000"/>
            </a:schemeClr>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491688092"/>
      </p:ext>
    </p:extLst>
  </p:cSld>
  <p:clrMapOvr>
    <a:masterClrMapping/>
  </p:clrMapOvr>
  <p:transition spd="med" advClick="0" advTm="5000">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839788" y="832756"/>
            <a:ext cx="3932237" cy="718457"/>
          </a:xfrm>
        </p:spPr>
        <p:txBody>
          <a:bodyPr/>
          <a:lstStyle/>
          <a:p>
            <a:r>
              <a:rPr lang="es-GT" dirty="0" smtClean="0"/>
              <a:t>PROGRAMACIÓN</a:t>
            </a:r>
            <a:endParaRPr lang="es-GT" dirty="0"/>
          </a:p>
        </p:txBody>
      </p:sp>
      <p:sp>
        <p:nvSpPr>
          <p:cNvPr id="7" name="Marcador de contenido 6"/>
          <p:cNvSpPr>
            <a:spLocks noGrp="1"/>
          </p:cNvSpPr>
          <p:nvPr>
            <p:ph idx="1"/>
          </p:nvPr>
        </p:nvSpPr>
        <p:spPr>
          <a:xfrm>
            <a:off x="5264831" y="1231672"/>
            <a:ext cx="6172200" cy="4873625"/>
          </a:xfrm>
          <a:blipFill dpi="0" rotWithShape="1">
            <a:blip r:embed="rId2"/>
            <a:srcRect/>
            <a:stretch>
              <a:fillRect/>
            </a:stretch>
          </a:blipFill>
        </p:spPr>
        <p:txBody>
          <a:bodyPr/>
          <a:lstStyle/>
          <a:p>
            <a:endParaRPr lang="es-GT" dirty="0"/>
          </a:p>
        </p:txBody>
      </p:sp>
      <p:sp>
        <p:nvSpPr>
          <p:cNvPr id="8" name="Marcador de texto 7"/>
          <p:cNvSpPr>
            <a:spLocks noGrp="1"/>
          </p:cNvSpPr>
          <p:nvPr>
            <p:ph type="body" sz="half" idx="2"/>
          </p:nvPr>
        </p:nvSpPr>
        <p:spPr>
          <a:xfrm>
            <a:off x="839788" y="1551213"/>
            <a:ext cx="3932237" cy="4317775"/>
          </a:xfrm>
        </p:spPr>
        <p:txBody>
          <a:bodyPr>
            <a:noAutofit/>
          </a:bodyPr>
          <a:lstStyle/>
          <a:p>
            <a:pPr algn="just"/>
            <a:r>
              <a:rPr lang="es-GT" sz="1700" dirty="0" smtClean="0"/>
              <a:t>En el ámbito de la informática, la programación refiere a la acción de crear programas o aplicaciones, a través del desarrollo de un código fuente, el cual se basa en el conjunto de instrucciones que sigue el ordenador para ejecutar un programa.</a:t>
            </a:r>
          </a:p>
          <a:p>
            <a:pPr algn="just"/>
            <a:r>
              <a:rPr lang="es-GT" sz="1700" dirty="0" smtClean="0"/>
              <a:t>Estas instrucciones se encuentran escritas en lenguaje de programación que luego son traducidas a un lenguaje de máquina, que puede ser interpretado y ejecutado por el hardware del equipo (parte física del equipo). Dicho código fuente es creado, diseñado, codificado, mantenido y depurado a través de la programación, donde el principal objetivo a lograr es el desarrollo de sistemas que sean eficaces, accesibles y agradables o amigables para el usuario.</a:t>
            </a:r>
          </a:p>
          <a:p>
            <a:pPr algn="just"/>
            <a:endParaRPr lang="es-GT" sz="1700" dirty="0" smtClean="0"/>
          </a:p>
        </p:txBody>
      </p:sp>
      <p:sp>
        <p:nvSpPr>
          <p:cNvPr id="9" name="Rectángulo 8"/>
          <p:cNvSpPr/>
          <p:nvPr/>
        </p:nvSpPr>
        <p:spPr>
          <a:xfrm>
            <a:off x="1"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3612201741"/>
      </p:ext>
    </p:extLst>
  </p:cSld>
  <p:clrMapOvr>
    <a:masterClrMapping/>
  </p:clrMapOvr>
  <p:transition spd="med" advClick="0" advTm="5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bg/>
                                          </p:spTgt>
                                        </p:tgtEl>
                                      </p:cBhvr>
                                    </p:animEffect>
                                    <p:animScale>
                                      <p:cBhvr>
                                        <p:cTn id="7" dur="250" autoRev="1" fill="hold"/>
                                        <p:tgtEl>
                                          <p:spTgt spid="7">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nodePh="1">
                                  <p:stCondLst>
                                    <p:cond delay="0"/>
                                  </p:stCondLst>
                                  <p:endCondLst>
                                    <p:cond evt="begin" delay="0">
                                      <p:tn val="10"/>
                                    </p:cond>
                                  </p:endCondLst>
                                  <p:childTnLst>
                                    <p:animEffect transition="out" filter="fade">
                                      <p:cBhvr>
                                        <p:cTn id="11" dur="500" tmFilter="0, 0; .2, .5; .8, .5; 1, 0"/>
                                        <p:tgtEl>
                                          <p:spTgt spid="7">
                                            <p:txEl>
                                              <p:pRg st="0" end="0"/>
                                            </p:txEl>
                                          </p:spTgt>
                                        </p:tgtEl>
                                      </p:cBhvr>
                                    </p:animEffect>
                                    <p:animScale>
                                      <p:cBhvr>
                                        <p:cTn id="12" dur="250" autoRev="1" fill="hold"/>
                                        <p:tgtEl>
                                          <p:spTgt spid="7">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pPr>
              <a:buFont typeface="Courier New" panose="02070309020205020404" pitchFamily="49" charset="0"/>
              <a:buChar char="o"/>
            </a:pPr>
            <a:r>
              <a:rPr lang="es-GT" dirty="0" smtClean="0"/>
              <a:t>Los programas informáticos suelen seguir algoritmos, que son el conjunto de instrucciones que se encuentran organizadas y relacionadas entre sí de cierta manera y que permiten llegar a la solución de un problema, y que a su vez contienen módulos más pequeños que le aportan detalles más finos. Todo esto a escala de gran complejidad forma parte de la programación informática que permite trabajar al software de los equipos de computación y la cual suele ser llevada a cabo por técnicos o ingenieros en sistemas.</a:t>
            </a:r>
          </a:p>
          <a:p>
            <a:pPr>
              <a:buFont typeface="Courier New" panose="02070309020205020404" pitchFamily="49" charset="0"/>
              <a:buChar char="o"/>
            </a:pPr>
            <a:r>
              <a:rPr lang="es-GT" dirty="0" smtClean="0"/>
              <a:t>En los comienzos del desarrollo de la programación informática, se utilizaban lenguajes máquina muy básicos y limitados como el sistema binario (uso de los números 0 y 1 en distintas combinaciones); más tarde comenzaron a surgir lenguajes que hacían uso de códigos de palabras, y luego, conjuntos de algoritmos mucho más complejos que se denominaron lenguajes de alto nivel.</a:t>
            </a:r>
          </a:p>
          <a:p>
            <a:pPr>
              <a:buFont typeface="Courier New" panose="02070309020205020404" pitchFamily="49" charset="0"/>
              <a:buChar char="o"/>
            </a:pPr>
            <a:endParaRPr lang="es-GT" dirty="0" smtClean="0"/>
          </a:p>
        </p:txBody>
      </p:sp>
      <p:sp>
        <p:nvSpPr>
          <p:cNvPr id="8" name="Rectángulo 7"/>
          <p:cNvSpPr/>
          <p:nvPr/>
        </p:nvSpPr>
        <p:spPr>
          <a:xfrm>
            <a:off x="0"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
        <p:nvSpPr>
          <p:cNvPr id="7" name="Conector fuera de página 6"/>
          <p:cNvSpPr/>
          <p:nvPr/>
        </p:nvSpPr>
        <p:spPr>
          <a:xfrm>
            <a:off x="538842" y="1"/>
            <a:ext cx="1371600" cy="1825624"/>
          </a:xfrm>
          <a:prstGeom prst="flowChartOffpageConnector">
            <a:avLst/>
          </a:prstGeom>
          <a:solidFill>
            <a:schemeClr val="tx2">
              <a:lumMod val="50000"/>
            </a:schemeClr>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3497914913"/>
      </p:ext>
    </p:extLst>
  </p:cSld>
  <p:clrMapOvr>
    <a:masterClrMapping/>
  </p:clrMapOvr>
  <p:transition spd="med" advClick="0" advTm="5000">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pPr algn="ctr"/>
            <a:r>
              <a:rPr lang="es-GT" dirty="0" smtClean="0"/>
              <a:t>LENGUAJES DE PROGRAMACIÓN</a:t>
            </a:r>
            <a:endParaRPr lang="es-GT" dirty="0"/>
          </a:p>
        </p:txBody>
      </p:sp>
      <p:sp>
        <p:nvSpPr>
          <p:cNvPr id="4" name="Marcador de contenido 3"/>
          <p:cNvSpPr>
            <a:spLocks noGrp="1"/>
          </p:cNvSpPr>
          <p:nvPr>
            <p:ph sz="half" idx="2"/>
          </p:nvPr>
        </p:nvSpPr>
        <p:spPr/>
        <p:txBody>
          <a:bodyPr>
            <a:normAutofit fontScale="62500" lnSpcReduction="20000"/>
          </a:bodyPr>
          <a:lstStyle/>
          <a:p>
            <a:r>
              <a:rPr lang="es-GT" dirty="0" smtClean="0"/>
              <a:t>En informática, se conoce como lenguaje de programación a un programa destinado a la construcción de otros programas informáticos. Su nombre se debe a que comprende un lenguaje formal que está diseñado para organizar algoritmos y procesos lógicos que serán luego llevados a cabo por un ordenador o sistema informático, permitiendo controlar así su comportamiento físico, lógico y su comunicación con el usuario humano.</a:t>
            </a:r>
          </a:p>
          <a:p>
            <a:r>
              <a:rPr lang="es-GT" dirty="0" smtClean="0"/>
              <a:t>Dicho lenguaje está compuesto por símbolos y reglas sintácticas y semánticas, expresadas en forma de instrucciones y relaciones lógicas, mediante las cuales se construye el código fuente de una aplicación o pieza de software determinado. Así, puede llamarse también lenguaje.</a:t>
            </a:r>
            <a:endParaRPr lang="es-GT" dirty="0"/>
          </a:p>
        </p:txBody>
      </p:sp>
      <p:sp>
        <p:nvSpPr>
          <p:cNvPr id="5" name="Marcador de texto 4"/>
          <p:cNvSpPr>
            <a:spLocks noGrp="1"/>
          </p:cNvSpPr>
          <p:nvPr>
            <p:ph type="body" sz="quarter" idx="3"/>
          </p:nvPr>
        </p:nvSpPr>
        <p:spPr/>
        <p:txBody>
          <a:bodyPr/>
          <a:lstStyle/>
          <a:p>
            <a:pPr algn="ctr"/>
            <a:r>
              <a:rPr lang="es-GT" dirty="0" smtClean="0"/>
              <a:t>EJEMPLOS</a:t>
            </a:r>
            <a:endParaRPr lang="es-GT" dirty="0"/>
          </a:p>
        </p:txBody>
      </p:sp>
      <p:sp>
        <p:nvSpPr>
          <p:cNvPr id="6" name="Marcador de contenido 5"/>
          <p:cNvSpPr>
            <a:spLocks noGrp="1"/>
          </p:cNvSpPr>
          <p:nvPr>
            <p:ph sz="quarter" idx="4"/>
          </p:nvPr>
        </p:nvSpPr>
        <p:spPr/>
        <p:txBody>
          <a:bodyPr>
            <a:normAutofit/>
          </a:bodyPr>
          <a:lstStyle/>
          <a:p>
            <a:r>
              <a:rPr lang="es-GT" sz="2600" dirty="0" smtClean="0"/>
              <a:t>PHP</a:t>
            </a:r>
          </a:p>
          <a:p>
            <a:r>
              <a:rPr lang="es-GT" sz="2600" dirty="0" smtClean="0"/>
              <a:t>PHP</a:t>
            </a:r>
          </a:p>
          <a:p>
            <a:r>
              <a:rPr lang="es-GT" sz="2600" dirty="0" smtClean="0"/>
              <a:t>HTML</a:t>
            </a:r>
          </a:p>
          <a:p>
            <a:r>
              <a:rPr lang="es-GT" sz="2600" dirty="0" smtClean="0"/>
              <a:t>HTML</a:t>
            </a:r>
          </a:p>
          <a:p>
            <a:r>
              <a:rPr lang="es-GT" sz="2600" dirty="0" smtClean="0"/>
              <a:t>Perl</a:t>
            </a:r>
          </a:p>
          <a:p>
            <a:r>
              <a:rPr lang="es-GT" sz="2600" dirty="0" smtClean="0"/>
              <a:t>Perl</a:t>
            </a:r>
          </a:p>
          <a:p>
            <a:r>
              <a:rPr lang="es-GT" sz="2600" dirty="0" smtClean="0"/>
              <a:t>Java</a:t>
            </a:r>
          </a:p>
          <a:p>
            <a:endParaRPr lang="es-GT" dirty="0"/>
          </a:p>
        </p:txBody>
      </p:sp>
      <p:sp>
        <p:nvSpPr>
          <p:cNvPr id="7" name="Rectángulo 6"/>
          <p:cNvSpPr/>
          <p:nvPr/>
        </p:nvSpPr>
        <p:spPr>
          <a:xfrm>
            <a:off x="1"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
        <p:nvSpPr>
          <p:cNvPr id="8" name="AutoShape 2" descr="PH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4100" name="Picture 4" descr="Resultado de imagen para lenguajes de programacion ejemp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474" y="2710543"/>
            <a:ext cx="3779914" cy="29881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Conector fuera de página 9"/>
          <p:cNvSpPr/>
          <p:nvPr/>
        </p:nvSpPr>
        <p:spPr>
          <a:xfrm>
            <a:off x="538842" y="1"/>
            <a:ext cx="1371600" cy="1825624"/>
          </a:xfrm>
          <a:prstGeom prst="flowChartOffpageConnector">
            <a:avLst/>
          </a:prstGeom>
          <a:solidFill>
            <a:schemeClr val="tx2">
              <a:lumMod val="50000"/>
            </a:schemeClr>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693123067"/>
      </p:ext>
    </p:extLst>
  </p:cSld>
  <p:clrMapOvr>
    <a:masterClrMapping/>
  </p:clrMapOvr>
  <p:transition spd="med" advClick="0" advTm="5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750" tmFilter="0, 0; .2, .5; .8, .5; 1, 0"/>
                                        <p:tgtEl>
                                          <p:spTgt spid="4100"/>
                                        </p:tgtEl>
                                      </p:cBhvr>
                                    </p:animEffect>
                                    <p:animScale>
                                      <p:cBhvr>
                                        <p:cTn id="7" dur="375" autoRev="1" fill="hold"/>
                                        <p:tgtEl>
                                          <p:spTgt spid="410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839788" y="1191984"/>
            <a:ext cx="3932237" cy="718457"/>
          </a:xfrm>
        </p:spPr>
        <p:txBody>
          <a:bodyPr/>
          <a:lstStyle/>
          <a:p>
            <a:r>
              <a:rPr lang="es-GT" dirty="0" smtClean="0"/>
              <a:t>SOPORTE TÉCNICO</a:t>
            </a:r>
            <a:endParaRPr lang="es-GT" dirty="0"/>
          </a:p>
        </p:txBody>
      </p:sp>
      <p:sp>
        <p:nvSpPr>
          <p:cNvPr id="7" name="Marcador de contenido 6"/>
          <p:cNvSpPr>
            <a:spLocks noGrp="1"/>
          </p:cNvSpPr>
          <p:nvPr>
            <p:ph idx="1"/>
          </p:nvPr>
        </p:nvSpPr>
        <p:spPr>
          <a:xfrm>
            <a:off x="5264831" y="1231672"/>
            <a:ext cx="6172200" cy="4873625"/>
          </a:xfrm>
          <a:blipFill dpi="0" rotWithShape="1">
            <a:blip r:embed="rId2"/>
            <a:srcRect/>
            <a:stretch>
              <a:fillRect/>
            </a:stretch>
          </a:blipFill>
        </p:spPr>
        <p:txBody>
          <a:bodyPr/>
          <a:lstStyle/>
          <a:p>
            <a:endParaRPr lang="es-GT" dirty="0"/>
          </a:p>
        </p:txBody>
      </p:sp>
      <p:sp>
        <p:nvSpPr>
          <p:cNvPr id="8" name="Marcador de texto 7"/>
          <p:cNvSpPr>
            <a:spLocks noGrp="1"/>
          </p:cNvSpPr>
          <p:nvPr>
            <p:ph type="body" sz="half" idx="2"/>
          </p:nvPr>
        </p:nvSpPr>
        <p:spPr>
          <a:xfrm>
            <a:off x="839788" y="1551213"/>
            <a:ext cx="3932237" cy="4554084"/>
          </a:xfrm>
        </p:spPr>
        <p:txBody>
          <a:bodyPr>
            <a:noAutofit/>
          </a:bodyPr>
          <a:lstStyle/>
          <a:p>
            <a:pPr algn="just"/>
            <a:endParaRPr lang="es-GT" sz="1700" dirty="0" smtClean="0"/>
          </a:p>
          <a:p>
            <a:pPr algn="just"/>
            <a:r>
              <a:rPr lang="es-GT" sz="1700" dirty="0" smtClean="0"/>
              <a:t>El soporte técnico es un área que proporciona asistencia a los usuarios al tener algún problema al utilizar un producto o servicio, ya sea este el hardware o software de una computadora, de un servidor de Internet, de los periféricos, o de cualquier otro equipo o dispositivo.</a:t>
            </a:r>
          </a:p>
          <a:p>
            <a:pPr algn="just"/>
            <a:r>
              <a:rPr lang="es-GT" sz="1700" dirty="0" smtClean="0"/>
              <a:t>Es el servicio que se brindan a empresas o personas que buscan soluciones a las averías sean físicas (hardware) o lógicas (software) de computadora, y lo brinda un personal especializado en informática o mantenimiento de las mismas denominados técnicos.</a:t>
            </a:r>
          </a:p>
        </p:txBody>
      </p:sp>
      <p:sp>
        <p:nvSpPr>
          <p:cNvPr id="9" name="Rectángulo 8"/>
          <p:cNvSpPr/>
          <p:nvPr/>
        </p:nvSpPr>
        <p:spPr>
          <a:xfrm>
            <a:off x="1"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985371396"/>
      </p:ext>
    </p:extLst>
  </p:cSld>
  <p:clrMapOvr>
    <a:masterClrMapping/>
  </p:clrMapOvr>
  <p:transition spd="med" advClick="0" advTm="5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bg/>
                                          </p:spTgt>
                                        </p:tgtEl>
                                      </p:cBhvr>
                                    </p:animEffect>
                                    <p:animScale>
                                      <p:cBhvr>
                                        <p:cTn id="7" dur="250" autoRev="1" fill="hold"/>
                                        <p:tgtEl>
                                          <p:spTgt spid="7">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nodePh="1">
                                  <p:stCondLst>
                                    <p:cond delay="0"/>
                                  </p:stCondLst>
                                  <p:endCondLst>
                                    <p:cond evt="begin" delay="0">
                                      <p:tn val="10"/>
                                    </p:cond>
                                  </p:endCondLst>
                                  <p:childTnLst>
                                    <p:animEffect transition="out" filter="fade">
                                      <p:cBhvr>
                                        <p:cTn id="11" dur="500" tmFilter="0, 0; .2, .5; .8, .5; 1, 0"/>
                                        <p:tgtEl>
                                          <p:spTgt spid="7">
                                            <p:txEl>
                                              <p:pRg st="0" end="0"/>
                                            </p:txEl>
                                          </p:spTgt>
                                        </p:tgtEl>
                                      </p:cBhvr>
                                    </p:animEffect>
                                    <p:animScale>
                                      <p:cBhvr>
                                        <p:cTn id="12" dur="250" autoRev="1" fill="hold"/>
                                        <p:tgtEl>
                                          <p:spTgt spid="7">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Rectángulo 5"/>
          <p:cNvSpPr/>
          <p:nvPr/>
        </p:nvSpPr>
        <p:spPr>
          <a:xfrm>
            <a:off x="0" y="2955471"/>
            <a:ext cx="12192000" cy="3902529"/>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
        <p:nvSpPr>
          <p:cNvPr id="2" name="Título 1"/>
          <p:cNvSpPr>
            <a:spLocks noGrp="1"/>
          </p:cNvSpPr>
          <p:nvPr>
            <p:ph type="title"/>
          </p:nvPr>
        </p:nvSpPr>
        <p:spPr>
          <a:xfrm>
            <a:off x="838200" y="1944176"/>
            <a:ext cx="10515600" cy="1325563"/>
          </a:xfrm>
        </p:spPr>
        <p:txBody>
          <a:bodyPr/>
          <a:lstStyle/>
          <a:p>
            <a:r>
              <a:rPr lang="es-GT" b="1" dirty="0" smtClean="0">
                <a:effectLst>
                  <a:outerShdw blurRad="38100" dist="38100" dir="2700000" algn="tl">
                    <a:srgbClr val="000000">
                      <a:alpha val="43137"/>
                    </a:srgbClr>
                  </a:outerShdw>
                </a:effectLst>
              </a:rPr>
              <a:t>TIPOS DE SOPORTE TÉCNICO</a:t>
            </a:r>
            <a:endParaRPr lang="es-GT"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1224642" y="3584007"/>
            <a:ext cx="10515600" cy="2645455"/>
          </a:xfrm>
        </p:spPr>
        <p:txBody>
          <a:bodyPr>
            <a:normAutofit/>
          </a:bodyPr>
          <a:lstStyle/>
          <a:p>
            <a:pPr>
              <a:buFont typeface="Courier New" panose="02070309020205020404" pitchFamily="49" charset="0"/>
              <a:buChar char="o"/>
            </a:pPr>
            <a:r>
              <a:rPr lang="es-GT" sz="2600" dirty="0" smtClean="0">
                <a:solidFill>
                  <a:schemeClr val="bg1"/>
                </a:solidFill>
                <a:effectLst>
                  <a:outerShdw blurRad="38100" dist="38100" dir="2700000" algn="tl">
                    <a:srgbClr val="000000">
                      <a:alpha val="43137"/>
                    </a:srgbClr>
                  </a:outerShdw>
                </a:effectLst>
              </a:rPr>
              <a:t>Soporte técnico vía telefónica</a:t>
            </a:r>
          </a:p>
          <a:p>
            <a:pPr>
              <a:buFont typeface="Courier New" panose="02070309020205020404" pitchFamily="49" charset="0"/>
              <a:buChar char="o"/>
            </a:pPr>
            <a:r>
              <a:rPr lang="es-GT" sz="2600" dirty="0" smtClean="0">
                <a:solidFill>
                  <a:schemeClr val="bg1"/>
                </a:solidFill>
                <a:effectLst>
                  <a:outerShdw blurRad="38100" dist="38100" dir="2700000" algn="tl">
                    <a:srgbClr val="000000">
                      <a:alpha val="43137"/>
                    </a:srgbClr>
                  </a:outerShdw>
                </a:effectLst>
              </a:rPr>
              <a:t>Soporte técnico vía chat</a:t>
            </a:r>
          </a:p>
          <a:p>
            <a:pPr>
              <a:buFont typeface="Courier New" panose="02070309020205020404" pitchFamily="49" charset="0"/>
              <a:buChar char="o"/>
            </a:pPr>
            <a:r>
              <a:rPr lang="es-GT" sz="2600" dirty="0" smtClean="0">
                <a:solidFill>
                  <a:schemeClr val="bg1"/>
                </a:solidFill>
                <a:effectLst>
                  <a:outerShdw blurRad="38100" dist="38100" dir="2700000" algn="tl">
                    <a:srgbClr val="000000">
                      <a:alpha val="43137"/>
                    </a:srgbClr>
                  </a:outerShdw>
                </a:effectLst>
              </a:rPr>
              <a:t>Soporte técnico vía asistencia técnica personal</a:t>
            </a:r>
          </a:p>
          <a:p>
            <a:pPr>
              <a:buFont typeface="Courier New" panose="02070309020205020404" pitchFamily="49" charset="0"/>
              <a:buChar char="o"/>
            </a:pPr>
            <a:r>
              <a:rPr lang="es-GT" sz="2600" dirty="0" smtClean="0">
                <a:solidFill>
                  <a:schemeClr val="bg1"/>
                </a:solidFill>
                <a:effectLst>
                  <a:outerShdw blurRad="38100" dist="38100" dir="2700000" algn="tl">
                    <a:srgbClr val="000000">
                      <a:alpha val="43137"/>
                    </a:srgbClr>
                  </a:outerShdw>
                </a:effectLst>
              </a:rPr>
              <a:t>Soporte técnico vía asistencia remota</a:t>
            </a:r>
          </a:p>
          <a:p>
            <a:pPr>
              <a:buFont typeface="Courier New" panose="02070309020205020404" pitchFamily="49" charset="0"/>
              <a:buChar char="o"/>
            </a:pPr>
            <a:endParaRPr lang="es-GT" dirty="0" smtClean="0"/>
          </a:p>
        </p:txBody>
      </p:sp>
      <p:sp>
        <p:nvSpPr>
          <p:cNvPr id="8" name="Rectángulo 7"/>
          <p:cNvSpPr/>
          <p:nvPr/>
        </p:nvSpPr>
        <p:spPr>
          <a:xfrm>
            <a:off x="0"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
        <p:nvSpPr>
          <p:cNvPr id="7" name="Conector fuera de página 6"/>
          <p:cNvSpPr/>
          <p:nvPr/>
        </p:nvSpPr>
        <p:spPr>
          <a:xfrm>
            <a:off x="538842" y="1"/>
            <a:ext cx="1371600" cy="1825624"/>
          </a:xfrm>
          <a:prstGeom prst="flowChartOffpageConnector">
            <a:avLst/>
          </a:prstGeom>
          <a:solidFill>
            <a:schemeClr val="tx2">
              <a:lumMod val="50000"/>
            </a:schemeClr>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4189568468"/>
      </p:ext>
    </p:extLst>
  </p:cSld>
  <p:clrMapOvr>
    <a:masterClrMapping/>
  </p:clrMapOvr>
  <p:transition spd="med" advClick="0" advTm="5000">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Rectángulo 5"/>
          <p:cNvSpPr/>
          <p:nvPr/>
        </p:nvSpPr>
        <p:spPr>
          <a:xfrm>
            <a:off x="0" y="2955471"/>
            <a:ext cx="12192000" cy="3902529"/>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
        <p:nvSpPr>
          <p:cNvPr id="2" name="Título 1"/>
          <p:cNvSpPr>
            <a:spLocks noGrp="1"/>
          </p:cNvSpPr>
          <p:nvPr>
            <p:ph type="title"/>
          </p:nvPr>
        </p:nvSpPr>
        <p:spPr>
          <a:xfrm>
            <a:off x="838200" y="1944176"/>
            <a:ext cx="10515600" cy="1325563"/>
          </a:xfrm>
        </p:spPr>
        <p:txBody>
          <a:bodyPr/>
          <a:lstStyle/>
          <a:p>
            <a:r>
              <a:rPr lang="es-GT" b="1" dirty="0" smtClean="0">
                <a:effectLst>
                  <a:outerShdw blurRad="38100" dist="38100" dir="2700000" algn="tl">
                    <a:srgbClr val="000000">
                      <a:alpha val="43137"/>
                    </a:srgbClr>
                  </a:outerShdw>
                </a:effectLst>
              </a:rPr>
              <a:t>ÁREAS QUE ABARCA</a:t>
            </a:r>
            <a:endParaRPr lang="es-GT"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1224642" y="3584007"/>
            <a:ext cx="10515600" cy="2645455"/>
          </a:xfrm>
        </p:spPr>
        <p:txBody>
          <a:bodyPr>
            <a:normAutofit/>
          </a:bodyPr>
          <a:lstStyle/>
          <a:p>
            <a:pPr>
              <a:buFont typeface="Courier New" panose="02070309020205020404" pitchFamily="49" charset="0"/>
              <a:buChar char="o"/>
            </a:pPr>
            <a:r>
              <a:rPr lang="es-GT" dirty="0" smtClean="0">
                <a:solidFill>
                  <a:schemeClr val="bg1"/>
                </a:solidFill>
              </a:rPr>
              <a:t>Reparación de PC</a:t>
            </a:r>
          </a:p>
          <a:p>
            <a:pPr>
              <a:buFont typeface="Courier New" panose="02070309020205020404" pitchFamily="49" charset="0"/>
              <a:buChar char="o"/>
            </a:pPr>
            <a:r>
              <a:rPr lang="es-GT" dirty="0" smtClean="0">
                <a:solidFill>
                  <a:schemeClr val="bg1"/>
                </a:solidFill>
              </a:rPr>
              <a:t>Redes cableadas / wifi</a:t>
            </a:r>
          </a:p>
          <a:p>
            <a:pPr>
              <a:buFont typeface="Courier New" panose="02070309020205020404" pitchFamily="49" charset="0"/>
              <a:buChar char="o"/>
            </a:pPr>
            <a:r>
              <a:rPr lang="es-GT" dirty="0" smtClean="0">
                <a:solidFill>
                  <a:schemeClr val="bg1"/>
                </a:solidFill>
              </a:rPr>
              <a:t>Respaldo de datos</a:t>
            </a:r>
          </a:p>
          <a:p>
            <a:pPr>
              <a:buFont typeface="Courier New" panose="02070309020205020404" pitchFamily="49" charset="0"/>
              <a:buChar char="o"/>
            </a:pPr>
            <a:r>
              <a:rPr lang="es-GT" dirty="0" smtClean="0">
                <a:solidFill>
                  <a:schemeClr val="bg1"/>
                </a:solidFill>
              </a:rPr>
              <a:t>Instalaciones y configuraciones</a:t>
            </a:r>
          </a:p>
        </p:txBody>
      </p:sp>
      <p:sp>
        <p:nvSpPr>
          <p:cNvPr id="8" name="Rectángulo 7"/>
          <p:cNvSpPr/>
          <p:nvPr/>
        </p:nvSpPr>
        <p:spPr>
          <a:xfrm>
            <a:off x="0" y="0"/>
            <a:ext cx="12192000" cy="930728"/>
          </a:xfrm>
          <a:prstGeom prst="rect">
            <a:avLst/>
          </a:prstGeom>
          <a:solidFill>
            <a:schemeClr val="tx2">
              <a:lumMod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
        <p:nvSpPr>
          <p:cNvPr id="7" name="Conector fuera de página 6"/>
          <p:cNvSpPr/>
          <p:nvPr/>
        </p:nvSpPr>
        <p:spPr>
          <a:xfrm>
            <a:off x="538842" y="1"/>
            <a:ext cx="1371600" cy="1825624"/>
          </a:xfrm>
          <a:prstGeom prst="flowChartOffpageConnector">
            <a:avLst/>
          </a:prstGeom>
          <a:solidFill>
            <a:schemeClr val="tx2">
              <a:lumMod val="50000"/>
            </a:schemeClr>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1692471503"/>
      </p:ext>
    </p:extLst>
  </p:cSld>
  <p:clrMapOvr>
    <a:masterClrMapping/>
  </p:clrMapOvr>
  <p:transition spd="med" advClick="0" advTm="5000">
    <p:cove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942</Words>
  <Application>Microsoft Office PowerPoint</Application>
  <PresentationFormat>Panorámica</PresentationFormat>
  <Paragraphs>62</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Aharoni</vt:lpstr>
      <vt:lpstr>Arial</vt:lpstr>
      <vt:lpstr>Arial Black</vt:lpstr>
      <vt:lpstr>Calibri</vt:lpstr>
      <vt:lpstr>Calibri Light</vt:lpstr>
      <vt:lpstr>Courier New</vt:lpstr>
      <vt:lpstr>Tema de Office</vt:lpstr>
      <vt:lpstr>INFORMÁTICA, PROGRAMACIÓN Y SOPORTE TÉCNICO</vt:lpstr>
      <vt:lpstr>INFORMÁTICA</vt:lpstr>
      <vt:lpstr>Presentación de PowerPoint</vt:lpstr>
      <vt:lpstr>PROGRAMACIÓN</vt:lpstr>
      <vt:lpstr>Presentación de PowerPoint</vt:lpstr>
      <vt:lpstr>Presentación de PowerPoint</vt:lpstr>
      <vt:lpstr>SOPORTE TÉCNICO</vt:lpstr>
      <vt:lpstr>TIPOS DE SOPORTE TÉCNICO</vt:lpstr>
      <vt:lpstr>ÁREAS QUE ABARCA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PROGRAMACIÓN Y SOPORTE TÉCNICO</dc:title>
  <dc:creator>Liceo Compu-Market</dc:creator>
  <cp:lastModifiedBy>Liceo Compu-Market</cp:lastModifiedBy>
  <cp:revision>6</cp:revision>
  <dcterms:created xsi:type="dcterms:W3CDTF">2019-05-29T13:48:33Z</dcterms:created>
  <dcterms:modified xsi:type="dcterms:W3CDTF">2019-05-29T14:25:18Z</dcterms:modified>
</cp:coreProperties>
</file>