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74" r:id="rId5"/>
    <p:sldId id="275" r:id="rId6"/>
    <p:sldId id="276" r:id="rId7"/>
    <p:sldId id="277" r:id="rId8"/>
    <p:sldId id="278" r:id="rId9"/>
    <p:sldId id="279" r:id="rId10"/>
    <p:sldId id="280" r:id="rId11"/>
    <p:sldId id="281" r:id="rId12"/>
    <p:sldId id="262" r:id="rId13"/>
  </p:sldIdLst>
  <p:sldSz cx="12192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2B1"/>
    <a:srgbClr val="8CA8D1"/>
    <a:srgbClr val="A17DAE"/>
    <a:srgbClr val="7D91BB"/>
    <a:srgbClr val="F1D5E5"/>
    <a:srgbClr val="D9E2F0"/>
    <a:srgbClr val="E0D4E4"/>
    <a:srgbClr val="D4DAE8"/>
    <a:srgbClr val="C85997"/>
    <a:srgbClr val="668B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4586" autoAdjust="0"/>
  </p:normalViewPr>
  <p:slideViewPr>
    <p:cSldViewPr snapToGrid="0" showGuides="1">
      <p:cViewPr varScale="1">
        <p:scale>
          <a:sx n="64" d="100"/>
          <a:sy n="64" d="100"/>
        </p:scale>
        <p:origin x="2394" y="78"/>
      </p:cViewPr>
      <p:guideLst>
        <p:guide orient="horz" pos="2880"/>
        <p:guide pos="3840"/>
      </p:guideLst>
    </p:cSldViewPr>
  </p:slideViewPr>
  <p:outlineViewPr>
    <p:cViewPr>
      <p:scale>
        <a:sx n="33" d="100"/>
        <a:sy n="33" d="100"/>
      </p:scale>
      <p:origin x="0" y="-8784"/>
    </p:cViewPr>
  </p:outlineViewPr>
  <p:notesTextViewPr>
    <p:cViewPr>
      <p:scale>
        <a:sx n="1" d="1"/>
        <a:sy n="1" d="1"/>
      </p:scale>
      <p:origin x="0" y="0"/>
    </p:cViewPr>
  </p:notesTextViewPr>
  <p:sorterViewPr>
    <p:cViewPr>
      <p:scale>
        <a:sx n="100" d="100"/>
        <a:sy n="100" d="100"/>
      </p:scale>
      <p:origin x="0" y="-3600"/>
    </p:cViewPr>
  </p:sorterViewPr>
  <p:notesViewPr>
    <p:cSldViewPr snapToGrid="0" showGuides="1">
      <p:cViewPr varScale="1">
        <p:scale>
          <a:sx n="80" d="100"/>
          <a:sy n="80" d="100"/>
        </p:scale>
        <p:origin x="19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D1F7E9-EE9F-4EAC-9738-25639A81C8AA}" type="datetimeFigureOut">
              <a:rPr lang="en-GB" smtClean="0"/>
              <a:t>20/07/2020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3ABE09-0D43-4644-A857-553AFEF2309C}" type="slidenum">
              <a:rPr lang="en-GB" smtClean="0"/>
              <a:t>‹#›</a:t>
            </a:fld>
            <a:endParaRPr lang="en-GB"/>
          </a:p>
        </p:txBody>
      </p:sp>
    </p:spTree>
    <p:extLst>
      <p:ext uri="{BB962C8B-B14F-4D97-AF65-F5344CB8AC3E}">
        <p14:creationId xmlns:p14="http://schemas.microsoft.com/office/powerpoint/2010/main" val="2371095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BD0DE-58B2-4BE5-9870-8E7FE93CF5D8}" type="datetimeFigureOut">
              <a:rPr lang="en-GB" smtClean="0"/>
              <a:t>20/07/2020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58377-8945-4A29-AA61-C5A798FE2322}" type="slidenum">
              <a:rPr lang="en-GB" smtClean="0"/>
              <a:t>‹#›</a:t>
            </a:fld>
            <a:endParaRPr lang="en-GB"/>
          </a:p>
        </p:txBody>
      </p:sp>
    </p:spTree>
    <p:extLst>
      <p:ext uri="{BB962C8B-B14F-4D97-AF65-F5344CB8AC3E}">
        <p14:creationId xmlns:p14="http://schemas.microsoft.com/office/powerpoint/2010/main" val="201257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281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5D958377-8945-4A29-AA61-C5A798FE2322}" type="slidenum">
              <a:rPr lang="en-GB" smtClean="0"/>
              <a:t>9</a:t>
            </a:fld>
            <a:endParaRPr lang="en-GB"/>
          </a:p>
        </p:txBody>
      </p:sp>
    </p:spTree>
    <p:extLst>
      <p:ext uri="{BB962C8B-B14F-4D97-AF65-F5344CB8AC3E}">
        <p14:creationId xmlns:p14="http://schemas.microsoft.com/office/powerpoint/2010/main" val="2714292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4EAE2-2198-4D7A-9D8A-276EC651CDD7}" type="datetime1">
              <a:rPr lang="en-GB" smtClean="0"/>
              <a:t>20/07/2020</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6" name="Picture 5"/>
          <p:cNvPicPr>
            <a:picLocks noChangeAspect="1"/>
          </p:cNvPicPr>
          <p:nvPr userDrawn="1"/>
        </p:nvPicPr>
        <p:blipFill>
          <a:blip r:embed="rId2"/>
          <a:stretch>
            <a:fillRect/>
          </a:stretch>
        </p:blipFill>
        <p:spPr>
          <a:xfrm>
            <a:off x="4637924" y="3584447"/>
            <a:ext cx="6648075" cy="217165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0" y="0"/>
            <a:ext cx="6276088" cy="1671638"/>
          </a:xfrm>
          <a:prstGeom prst="rect">
            <a:avLst/>
          </a:prstGeom>
        </p:spPr>
      </p:pic>
    </p:spTree>
    <p:extLst>
      <p:ext uri="{BB962C8B-B14F-4D97-AF65-F5344CB8AC3E}">
        <p14:creationId xmlns:p14="http://schemas.microsoft.com/office/powerpoint/2010/main" val="230786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378" y="755653"/>
            <a:ext cx="5087537" cy="6085415"/>
          </a:xfrm>
        </p:spPr>
        <p:txBody>
          <a:bodyPr anchor="ctr" anchorCtr="0"/>
          <a:lstStyle>
            <a:lvl1pPr marL="128588" indent="-128588">
              <a:lnSpc>
                <a:spcPct val="95000"/>
              </a:lnSpc>
              <a:spcBef>
                <a:spcPts val="0"/>
              </a:spcBef>
              <a:defRPr sz="2400">
                <a:solidFill>
                  <a:schemeClr val="accent1"/>
                </a:solidFill>
              </a:defRPr>
            </a:lvl1pPr>
            <a:lvl2pPr marL="128588" indent="-128588">
              <a:lnSpc>
                <a:spcPct val="95000"/>
              </a:lnSpc>
              <a:spcBef>
                <a:spcPts val="0"/>
              </a:spcBef>
              <a:buNone/>
              <a:defRPr sz="2400" b="0">
                <a:solidFill>
                  <a:schemeClr val="accent1"/>
                </a:solidFill>
              </a:defRPr>
            </a:lvl2pPr>
            <a:lvl3pPr marL="128588" indent="-128588">
              <a:lnSpc>
                <a:spcPct val="95000"/>
              </a:lnSpc>
              <a:spcBef>
                <a:spcPts val="0"/>
              </a:spcBef>
              <a:buNone/>
              <a:defRPr sz="2400" b="0">
                <a:solidFill>
                  <a:schemeClr val="accent1"/>
                </a:solidFill>
              </a:defRPr>
            </a:lvl3pPr>
            <a:lvl4pPr marL="128588" indent="-128588">
              <a:lnSpc>
                <a:spcPct val="95000"/>
              </a:lnSpc>
              <a:spcBef>
                <a:spcPts val="0"/>
              </a:spcBef>
              <a:buNone/>
              <a:defRPr sz="2400" b="0">
                <a:solidFill>
                  <a:schemeClr val="accent1"/>
                </a:solidFill>
              </a:defRPr>
            </a:lvl4pPr>
            <a:lvl5pPr marL="128588" indent="-128588">
              <a:lnSpc>
                <a:spcPct val="95000"/>
              </a:lnSpc>
              <a:spcBef>
                <a:spcPts val="0"/>
              </a:spcBef>
              <a:buNone/>
              <a:defRPr sz="24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Picture Placeholder 9"/>
          <p:cNvSpPr>
            <a:spLocks noGrp="1"/>
          </p:cNvSpPr>
          <p:nvPr>
            <p:ph type="pic" sz="quarter" idx="13"/>
          </p:nvPr>
        </p:nvSpPr>
        <p:spPr>
          <a:xfrm>
            <a:off x="-12879" y="-6765"/>
            <a:ext cx="5762927" cy="7666788"/>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3194517 w 5758165"/>
              <a:gd name="connsiteY7" fmla="*/ 5763339 h 5763339"/>
              <a:gd name="connsiteX8" fmla="*/ 2048885 w 5758165"/>
              <a:gd name="connsiteY8" fmla="*/ 5749051 h 5763339"/>
              <a:gd name="connsiteX9" fmla="*/ 6743 w 5758165"/>
              <a:gd name="connsiteY9" fmla="*/ 5750091 h 5763339"/>
              <a:gd name="connsiteX10" fmla="*/ 4350 w 5758165"/>
              <a:gd name="connsiteY10" fmla="*/ 3704516 h 5763339"/>
              <a:gd name="connsiteX11" fmla="*/ 4350 w 5758165"/>
              <a:gd name="connsiteY11" fmla="*/ 2044535 h 5763339"/>
              <a:gd name="connsiteX0" fmla="*/ 4350 w 5772452"/>
              <a:gd name="connsiteY0" fmla="*/ 2044535 h 5763339"/>
              <a:gd name="connsiteX1" fmla="*/ 0 w 5772452"/>
              <a:gd name="connsiteY1" fmla="*/ 1284 h 5763339"/>
              <a:gd name="connsiteX2" fmla="*/ 2048885 w 5772452"/>
              <a:gd name="connsiteY2" fmla="*/ 0 h 5763339"/>
              <a:gd name="connsiteX3" fmla="*/ 3708867 w 5772452"/>
              <a:gd name="connsiteY3" fmla="*/ 0 h 5763339"/>
              <a:gd name="connsiteX4" fmla="*/ 5758165 w 5772452"/>
              <a:gd name="connsiteY4" fmla="*/ 311 h 5763339"/>
              <a:gd name="connsiteX5" fmla="*/ 5753402 w 5772452"/>
              <a:gd name="connsiteY5" fmla="*/ 2044535 h 5763339"/>
              <a:gd name="connsiteX6" fmla="*/ 5772452 w 5772452"/>
              <a:gd name="connsiteY6" fmla="*/ 3890254 h 5763339"/>
              <a:gd name="connsiteX7" fmla="*/ 3194517 w 5772452"/>
              <a:gd name="connsiteY7" fmla="*/ 5763339 h 5763339"/>
              <a:gd name="connsiteX8" fmla="*/ 2048885 w 5772452"/>
              <a:gd name="connsiteY8" fmla="*/ 5749051 h 5763339"/>
              <a:gd name="connsiteX9" fmla="*/ 6743 w 5772452"/>
              <a:gd name="connsiteY9" fmla="*/ 5750091 h 5763339"/>
              <a:gd name="connsiteX10" fmla="*/ 4350 w 5772452"/>
              <a:gd name="connsiteY10" fmla="*/ 3704516 h 5763339"/>
              <a:gd name="connsiteX11" fmla="*/ 4350 w 5772452"/>
              <a:gd name="connsiteY11" fmla="*/ 2044535 h 5763339"/>
              <a:gd name="connsiteX0" fmla="*/ 4350 w 5762927"/>
              <a:gd name="connsiteY0" fmla="*/ 2044535 h 5763339"/>
              <a:gd name="connsiteX1" fmla="*/ 0 w 5762927"/>
              <a:gd name="connsiteY1" fmla="*/ 1284 h 5763339"/>
              <a:gd name="connsiteX2" fmla="*/ 2048885 w 5762927"/>
              <a:gd name="connsiteY2" fmla="*/ 0 h 5763339"/>
              <a:gd name="connsiteX3" fmla="*/ 3708867 w 5762927"/>
              <a:gd name="connsiteY3" fmla="*/ 0 h 5763339"/>
              <a:gd name="connsiteX4" fmla="*/ 5758165 w 5762927"/>
              <a:gd name="connsiteY4" fmla="*/ 311 h 5763339"/>
              <a:gd name="connsiteX5" fmla="*/ 5753402 w 5762927"/>
              <a:gd name="connsiteY5" fmla="*/ 2044535 h 5763339"/>
              <a:gd name="connsiteX6" fmla="*/ 5762927 w 5762927"/>
              <a:gd name="connsiteY6" fmla="*/ 3883111 h 5763339"/>
              <a:gd name="connsiteX7" fmla="*/ 3194517 w 5762927"/>
              <a:gd name="connsiteY7" fmla="*/ 5763339 h 5763339"/>
              <a:gd name="connsiteX8" fmla="*/ 2048885 w 5762927"/>
              <a:gd name="connsiteY8" fmla="*/ 5749051 h 5763339"/>
              <a:gd name="connsiteX9" fmla="*/ 6743 w 5762927"/>
              <a:gd name="connsiteY9" fmla="*/ 5750091 h 5763339"/>
              <a:gd name="connsiteX10" fmla="*/ 4350 w 5762927"/>
              <a:gd name="connsiteY10" fmla="*/ 3704516 h 5763339"/>
              <a:gd name="connsiteX11" fmla="*/ 4350 w 5762927"/>
              <a:gd name="connsiteY11" fmla="*/ 2044535 h 5763339"/>
              <a:gd name="connsiteX0" fmla="*/ 4350 w 5762927"/>
              <a:gd name="connsiteY0" fmla="*/ 2044535 h 5750091"/>
              <a:gd name="connsiteX1" fmla="*/ 0 w 5762927"/>
              <a:gd name="connsiteY1" fmla="*/ 1284 h 5750091"/>
              <a:gd name="connsiteX2" fmla="*/ 2048885 w 5762927"/>
              <a:gd name="connsiteY2" fmla="*/ 0 h 5750091"/>
              <a:gd name="connsiteX3" fmla="*/ 3708867 w 5762927"/>
              <a:gd name="connsiteY3" fmla="*/ 0 h 5750091"/>
              <a:gd name="connsiteX4" fmla="*/ 5758165 w 5762927"/>
              <a:gd name="connsiteY4" fmla="*/ 311 h 5750091"/>
              <a:gd name="connsiteX5" fmla="*/ 5753402 w 5762927"/>
              <a:gd name="connsiteY5" fmla="*/ 2044535 h 5750091"/>
              <a:gd name="connsiteX6" fmla="*/ 5762927 w 5762927"/>
              <a:gd name="connsiteY6" fmla="*/ 3883111 h 5750091"/>
              <a:gd name="connsiteX7" fmla="*/ 3270717 w 5762927"/>
              <a:gd name="connsiteY7" fmla="*/ 5741908 h 5750091"/>
              <a:gd name="connsiteX8" fmla="*/ 2048885 w 5762927"/>
              <a:gd name="connsiteY8" fmla="*/ 5749051 h 5750091"/>
              <a:gd name="connsiteX9" fmla="*/ 6743 w 5762927"/>
              <a:gd name="connsiteY9" fmla="*/ 5750091 h 5750091"/>
              <a:gd name="connsiteX10" fmla="*/ 4350 w 5762927"/>
              <a:gd name="connsiteY10" fmla="*/ 3704516 h 5750091"/>
              <a:gd name="connsiteX11" fmla="*/ 4350 w 5762927"/>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2927" h="5750091">
                <a:moveTo>
                  <a:pt x="4350" y="2044535"/>
                </a:moveTo>
                <a:lnTo>
                  <a:pt x="0" y="1284"/>
                </a:lnTo>
                <a:lnTo>
                  <a:pt x="2048885" y="0"/>
                </a:lnTo>
                <a:lnTo>
                  <a:pt x="3708867" y="0"/>
                </a:lnTo>
                <a:lnTo>
                  <a:pt x="5758165" y="311"/>
                </a:lnTo>
                <a:cubicBezTo>
                  <a:pt x="5757371" y="679338"/>
                  <a:pt x="5754196" y="1365508"/>
                  <a:pt x="5753402" y="2044535"/>
                </a:cubicBezTo>
                <a:lnTo>
                  <a:pt x="5762927" y="3883111"/>
                </a:lnTo>
                <a:cubicBezTo>
                  <a:pt x="5762927" y="5012277"/>
                  <a:pt x="4399883" y="5741908"/>
                  <a:pt x="3270717" y="5741908"/>
                </a:cubicBezTo>
                <a:lnTo>
                  <a:pt x="2048885" y="5749051"/>
                </a:lnTo>
                <a:lnTo>
                  <a:pt x="6743" y="5750091"/>
                </a:lnTo>
                <a:cubicBezTo>
                  <a:pt x="6739" y="5072201"/>
                  <a:pt x="4354" y="4382406"/>
                  <a:pt x="4350" y="3704516"/>
                </a:cubicBezTo>
                <a:lnTo>
                  <a:pt x="4350" y="2044535"/>
                </a:lnTo>
                <a:close/>
              </a:path>
            </a:pathLst>
          </a:custGeom>
          <a:noFill/>
        </p:spPr>
        <p:txBody>
          <a:bodyPr/>
          <a:lstStyle/>
          <a:p>
            <a:r>
              <a:rPr lang="en-US"/>
              <a:t>Drag picture to placeholder or click icon to add</a:t>
            </a:r>
            <a:endParaRPr lang="en-GB"/>
          </a:p>
        </p:txBody>
      </p:sp>
    </p:spTree>
    <p:extLst>
      <p:ext uri="{BB962C8B-B14F-4D97-AF65-F5344CB8AC3E}">
        <p14:creationId xmlns:p14="http://schemas.microsoft.com/office/powerpoint/2010/main" val="164888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noChangeAspect="1"/>
          </p:cNvSpPr>
          <p:nvPr>
            <p:ph type="pic" sz="quarter" idx="12"/>
          </p:nvPr>
        </p:nvSpPr>
        <p:spPr>
          <a:xfrm>
            <a:off x="-1" y="-3176"/>
            <a:ext cx="11744428" cy="7707600"/>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dirty="0"/>
          </a:p>
        </p:txBody>
      </p:sp>
      <p:sp>
        <p:nvSpPr>
          <p:cNvPr id="2" name="Title 1"/>
          <p:cNvSpPr>
            <a:spLocks noGrp="1"/>
          </p:cNvSpPr>
          <p:nvPr>
            <p:ph type="title"/>
          </p:nvPr>
        </p:nvSpPr>
        <p:spPr>
          <a:xfrm>
            <a:off x="467999" y="704045"/>
            <a:ext cx="9366564"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268165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5" y="2696633"/>
            <a:ext cx="5564188" cy="4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3550" y="704045"/>
            <a:ext cx="9371013"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2"/>
          </p:nvPr>
        </p:nvSpPr>
        <p:spPr>
          <a:xfrm>
            <a:off x="463550" y="2705432"/>
            <a:ext cx="4791202" cy="4791201"/>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317799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0" y="2696633"/>
            <a:ext cx="5564188" cy="4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74662" y="704045"/>
            <a:ext cx="9359902"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2"/>
          </p:nvPr>
        </p:nvSpPr>
        <p:spPr>
          <a:xfrm>
            <a:off x="6954711" y="2705432"/>
            <a:ext cx="4791202" cy="4791201"/>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842419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999" y="2268000"/>
            <a:ext cx="9366564" cy="4800000"/>
          </a:xfrm>
        </p:spPr>
        <p:txBody>
          <a:bodyPr/>
          <a:lstStyle>
            <a:lvl1pPr>
              <a:defRPr sz="4000"/>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0" y="0"/>
            <a:ext cx="6276088" cy="1671638"/>
          </a:xfrm>
          <a:prstGeom prst="rect">
            <a:avLst/>
          </a:prstGeom>
        </p:spPr>
      </p:pic>
    </p:spTree>
    <p:extLst>
      <p:ext uri="{BB962C8B-B14F-4D97-AF65-F5344CB8AC3E}">
        <p14:creationId xmlns:p14="http://schemas.microsoft.com/office/powerpoint/2010/main" val="239619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7999" y="704045"/>
            <a:ext cx="9366564" cy="1343571"/>
          </a:xfrm>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12B4AD11-B37F-49CE-A271-259CFDDDB0BC}" type="datetime1">
              <a:rPr lang="en-GB" smtClean="0"/>
              <a:t>20/07/2020</a:t>
            </a:fld>
            <a:endParaRPr lang="en-GB"/>
          </a:p>
        </p:txBody>
      </p:sp>
      <p:sp>
        <p:nvSpPr>
          <p:cNvPr id="4" name="Footer Placeholder 3"/>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3961985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6D4E0-F9DB-4A14-89F2-854CF7BC37F7}" type="datetime1">
              <a:rPr lang="en-GB" smtClean="0"/>
              <a:t>20/07/2020</a:t>
            </a:fld>
            <a:endParaRPr lang="en-GB"/>
          </a:p>
        </p:txBody>
      </p:sp>
      <p:sp>
        <p:nvSpPr>
          <p:cNvPr id="3" name="Footer Placeholder 2"/>
          <p:cNvSpPr>
            <a:spLocks noGrp="1"/>
          </p:cNvSpPr>
          <p:nvPr>
            <p:ph type="ftr" sz="quarter" idx="11"/>
          </p:nvPr>
        </p:nvSpPr>
        <p:spPr/>
        <p:txBody>
          <a:bodyPr/>
          <a:lstStyle/>
          <a:p>
            <a:r>
              <a:rPr lang="en-GB"/>
              <a:t>Private and confidential     Presentation Title</a:t>
            </a:r>
            <a:endParaRPr lang="en-GB" dirty="0"/>
          </a:p>
        </p:txBody>
      </p:sp>
    </p:spTree>
    <p:extLst>
      <p:ext uri="{BB962C8B-B14F-4D97-AF65-F5344CB8AC3E}">
        <p14:creationId xmlns:p14="http://schemas.microsoft.com/office/powerpoint/2010/main" val="1485521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content-portrai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824567"/>
            <a:ext cx="5511800" cy="6832600"/>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6373284" y="1824567"/>
            <a:ext cx="5511800" cy="6832600"/>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Placeholder 1"/>
          <p:cNvSpPr>
            <a:spLocks noGrp="1"/>
          </p:cNvSpPr>
          <p:nvPr>
            <p:ph type="title"/>
          </p:nvPr>
        </p:nvSpPr>
        <p:spPr bwMode="auto">
          <a:xfrm>
            <a:off x="1464734" y="300567"/>
            <a:ext cx="10420351" cy="1331284"/>
          </a:xfrm>
          <a:prstGeom prst="rect">
            <a:avLst/>
          </a:prstGeom>
          <a:noFill/>
          <a:ln w="9525">
            <a:noFill/>
            <a:miter lim="800000"/>
            <a:headEnd/>
            <a:tailEnd/>
          </a:ln>
        </p:spPr>
        <p:txBody>
          <a:bodyPr vert="horz" wrap="square" lIns="121917" tIns="60958" rIns="121917" bIns="60958" numCol="1" anchor="t"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23281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1" y="2268000"/>
            <a:ext cx="9366563" cy="1013139"/>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1" y="3520225"/>
            <a:ext cx="9366563" cy="3120000"/>
          </a:xfrm>
        </p:spPr>
        <p:txBody>
          <a:bodyPr anchor="t" anchorCtr="0"/>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1214EAE2-2198-4D7A-9D8A-276EC651CDD7}" type="datetime1">
              <a:rPr lang="en-GB" smtClean="0"/>
              <a:t>20/07/2020</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0" y="0"/>
            <a:ext cx="6276088" cy="1671638"/>
          </a:xfrm>
          <a:prstGeom prst="rect">
            <a:avLst/>
          </a:prstGeom>
        </p:spPr>
      </p:pic>
      <p:pic>
        <p:nvPicPr>
          <p:cNvPr id="8" name="Picture 7"/>
          <p:cNvPicPr>
            <a:picLocks noChangeAspect="1"/>
          </p:cNvPicPr>
          <p:nvPr userDrawn="1"/>
        </p:nvPicPr>
        <p:blipFill>
          <a:blip r:embed="rId4"/>
          <a:stretch>
            <a:fillRect/>
          </a:stretch>
        </p:blipFill>
        <p:spPr>
          <a:xfrm>
            <a:off x="9229344" y="7867731"/>
            <a:ext cx="2673860" cy="873439"/>
          </a:xfrm>
          <a:prstGeom prst="rect">
            <a:avLst/>
          </a:prstGeom>
        </p:spPr>
      </p:pic>
    </p:spTree>
    <p:extLst>
      <p:ext uri="{BB962C8B-B14F-4D97-AF65-F5344CB8AC3E}">
        <p14:creationId xmlns:p14="http://schemas.microsoft.com/office/powerpoint/2010/main" val="318491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1" y="2268000"/>
            <a:ext cx="9366563" cy="1013139"/>
          </a:xfrm>
        </p:spPr>
        <p:txBody>
          <a:bodyPr anchor="t" anchorCtr="0"/>
          <a:lstStyle>
            <a:lvl1pPr algn="l">
              <a:lnSpc>
                <a:spcPct val="90000"/>
              </a:lnSpc>
              <a:defRPr sz="4000"/>
            </a:lvl1pPr>
          </a:lstStyle>
          <a:p>
            <a:r>
              <a:rPr lang="en-US"/>
              <a:t>Click to edit Master title style</a:t>
            </a:r>
            <a:endParaRPr lang="en-GB" dirty="0"/>
          </a:p>
        </p:txBody>
      </p:sp>
      <p:sp>
        <p:nvSpPr>
          <p:cNvPr id="3" name="Subtitle 2"/>
          <p:cNvSpPr>
            <a:spLocks noGrp="1"/>
          </p:cNvSpPr>
          <p:nvPr>
            <p:ph type="subTitle" idx="1"/>
          </p:nvPr>
        </p:nvSpPr>
        <p:spPr>
          <a:xfrm>
            <a:off x="468001" y="3520225"/>
            <a:ext cx="9366563" cy="3120000"/>
          </a:xfrm>
        </p:spPr>
        <p:txBody>
          <a:bodyPr anchor="t" anchorCtr="0"/>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1214EAE2-2198-4D7A-9D8A-276EC651CDD7}" type="datetime1">
              <a:rPr lang="en-GB" smtClean="0"/>
              <a:t>20/07/2020</a:t>
            </a:fld>
            <a:endParaRPr lang="en-GB" dirty="0"/>
          </a:p>
        </p:txBody>
      </p:sp>
      <p:sp>
        <p:nvSpPr>
          <p:cNvPr id="5" name="Footer Placeholder 4"/>
          <p:cNvSpPr>
            <a:spLocks noGrp="1"/>
          </p:cNvSpPr>
          <p:nvPr>
            <p:ph type="ftr" sz="quarter" idx="11"/>
          </p:nvPr>
        </p:nvSpPr>
        <p:spPr/>
        <p:txBody>
          <a:bodyPr/>
          <a:lstStyle/>
          <a:p>
            <a:r>
              <a:rPr lang="en-GB" dirty="0"/>
              <a:t>Private and confidential     Presentation Title</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0" y="0"/>
            <a:ext cx="6276088" cy="1671638"/>
          </a:xfrm>
          <a:prstGeom prst="rect">
            <a:avLst/>
          </a:prstGeom>
        </p:spPr>
      </p:pic>
      <p:pic>
        <p:nvPicPr>
          <p:cNvPr id="10" name="Picture 9"/>
          <p:cNvPicPr>
            <a:picLocks noChangeAspect="1"/>
          </p:cNvPicPr>
          <p:nvPr userDrawn="1"/>
        </p:nvPicPr>
        <p:blipFill>
          <a:blip r:embed="rId3"/>
          <a:stretch>
            <a:fillRect/>
          </a:stretch>
        </p:blipFill>
        <p:spPr>
          <a:xfrm>
            <a:off x="9229344" y="7867731"/>
            <a:ext cx="2673860" cy="873439"/>
          </a:xfrm>
          <a:prstGeom prst="rect">
            <a:avLst/>
          </a:prstGeom>
        </p:spPr>
      </p:pic>
    </p:spTree>
    <p:extLst>
      <p:ext uri="{BB962C8B-B14F-4D97-AF65-F5344CB8AC3E}">
        <p14:creationId xmlns:p14="http://schemas.microsoft.com/office/powerpoint/2010/main" val="251443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0" y="3518401"/>
            <a:ext cx="9366563" cy="3635833"/>
          </a:xfrm>
        </p:spPr>
        <p:txBody>
          <a:bodyPr/>
          <a:lstStyle>
            <a:lvl1pPr marL="269875" indent="-269875">
              <a:spcBef>
                <a:spcPts val="1600"/>
              </a:spcBef>
              <a:buFont typeface="+mj-lt"/>
              <a:buAutoNum type="arabicPeriod"/>
              <a:defRPr sz="1800" b="0"/>
            </a:lvl1pPr>
            <a:lvl2pPr marL="269875" indent="0">
              <a:buNone/>
              <a:defRPr sz="1800" b="0"/>
            </a:lvl2pPr>
            <a:lvl3pPr marL="269875" indent="0">
              <a:buNone/>
              <a:defRPr sz="1800" b="0"/>
            </a:lvl3pPr>
            <a:lvl4pPr marL="269875" indent="0">
              <a:buNone/>
              <a:defRPr sz="1800" b="0"/>
            </a:lvl4pPr>
            <a:lvl5pPr marL="269875" indent="0">
              <a:buNone/>
              <a:defRPr sz="18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2268000"/>
            <a:ext cx="9366564" cy="1343571"/>
          </a:xfrm>
        </p:spPr>
        <p:txBody>
          <a:bodyPr/>
          <a:lstStyle>
            <a:lvl1pPr>
              <a:defRPr sz="4000"/>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0" y="0"/>
            <a:ext cx="6276088" cy="1671638"/>
          </a:xfrm>
          <a:prstGeom prst="rect">
            <a:avLst/>
          </a:prstGeom>
        </p:spPr>
      </p:pic>
    </p:spTree>
    <p:extLst>
      <p:ext uri="{BB962C8B-B14F-4D97-AF65-F5344CB8AC3E}">
        <p14:creationId xmlns:p14="http://schemas.microsoft.com/office/powerpoint/2010/main" val="162258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0" y="2696633"/>
            <a:ext cx="9366563" cy="496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7999" y="704045"/>
            <a:ext cx="9366564"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Tree>
    <p:extLst>
      <p:ext uri="{BB962C8B-B14F-4D97-AF65-F5344CB8AC3E}">
        <p14:creationId xmlns:p14="http://schemas.microsoft.com/office/powerpoint/2010/main" val="416485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696633"/>
            <a:ext cx="5400000" cy="496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81647" y="704045"/>
            <a:ext cx="9366564"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6" name="Content Placeholder 2"/>
          <p:cNvSpPr>
            <a:spLocks noGrp="1"/>
          </p:cNvSpPr>
          <p:nvPr>
            <p:ph idx="12"/>
          </p:nvPr>
        </p:nvSpPr>
        <p:spPr>
          <a:xfrm>
            <a:off x="6181726" y="2696633"/>
            <a:ext cx="5564188" cy="496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55478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0" y="2696633"/>
            <a:ext cx="5570851" cy="496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468000" y="704045"/>
            <a:ext cx="5570851"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9" name="Picture Placeholder 9"/>
          <p:cNvSpPr>
            <a:spLocks noGrp="1"/>
          </p:cNvSpPr>
          <p:nvPr>
            <p:ph type="pic" sz="quarter" idx="14"/>
          </p:nvPr>
        </p:nvSpPr>
        <p:spPr>
          <a:xfrm>
            <a:off x="6441540" y="-6764"/>
            <a:ext cx="5763340" cy="7674927"/>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5754005 w 5758165"/>
              <a:gd name="connsiteY7" fmla="*/ 5755222 h 5763339"/>
              <a:gd name="connsiteX8" fmla="*/ 3708867 w 5758165"/>
              <a:gd name="connsiteY8" fmla="*/ 5749051 h 5763339"/>
              <a:gd name="connsiteX9" fmla="*/ 2287010 w 5758165"/>
              <a:gd name="connsiteY9" fmla="*/ 5763339 h 5763339"/>
              <a:gd name="connsiteX10" fmla="*/ 4350 w 5758165"/>
              <a:gd name="connsiteY10" fmla="*/ 3704516 h 5763339"/>
              <a:gd name="connsiteX11" fmla="*/ 4350 w 5758165"/>
              <a:gd name="connsiteY11" fmla="*/ 2044535 h 5763339"/>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5754005 w 5758165"/>
              <a:gd name="connsiteY7" fmla="*/ 5755222 h 5763339"/>
              <a:gd name="connsiteX8" fmla="*/ 3708867 w 5758165"/>
              <a:gd name="connsiteY8" fmla="*/ 5749051 h 5763339"/>
              <a:gd name="connsiteX9" fmla="*/ 2287010 w 5758165"/>
              <a:gd name="connsiteY9" fmla="*/ 5763339 h 5763339"/>
              <a:gd name="connsiteX10" fmla="*/ 13875 w 5758165"/>
              <a:gd name="connsiteY10" fmla="*/ 3740235 h 5763339"/>
              <a:gd name="connsiteX11" fmla="*/ 4350 w 5758165"/>
              <a:gd name="connsiteY11" fmla="*/ 2044535 h 5763339"/>
              <a:gd name="connsiteX0" fmla="*/ 4350 w 5758165"/>
              <a:gd name="connsiteY0" fmla="*/ 2044535 h 5756195"/>
              <a:gd name="connsiteX1" fmla="*/ 0 w 5758165"/>
              <a:gd name="connsiteY1" fmla="*/ 1284 h 5756195"/>
              <a:gd name="connsiteX2" fmla="*/ 2048885 w 5758165"/>
              <a:gd name="connsiteY2" fmla="*/ 0 h 5756195"/>
              <a:gd name="connsiteX3" fmla="*/ 3708867 w 5758165"/>
              <a:gd name="connsiteY3" fmla="*/ 0 h 5756195"/>
              <a:gd name="connsiteX4" fmla="*/ 5758165 w 5758165"/>
              <a:gd name="connsiteY4" fmla="*/ 311 h 5756195"/>
              <a:gd name="connsiteX5" fmla="*/ 5753402 w 5758165"/>
              <a:gd name="connsiteY5" fmla="*/ 2044535 h 5756195"/>
              <a:gd name="connsiteX6" fmla="*/ 5753402 w 5758165"/>
              <a:gd name="connsiteY6" fmla="*/ 3704516 h 5756195"/>
              <a:gd name="connsiteX7" fmla="*/ 5754005 w 5758165"/>
              <a:gd name="connsiteY7" fmla="*/ 5755222 h 5756195"/>
              <a:gd name="connsiteX8" fmla="*/ 3708867 w 5758165"/>
              <a:gd name="connsiteY8" fmla="*/ 5749051 h 5756195"/>
              <a:gd name="connsiteX9" fmla="*/ 2372735 w 5758165"/>
              <a:gd name="connsiteY9" fmla="*/ 5756195 h 5756195"/>
              <a:gd name="connsiteX10" fmla="*/ 13875 w 5758165"/>
              <a:gd name="connsiteY10" fmla="*/ 3740235 h 5756195"/>
              <a:gd name="connsiteX11" fmla="*/ 4350 w 5758165"/>
              <a:gd name="connsiteY11" fmla="*/ 2044535 h 5756195"/>
              <a:gd name="connsiteX0" fmla="*/ 9525 w 5763340"/>
              <a:gd name="connsiteY0" fmla="*/ 2044535 h 5756195"/>
              <a:gd name="connsiteX1" fmla="*/ 5175 w 5763340"/>
              <a:gd name="connsiteY1" fmla="*/ 1284 h 5756195"/>
              <a:gd name="connsiteX2" fmla="*/ 2054060 w 5763340"/>
              <a:gd name="connsiteY2" fmla="*/ 0 h 5756195"/>
              <a:gd name="connsiteX3" fmla="*/ 3714042 w 5763340"/>
              <a:gd name="connsiteY3" fmla="*/ 0 h 5756195"/>
              <a:gd name="connsiteX4" fmla="*/ 5763340 w 5763340"/>
              <a:gd name="connsiteY4" fmla="*/ 311 h 5756195"/>
              <a:gd name="connsiteX5" fmla="*/ 5758577 w 5763340"/>
              <a:gd name="connsiteY5" fmla="*/ 2044535 h 5756195"/>
              <a:gd name="connsiteX6" fmla="*/ 5758577 w 5763340"/>
              <a:gd name="connsiteY6" fmla="*/ 3704516 h 5756195"/>
              <a:gd name="connsiteX7" fmla="*/ 5759180 w 5763340"/>
              <a:gd name="connsiteY7" fmla="*/ 5755222 h 5756195"/>
              <a:gd name="connsiteX8" fmla="*/ 3714042 w 5763340"/>
              <a:gd name="connsiteY8" fmla="*/ 5749051 h 5756195"/>
              <a:gd name="connsiteX9" fmla="*/ 2377910 w 5763340"/>
              <a:gd name="connsiteY9" fmla="*/ 5756195 h 5756195"/>
              <a:gd name="connsiteX10" fmla="*/ 0 w 5763340"/>
              <a:gd name="connsiteY10" fmla="*/ 3825960 h 5756195"/>
              <a:gd name="connsiteX11" fmla="*/ 9525 w 5763340"/>
              <a:gd name="connsiteY11" fmla="*/ 2044535 h 575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3340" h="5756195">
                <a:moveTo>
                  <a:pt x="9525" y="2044535"/>
                </a:moveTo>
                <a:lnTo>
                  <a:pt x="5175" y="1284"/>
                </a:lnTo>
                <a:lnTo>
                  <a:pt x="2054060" y="0"/>
                </a:lnTo>
                <a:lnTo>
                  <a:pt x="3714042" y="0"/>
                </a:lnTo>
                <a:lnTo>
                  <a:pt x="5763340" y="311"/>
                </a:lnTo>
                <a:cubicBezTo>
                  <a:pt x="5762546" y="679338"/>
                  <a:pt x="5759371" y="1365508"/>
                  <a:pt x="5758577" y="2044535"/>
                </a:cubicBezTo>
                <a:lnTo>
                  <a:pt x="5758577" y="3704516"/>
                </a:lnTo>
                <a:lnTo>
                  <a:pt x="5759180" y="5755222"/>
                </a:lnTo>
                <a:lnTo>
                  <a:pt x="3714042" y="5749051"/>
                </a:lnTo>
                <a:lnTo>
                  <a:pt x="2377910" y="5756195"/>
                </a:lnTo>
                <a:cubicBezTo>
                  <a:pt x="1248744" y="5756195"/>
                  <a:pt x="0" y="4955126"/>
                  <a:pt x="0" y="3825960"/>
                </a:cubicBezTo>
                <a:lnTo>
                  <a:pt x="9525"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07563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063" y="2696633"/>
            <a:ext cx="5570851" cy="496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6175062" y="704045"/>
            <a:ext cx="5570851" cy="1343571"/>
          </a:xfrm>
        </p:spPr>
        <p:txBody>
          <a:body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3"/>
          </p:nvPr>
        </p:nvSpPr>
        <p:spPr>
          <a:xfrm>
            <a:off x="-12879" y="-6765"/>
            <a:ext cx="5762927" cy="7666788"/>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3194517 w 5758165"/>
              <a:gd name="connsiteY7" fmla="*/ 5763339 h 5763339"/>
              <a:gd name="connsiteX8" fmla="*/ 2048885 w 5758165"/>
              <a:gd name="connsiteY8" fmla="*/ 5749051 h 5763339"/>
              <a:gd name="connsiteX9" fmla="*/ 6743 w 5758165"/>
              <a:gd name="connsiteY9" fmla="*/ 5750091 h 5763339"/>
              <a:gd name="connsiteX10" fmla="*/ 4350 w 5758165"/>
              <a:gd name="connsiteY10" fmla="*/ 3704516 h 5763339"/>
              <a:gd name="connsiteX11" fmla="*/ 4350 w 5758165"/>
              <a:gd name="connsiteY11" fmla="*/ 2044535 h 5763339"/>
              <a:gd name="connsiteX0" fmla="*/ 4350 w 5772452"/>
              <a:gd name="connsiteY0" fmla="*/ 2044535 h 5763339"/>
              <a:gd name="connsiteX1" fmla="*/ 0 w 5772452"/>
              <a:gd name="connsiteY1" fmla="*/ 1284 h 5763339"/>
              <a:gd name="connsiteX2" fmla="*/ 2048885 w 5772452"/>
              <a:gd name="connsiteY2" fmla="*/ 0 h 5763339"/>
              <a:gd name="connsiteX3" fmla="*/ 3708867 w 5772452"/>
              <a:gd name="connsiteY3" fmla="*/ 0 h 5763339"/>
              <a:gd name="connsiteX4" fmla="*/ 5758165 w 5772452"/>
              <a:gd name="connsiteY4" fmla="*/ 311 h 5763339"/>
              <a:gd name="connsiteX5" fmla="*/ 5753402 w 5772452"/>
              <a:gd name="connsiteY5" fmla="*/ 2044535 h 5763339"/>
              <a:gd name="connsiteX6" fmla="*/ 5772452 w 5772452"/>
              <a:gd name="connsiteY6" fmla="*/ 3890254 h 5763339"/>
              <a:gd name="connsiteX7" fmla="*/ 3194517 w 5772452"/>
              <a:gd name="connsiteY7" fmla="*/ 5763339 h 5763339"/>
              <a:gd name="connsiteX8" fmla="*/ 2048885 w 5772452"/>
              <a:gd name="connsiteY8" fmla="*/ 5749051 h 5763339"/>
              <a:gd name="connsiteX9" fmla="*/ 6743 w 5772452"/>
              <a:gd name="connsiteY9" fmla="*/ 5750091 h 5763339"/>
              <a:gd name="connsiteX10" fmla="*/ 4350 w 5772452"/>
              <a:gd name="connsiteY10" fmla="*/ 3704516 h 5763339"/>
              <a:gd name="connsiteX11" fmla="*/ 4350 w 5772452"/>
              <a:gd name="connsiteY11" fmla="*/ 2044535 h 5763339"/>
              <a:gd name="connsiteX0" fmla="*/ 4350 w 5762927"/>
              <a:gd name="connsiteY0" fmla="*/ 2044535 h 5763339"/>
              <a:gd name="connsiteX1" fmla="*/ 0 w 5762927"/>
              <a:gd name="connsiteY1" fmla="*/ 1284 h 5763339"/>
              <a:gd name="connsiteX2" fmla="*/ 2048885 w 5762927"/>
              <a:gd name="connsiteY2" fmla="*/ 0 h 5763339"/>
              <a:gd name="connsiteX3" fmla="*/ 3708867 w 5762927"/>
              <a:gd name="connsiteY3" fmla="*/ 0 h 5763339"/>
              <a:gd name="connsiteX4" fmla="*/ 5758165 w 5762927"/>
              <a:gd name="connsiteY4" fmla="*/ 311 h 5763339"/>
              <a:gd name="connsiteX5" fmla="*/ 5753402 w 5762927"/>
              <a:gd name="connsiteY5" fmla="*/ 2044535 h 5763339"/>
              <a:gd name="connsiteX6" fmla="*/ 5762927 w 5762927"/>
              <a:gd name="connsiteY6" fmla="*/ 3883111 h 5763339"/>
              <a:gd name="connsiteX7" fmla="*/ 3194517 w 5762927"/>
              <a:gd name="connsiteY7" fmla="*/ 5763339 h 5763339"/>
              <a:gd name="connsiteX8" fmla="*/ 2048885 w 5762927"/>
              <a:gd name="connsiteY8" fmla="*/ 5749051 h 5763339"/>
              <a:gd name="connsiteX9" fmla="*/ 6743 w 5762927"/>
              <a:gd name="connsiteY9" fmla="*/ 5750091 h 5763339"/>
              <a:gd name="connsiteX10" fmla="*/ 4350 w 5762927"/>
              <a:gd name="connsiteY10" fmla="*/ 3704516 h 5763339"/>
              <a:gd name="connsiteX11" fmla="*/ 4350 w 5762927"/>
              <a:gd name="connsiteY11" fmla="*/ 2044535 h 5763339"/>
              <a:gd name="connsiteX0" fmla="*/ 4350 w 5762927"/>
              <a:gd name="connsiteY0" fmla="*/ 2044535 h 5750091"/>
              <a:gd name="connsiteX1" fmla="*/ 0 w 5762927"/>
              <a:gd name="connsiteY1" fmla="*/ 1284 h 5750091"/>
              <a:gd name="connsiteX2" fmla="*/ 2048885 w 5762927"/>
              <a:gd name="connsiteY2" fmla="*/ 0 h 5750091"/>
              <a:gd name="connsiteX3" fmla="*/ 3708867 w 5762927"/>
              <a:gd name="connsiteY3" fmla="*/ 0 h 5750091"/>
              <a:gd name="connsiteX4" fmla="*/ 5758165 w 5762927"/>
              <a:gd name="connsiteY4" fmla="*/ 311 h 5750091"/>
              <a:gd name="connsiteX5" fmla="*/ 5753402 w 5762927"/>
              <a:gd name="connsiteY5" fmla="*/ 2044535 h 5750091"/>
              <a:gd name="connsiteX6" fmla="*/ 5762927 w 5762927"/>
              <a:gd name="connsiteY6" fmla="*/ 3883111 h 5750091"/>
              <a:gd name="connsiteX7" fmla="*/ 3270717 w 5762927"/>
              <a:gd name="connsiteY7" fmla="*/ 5741908 h 5750091"/>
              <a:gd name="connsiteX8" fmla="*/ 2048885 w 5762927"/>
              <a:gd name="connsiteY8" fmla="*/ 5749051 h 5750091"/>
              <a:gd name="connsiteX9" fmla="*/ 6743 w 5762927"/>
              <a:gd name="connsiteY9" fmla="*/ 5750091 h 5750091"/>
              <a:gd name="connsiteX10" fmla="*/ 4350 w 5762927"/>
              <a:gd name="connsiteY10" fmla="*/ 3704516 h 5750091"/>
              <a:gd name="connsiteX11" fmla="*/ 4350 w 5762927"/>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2927" h="5750091">
                <a:moveTo>
                  <a:pt x="4350" y="2044535"/>
                </a:moveTo>
                <a:lnTo>
                  <a:pt x="0" y="1284"/>
                </a:lnTo>
                <a:lnTo>
                  <a:pt x="2048885" y="0"/>
                </a:lnTo>
                <a:lnTo>
                  <a:pt x="3708867" y="0"/>
                </a:lnTo>
                <a:lnTo>
                  <a:pt x="5758165" y="311"/>
                </a:lnTo>
                <a:cubicBezTo>
                  <a:pt x="5757371" y="679338"/>
                  <a:pt x="5754196" y="1365508"/>
                  <a:pt x="5753402" y="2044535"/>
                </a:cubicBezTo>
                <a:lnTo>
                  <a:pt x="5762927" y="3883111"/>
                </a:lnTo>
                <a:cubicBezTo>
                  <a:pt x="5762927" y="5012277"/>
                  <a:pt x="4399883" y="5741908"/>
                  <a:pt x="3270717" y="5741908"/>
                </a:cubicBezTo>
                <a:lnTo>
                  <a:pt x="2048885" y="5749051"/>
                </a:lnTo>
                <a:lnTo>
                  <a:pt x="6743" y="5750091"/>
                </a:lnTo>
                <a:cubicBezTo>
                  <a:pt x="6739" y="5072201"/>
                  <a:pt x="4354" y="4382406"/>
                  <a:pt x="4350" y="3704516"/>
                </a:cubicBezTo>
                <a:lnTo>
                  <a:pt x="4350" y="2044535"/>
                </a:lnTo>
                <a:close/>
              </a:path>
            </a:pathLst>
          </a:custGeom>
          <a:noFill/>
        </p:spPr>
        <p:txBody>
          <a:bodyPr/>
          <a:lstStyle/>
          <a:p>
            <a:r>
              <a:rPr lang="en-US"/>
              <a:t>Drag picture to placeholder or click icon to add</a:t>
            </a:r>
            <a:endParaRPr lang="en-GB"/>
          </a:p>
        </p:txBody>
      </p:sp>
    </p:spTree>
    <p:extLst>
      <p:ext uri="{BB962C8B-B14F-4D97-AF65-F5344CB8AC3E}">
        <p14:creationId xmlns:p14="http://schemas.microsoft.com/office/powerpoint/2010/main" val="2366790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19" y="755653"/>
            <a:ext cx="5087537" cy="6085415"/>
          </a:xfrm>
        </p:spPr>
        <p:txBody>
          <a:bodyPr anchor="ctr" anchorCtr="0"/>
          <a:lstStyle>
            <a:lvl1pPr marL="128588" indent="-128588">
              <a:lnSpc>
                <a:spcPct val="95000"/>
              </a:lnSpc>
              <a:spcBef>
                <a:spcPts val="0"/>
              </a:spcBef>
              <a:defRPr sz="2400">
                <a:solidFill>
                  <a:schemeClr val="accent1"/>
                </a:solidFill>
              </a:defRPr>
            </a:lvl1pPr>
            <a:lvl2pPr marL="128588" indent="-128588">
              <a:lnSpc>
                <a:spcPct val="95000"/>
              </a:lnSpc>
              <a:spcBef>
                <a:spcPts val="0"/>
              </a:spcBef>
              <a:buNone/>
              <a:defRPr sz="2400" b="0">
                <a:solidFill>
                  <a:schemeClr val="accent1"/>
                </a:solidFill>
              </a:defRPr>
            </a:lvl2pPr>
            <a:lvl3pPr marL="128588" indent="-128588">
              <a:lnSpc>
                <a:spcPct val="95000"/>
              </a:lnSpc>
              <a:spcBef>
                <a:spcPts val="0"/>
              </a:spcBef>
              <a:buNone/>
              <a:defRPr sz="2400" b="0">
                <a:solidFill>
                  <a:schemeClr val="accent1"/>
                </a:solidFill>
              </a:defRPr>
            </a:lvl3pPr>
            <a:lvl4pPr marL="128588" indent="-128588">
              <a:lnSpc>
                <a:spcPct val="95000"/>
              </a:lnSpc>
              <a:spcBef>
                <a:spcPts val="0"/>
              </a:spcBef>
              <a:buNone/>
              <a:defRPr sz="2400" b="0">
                <a:solidFill>
                  <a:schemeClr val="accent1"/>
                </a:solidFill>
              </a:defRPr>
            </a:lvl4pPr>
            <a:lvl5pPr marL="128588" indent="-128588">
              <a:lnSpc>
                <a:spcPct val="95000"/>
              </a:lnSpc>
              <a:spcBef>
                <a:spcPts val="0"/>
              </a:spcBef>
              <a:buNone/>
              <a:defRPr sz="240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EBC41589-D1C4-4BDC-AA48-3EF7E766A328}" type="datetime1">
              <a:rPr lang="en-GB" smtClean="0"/>
              <a:t>20/07/2020</a:t>
            </a:fld>
            <a:endParaRPr lang="en-GB"/>
          </a:p>
        </p:txBody>
      </p:sp>
      <p:sp>
        <p:nvSpPr>
          <p:cNvPr id="5" name="Footer Placeholder 4"/>
          <p:cNvSpPr>
            <a:spLocks noGrp="1"/>
          </p:cNvSpPr>
          <p:nvPr>
            <p:ph type="ftr" sz="quarter" idx="11"/>
          </p:nvPr>
        </p:nvSpPr>
        <p:spPr/>
        <p:txBody>
          <a:bodyPr/>
          <a:lstStyle/>
          <a:p>
            <a:r>
              <a:rPr lang="en-GB"/>
              <a:t>Private and confidential     Presentation Title</a:t>
            </a:r>
          </a:p>
        </p:txBody>
      </p:sp>
      <p:sp>
        <p:nvSpPr>
          <p:cNvPr id="7" name="Picture Placeholder 9"/>
          <p:cNvSpPr>
            <a:spLocks noGrp="1"/>
          </p:cNvSpPr>
          <p:nvPr>
            <p:ph type="pic" sz="quarter" idx="14"/>
          </p:nvPr>
        </p:nvSpPr>
        <p:spPr>
          <a:xfrm>
            <a:off x="6441540" y="-6764"/>
            <a:ext cx="5763340" cy="7674927"/>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5754005 w 5758165"/>
              <a:gd name="connsiteY7" fmla="*/ 5755222 h 5763339"/>
              <a:gd name="connsiteX8" fmla="*/ 3708867 w 5758165"/>
              <a:gd name="connsiteY8" fmla="*/ 5749051 h 5763339"/>
              <a:gd name="connsiteX9" fmla="*/ 2287010 w 5758165"/>
              <a:gd name="connsiteY9" fmla="*/ 5763339 h 5763339"/>
              <a:gd name="connsiteX10" fmla="*/ 4350 w 5758165"/>
              <a:gd name="connsiteY10" fmla="*/ 3704516 h 5763339"/>
              <a:gd name="connsiteX11" fmla="*/ 4350 w 5758165"/>
              <a:gd name="connsiteY11" fmla="*/ 2044535 h 5763339"/>
              <a:gd name="connsiteX0" fmla="*/ 4350 w 5758165"/>
              <a:gd name="connsiteY0" fmla="*/ 2044535 h 5763339"/>
              <a:gd name="connsiteX1" fmla="*/ 0 w 5758165"/>
              <a:gd name="connsiteY1" fmla="*/ 1284 h 5763339"/>
              <a:gd name="connsiteX2" fmla="*/ 2048885 w 5758165"/>
              <a:gd name="connsiteY2" fmla="*/ 0 h 5763339"/>
              <a:gd name="connsiteX3" fmla="*/ 3708867 w 5758165"/>
              <a:gd name="connsiteY3" fmla="*/ 0 h 5763339"/>
              <a:gd name="connsiteX4" fmla="*/ 5758165 w 5758165"/>
              <a:gd name="connsiteY4" fmla="*/ 311 h 5763339"/>
              <a:gd name="connsiteX5" fmla="*/ 5753402 w 5758165"/>
              <a:gd name="connsiteY5" fmla="*/ 2044535 h 5763339"/>
              <a:gd name="connsiteX6" fmla="*/ 5753402 w 5758165"/>
              <a:gd name="connsiteY6" fmla="*/ 3704516 h 5763339"/>
              <a:gd name="connsiteX7" fmla="*/ 5754005 w 5758165"/>
              <a:gd name="connsiteY7" fmla="*/ 5755222 h 5763339"/>
              <a:gd name="connsiteX8" fmla="*/ 3708867 w 5758165"/>
              <a:gd name="connsiteY8" fmla="*/ 5749051 h 5763339"/>
              <a:gd name="connsiteX9" fmla="*/ 2287010 w 5758165"/>
              <a:gd name="connsiteY9" fmla="*/ 5763339 h 5763339"/>
              <a:gd name="connsiteX10" fmla="*/ 13875 w 5758165"/>
              <a:gd name="connsiteY10" fmla="*/ 3740235 h 5763339"/>
              <a:gd name="connsiteX11" fmla="*/ 4350 w 5758165"/>
              <a:gd name="connsiteY11" fmla="*/ 2044535 h 5763339"/>
              <a:gd name="connsiteX0" fmla="*/ 4350 w 5758165"/>
              <a:gd name="connsiteY0" fmla="*/ 2044535 h 5756195"/>
              <a:gd name="connsiteX1" fmla="*/ 0 w 5758165"/>
              <a:gd name="connsiteY1" fmla="*/ 1284 h 5756195"/>
              <a:gd name="connsiteX2" fmla="*/ 2048885 w 5758165"/>
              <a:gd name="connsiteY2" fmla="*/ 0 h 5756195"/>
              <a:gd name="connsiteX3" fmla="*/ 3708867 w 5758165"/>
              <a:gd name="connsiteY3" fmla="*/ 0 h 5756195"/>
              <a:gd name="connsiteX4" fmla="*/ 5758165 w 5758165"/>
              <a:gd name="connsiteY4" fmla="*/ 311 h 5756195"/>
              <a:gd name="connsiteX5" fmla="*/ 5753402 w 5758165"/>
              <a:gd name="connsiteY5" fmla="*/ 2044535 h 5756195"/>
              <a:gd name="connsiteX6" fmla="*/ 5753402 w 5758165"/>
              <a:gd name="connsiteY6" fmla="*/ 3704516 h 5756195"/>
              <a:gd name="connsiteX7" fmla="*/ 5754005 w 5758165"/>
              <a:gd name="connsiteY7" fmla="*/ 5755222 h 5756195"/>
              <a:gd name="connsiteX8" fmla="*/ 3708867 w 5758165"/>
              <a:gd name="connsiteY8" fmla="*/ 5749051 h 5756195"/>
              <a:gd name="connsiteX9" fmla="*/ 2372735 w 5758165"/>
              <a:gd name="connsiteY9" fmla="*/ 5756195 h 5756195"/>
              <a:gd name="connsiteX10" fmla="*/ 13875 w 5758165"/>
              <a:gd name="connsiteY10" fmla="*/ 3740235 h 5756195"/>
              <a:gd name="connsiteX11" fmla="*/ 4350 w 5758165"/>
              <a:gd name="connsiteY11" fmla="*/ 2044535 h 5756195"/>
              <a:gd name="connsiteX0" fmla="*/ 9525 w 5763340"/>
              <a:gd name="connsiteY0" fmla="*/ 2044535 h 5756195"/>
              <a:gd name="connsiteX1" fmla="*/ 5175 w 5763340"/>
              <a:gd name="connsiteY1" fmla="*/ 1284 h 5756195"/>
              <a:gd name="connsiteX2" fmla="*/ 2054060 w 5763340"/>
              <a:gd name="connsiteY2" fmla="*/ 0 h 5756195"/>
              <a:gd name="connsiteX3" fmla="*/ 3714042 w 5763340"/>
              <a:gd name="connsiteY3" fmla="*/ 0 h 5756195"/>
              <a:gd name="connsiteX4" fmla="*/ 5763340 w 5763340"/>
              <a:gd name="connsiteY4" fmla="*/ 311 h 5756195"/>
              <a:gd name="connsiteX5" fmla="*/ 5758577 w 5763340"/>
              <a:gd name="connsiteY5" fmla="*/ 2044535 h 5756195"/>
              <a:gd name="connsiteX6" fmla="*/ 5758577 w 5763340"/>
              <a:gd name="connsiteY6" fmla="*/ 3704516 h 5756195"/>
              <a:gd name="connsiteX7" fmla="*/ 5759180 w 5763340"/>
              <a:gd name="connsiteY7" fmla="*/ 5755222 h 5756195"/>
              <a:gd name="connsiteX8" fmla="*/ 3714042 w 5763340"/>
              <a:gd name="connsiteY8" fmla="*/ 5749051 h 5756195"/>
              <a:gd name="connsiteX9" fmla="*/ 2377910 w 5763340"/>
              <a:gd name="connsiteY9" fmla="*/ 5756195 h 5756195"/>
              <a:gd name="connsiteX10" fmla="*/ 0 w 5763340"/>
              <a:gd name="connsiteY10" fmla="*/ 3825960 h 5756195"/>
              <a:gd name="connsiteX11" fmla="*/ 9525 w 5763340"/>
              <a:gd name="connsiteY11" fmla="*/ 2044535 h 575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63340" h="5756195">
                <a:moveTo>
                  <a:pt x="9525" y="2044535"/>
                </a:moveTo>
                <a:lnTo>
                  <a:pt x="5175" y="1284"/>
                </a:lnTo>
                <a:lnTo>
                  <a:pt x="2054060" y="0"/>
                </a:lnTo>
                <a:lnTo>
                  <a:pt x="3714042" y="0"/>
                </a:lnTo>
                <a:lnTo>
                  <a:pt x="5763340" y="311"/>
                </a:lnTo>
                <a:cubicBezTo>
                  <a:pt x="5762546" y="679338"/>
                  <a:pt x="5759371" y="1365508"/>
                  <a:pt x="5758577" y="2044535"/>
                </a:cubicBezTo>
                <a:lnTo>
                  <a:pt x="5758577" y="3704516"/>
                </a:lnTo>
                <a:lnTo>
                  <a:pt x="5759180" y="5755222"/>
                </a:lnTo>
                <a:lnTo>
                  <a:pt x="3714042" y="5749051"/>
                </a:lnTo>
                <a:lnTo>
                  <a:pt x="2377910" y="5756195"/>
                </a:lnTo>
                <a:cubicBezTo>
                  <a:pt x="1248744" y="5756195"/>
                  <a:pt x="0" y="4955126"/>
                  <a:pt x="0" y="3825960"/>
                </a:cubicBezTo>
                <a:lnTo>
                  <a:pt x="9525"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89017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704045"/>
            <a:ext cx="11257200" cy="1343571"/>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467999" y="2696633"/>
            <a:ext cx="11257200" cy="49644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1494191" y="8609245"/>
            <a:ext cx="720000" cy="288000"/>
          </a:xfrm>
          <a:prstGeom prst="rect">
            <a:avLst/>
          </a:prstGeom>
        </p:spPr>
        <p:txBody>
          <a:bodyPr vert="horz" lIns="0" tIns="0" rIns="0" bIns="0" rtlCol="0" anchor="t" anchorCtr="0">
            <a:noAutofit/>
          </a:bodyPr>
          <a:lstStyle>
            <a:lvl1pPr algn="l">
              <a:defRPr sz="1000">
                <a:solidFill>
                  <a:schemeClr val="accent1"/>
                </a:solidFill>
              </a:defRPr>
            </a:lvl1pPr>
          </a:lstStyle>
          <a:p>
            <a:fld id="{DF0D99DE-1A57-4F94-BF2E-C9E87366E124}" type="datetime1">
              <a:rPr lang="en-GB" smtClean="0"/>
              <a:pPr/>
              <a:t>20/07/2020</a:t>
            </a:fld>
            <a:endParaRPr lang="en-GB" dirty="0"/>
          </a:p>
        </p:txBody>
      </p:sp>
      <p:sp>
        <p:nvSpPr>
          <p:cNvPr id="5" name="Footer Placeholder 4"/>
          <p:cNvSpPr>
            <a:spLocks noGrp="1"/>
          </p:cNvSpPr>
          <p:nvPr>
            <p:ph type="ftr" sz="quarter" idx="3"/>
          </p:nvPr>
        </p:nvSpPr>
        <p:spPr>
          <a:xfrm>
            <a:off x="2240812" y="8609245"/>
            <a:ext cx="6114625" cy="288000"/>
          </a:xfrm>
          <a:prstGeom prst="rect">
            <a:avLst/>
          </a:prstGeom>
        </p:spPr>
        <p:txBody>
          <a:bodyPr vert="horz" lIns="0" tIns="0" rIns="0" bIns="0" rtlCol="0" anchor="t" anchorCtr="0">
            <a:noAutofit/>
          </a:bodyPr>
          <a:lstStyle>
            <a:lvl1pPr algn="l">
              <a:defRPr sz="1000">
                <a:solidFill>
                  <a:schemeClr val="accent1"/>
                </a:solidFill>
              </a:defRPr>
            </a:lvl1pPr>
          </a:lstStyle>
          <a:p>
            <a:r>
              <a:rPr lang="en-GB" dirty="0"/>
              <a:t>Private and confidential     Presentation Title</a:t>
            </a:r>
          </a:p>
        </p:txBody>
      </p:sp>
      <p:sp>
        <p:nvSpPr>
          <p:cNvPr id="12" name="TextBox 11"/>
          <p:cNvSpPr txBox="1"/>
          <p:nvPr userDrawn="1"/>
        </p:nvSpPr>
        <p:spPr>
          <a:xfrm>
            <a:off x="463550" y="8609245"/>
            <a:ext cx="1905000" cy="288000"/>
          </a:xfrm>
          <a:prstGeom prst="rect">
            <a:avLst/>
          </a:prstGeom>
          <a:noFill/>
        </p:spPr>
        <p:txBody>
          <a:bodyPr wrap="square" lIns="0" tIns="0" rIns="0" bIns="0" numCol="1" spcCol="151200" rtlCol="0">
            <a:noAutofit/>
          </a:bodyPr>
          <a:lstStyle/>
          <a:p>
            <a:fld id="{EF540DAE-C9AD-4AB7-834A-30F15928ADCF}" type="slidenum">
              <a:rPr lang="en-GB" sz="1000" smtClean="0">
                <a:solidFill>
                  <a:schemeClr val="accent1"/>
                </a:solidFill>
              </a:rPr>
              <a:pPr/>
              <a:t>‹#›</a:t>
            </a:fld>
            <a:r>
              <a:rPr lang="en-GB" sz="1000" dirty="0">
                <a:solidFill>
                  <a:schemeClr val="accent1"/>
                </a:solidFill>
              </a:rPr>
              <a:t>    </a:t>
            </a:r>
            <a:r>
              <a:rPr lang="en-GB" sz="1000" baseline="0" dirty="0">
                <a:solidFill>
                  <a:schemeClr val="accent1"/>
                </a:solidFill>
              </a:rPr>
              <a:t> </a:t>
            </a:r>
            <a:r>
              <a:rPr lang="en-GB" sz="1000" dirty="0">
                <a:solidFill>
                  <a:schemeClr val="accent1"/>
                </a:solidFill>
              </a:rPr>
              <a:t>© Experian</a:t>
            </a:r>
          </a:p>
        </p:txBody>
      </p:sp>
      <p:sp>
        <p:nvSpPr>
          <p:cNvPr id="9" name="Slide Number Placeholder 5"/>
          <p:cNvSpPr>
            <a:spLocks noGrp="1"/>
          </p:cNvSpPr>
          <p:nvPr>
            <p:ph type="sldNum" sz="quarter" idx="4"/>
          </p:nvPr>
        </p:nvSpPr>
        <p:spPr>
          <a:xfrm>
            <a:off x="463550" y="9250956"/>
            <a:ext cx="1080000" cy="288000"/>
          </a:xfrm>
          <a:prstGeom prst="rect">
            <a:avLst/>
          </a:prstGeom>
        </p:spPr>
        <p:txBody>
          <a:bodyPr lIns="0" tIns="0" rIns="0" bIns="0"/>
          <a:lstStyle>
            <a:lvl1pPr>
              <a:defRPr sz="600">
                <a:solidFill>
                  <a:schemeClr val="bg1"/>
                </a:solidFill>
              </a:defRPr>
            </a:lvl1pPr>
          </a:lstStyle>
          <a:p>
            <a:fld id="{EF540DAE-C9AD-4AB7-834A-30F15928ADCF}" type="slidenum">
              <a:rPr lang="en-GB" smtClean="0"/>
              <a:pPr/>
              <a:t>‹#›</a:t>
            </a:fld>
            <a:endParaRPr lang="en-GB" dirty="0"/>
          </a:p>
        </p:txBody>
      </p:sp>
      <p:pic>
        <p:nvPicPr>
          <p:cNvPr id="10" name="Picture 9"/>
          <p:cNvPicPr>
            <a:picLocks noChangeAspect="1"/>
          </p:cNvPicPr>
          <p:nvPr userDrawn="1"/>
        </p:nvPicPr>
        <p:blipFill>
          <a:blip r:embed="rId19"/>
          <a:stretch>
            <a:fillRect/>
          </a:stretch>
        </p:blipFill>
        <p:spPr>
          <a:xfrm>
            <a:off x="10175818" y="8351520"/>
            <a:ext cx="1654233" cy="540369"/>
          </a:xfrm>
          <a:prstGeom prst="rect">
            <a:avLst/>
          </a:prstGeom>
        </p:spPr>
      </p:pic>
    </p:spTree>
    <p:extLst>
      <p:ext uri="{BB962C8B-B14F-4D97-AF65-F5344CB8AC3E}">
        <p14:creationId xmlns:p14="http://schemas.microsoft.com/office/powerpoint/2010/main" val="2125146718"/>
      </p:ext>
    </p:extLst>
  </p:cSld>
  <p:clrMap bg1="lt1" tx1="dk1" bg2="lt2" tx2="dk2" accent1="accent1" accent2="accent2" accent3="accent3" accent4="accent4" accent5="accent5" accent6="accent6" hlink="hlink" folHlink="folHlink"/>
  <p:sldLayoutIdLst>
    <p:sldLayoutId id="2147483659" r:id="rId1"/>
    <p:sldLayoutId id="2147483649" r:id="rId2"/>
    <p:sldLayoutId id="2147483656" r:id="rId3"/>
    <p:sldLayoutId id="2147483657" r:id="rId4"/>
    <p:sldLayoutId id="2147483650" r:id="rId5"/>
    <p:sldLayoutId id="2147483663" r:id="rId6"/>
    <p:sldLayoutId id="2147483664" r:id="rId7"/>
    <p:sldLayoutId id="2147483665" r:id="rId8"/>
    <p:sldLayoutId id="2147483667" r:id="rId9"/>
    <p:sldLayoutId id="2147483666" r:id="rId10"/>
    <p:sldLayoutId id="2147483660" r:id="rId11"/>
    <p:sldLayoutId id="2147483661" r:id="rId12"/>
    <p:sldLayoutId id="2147483662" r:id="rId13"/>
    <p:sldLayoutId id="2147483658" r:id="rId14"/>
    <p:sldLayoutId id="2147483654" r:id="rId15"/>
    <p:sldLayoutId id="2147483655" r:id="rId16"/>
    <p:sldLayoutId id="2147483668" r:id="rId17"/>
  </p:sldLayoutIdLst>
  <p:hf hdr="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144000" indent="-144000" algn="l" defTabSz="914400" rtl="0" eaLnBrk="1" latinLnBrk="0" hangingPunct="1">
        <a:lnSpc>
          <a:spcPct val="100000"/>
        </a:lnSpc>
        <a:spcBef>
          <a:spcPts val="800"/>
        </a:spcBef>
        <a:buClr>
          <a:schemeClr val="tx1"/>
        </a:buClr>
        <a:buSzPct val="110000"/>
        <a:buFont typeface="Arial" panose="020B0604020202020204" pitchFamily="34" charset="0"/>
        <a:buChar char="•"/>
        <a:defRPr sz="1800" b="1" kern="1200">
          <a:solidFill>
            <a:schemeClr val="tx1"/>
          </a:solidFill>
          <a:latin typeface="+mn-lt"/>
          <a:ea typeface="+mn-ea"/>
          <a:cs typeface="+mn-cs"/>
        </a:defRPr>
      </a:lvl2pPr>
      <a:lvl3pPr marL="365125" indent="-219075" algn="l" defTabSz="914400" rtl="0" eaLnBrk="1" latinLnBrk="0" hangingPunct="1">
        <a:lnSpc>
          <a:spcPct val="100000"/>
        </a:lnSpc>
        <a:spcBef>
          <a:spcPts val="800"/>
        </a:spcBef>
        <a:buClr>
          <a:schemeClr val="tx1"/>
        </a:buClr>
        <a:buFont typeface="Arial" panose="020B0604020202020204" pitchFamily="34" charset="0"/>
        <a:buChar char="–"/>
        <a:defRPr sz="1800" b="1" kern="1200">
          <a:solidFill>
            <a:schemeClr val="tx1"/>
          </a:solidFill>
          <a:latin typeface="+mn-lt"/>
          <a:ea typeface="+mn-ea"/>
          <a:cs typeface="+mn-cs"/>
        </a:defRPr>
      </a:lvl3pPr>
      <a:lvl4pPr marL="512763" indent="-147638" algn="l" defTabSz="914400" rtl="0" eaLnBrk="1" latinLnBrk="0" hangingPunct="1">
        <a:lnSpc>
          <a:spcPct val="100000"/>
        </a:lnSpc>
        <a:spcBef>
          <a:spcPts val="800"/>
        </a:spcBef>
        <a:buClr>
          <a:schemeClr val="tx1"/>
        </a:buClr>
        <a:buSzPct val="110000"/>
        <a:buFont typeface="Arial" panose="020B0604020202020204" pitchFamily="34" charset="0"/>
        <a:buChar char="•"/>
        <a:defRPr sz="1800" b="1" kern="1200">
          <a:solidFill>
            <a:schemeClr val="tx1"/>
          </a:solidFill>
          <a:latin typeface="+mn-lt"/>
          <a:ea typeface="+mn-ea"/>
          <a:cs typeface="+mn-cs"/>
        </a:defRPr>
      </a:lvl4pPr>
      <a:lvl5pPr marL="742950" indent="-230188" algn="l" defTabSz="914400" rtl="0" eaLnBrk="1" latinLnBrk="0" hangingPunct="1">
        <a:lnSpc>
          <a:spcPct val="100000"/>
        </a:lnSpc>
        <a:spcBef>
          <a:spcPts val="800"/>
        </a:spcBef>
        <a:buClr>
          <a:schemeClr val="tx1"/>
        </a:buClr>
        <a:buFont typeface="Arial" panose="020B0604020202020204" pitchFamily="34" charset="0"/>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547EBF"/>
          </p15:clr>
        </p15:guide>
        <p15:guide id="2" pos="3849" userDrawn="1">
          <p15:clr>
            <a:srgbClr val="547EBF"/>
          </p15:clr>
        </p15:guide>
        <p15:guide id="3" pos="292" userDrawn="1">
          <p15:clr>
            <a:srgbClr val="F26B43"/>
          </p15:clr>
        </p15:guide>
        <p15:guide id="4" pos="901" userDrawn="1">
          <p15:clr>
            <a:srgbClr val="F26B43"/>
          </p15:clr>
        </p15:guide>
        <p15:guide id="5" pos="1501" userDrawn="1">
          <p15:clr>
            <a:srgbClr val="F26B43"/>
          </p15:clr>
        </p15:guide>
        <p15:guide id="6" pos="2093" userDrawn="1">
          <p15:clr>
            <a:srgbClr val="F26B43"/>
          </p15:clr>
        </p15:guide>
        <p15:guide id="7" pos="2693" userDrawn="1">
          <p15:clr>
            <a:srgbClr val="F26B43"/>
          </p15:clr>
        </p15:guide>
        <p15:guide id="8" pos="4497" userDrawn="1">
          <p15:clr>
            <a:srgbClr val="F26B43"/>
          </p15:clr>
        </p15:guide>
        <p15:guide id="9" pos="3894" userDrawn="1">
          <p15:clr>
            <a:srgbClr val="F26B43"/>
          </p15:clr>
        </p15:guide>
        <p15:guide id="10" pos="3294" userDrawn="1">
          <p15:clr>
            <a:srgbClr val="F26B43"/>
          </p15:clr>
        </p15:guide>
        <p15:guide id="11" pos="5094" userDrawn="1">
          <p15:clr>
            <a:srgbClr val="F26B43"/>
          </p15:clr>
        </p15:guide>
        <p15:guide id="12" pos="5687" userDrawn="1">
          <p15:clr>
            <a:srgbClr val="F26B43"/>
          </p15:clr>
        </p15:guide>
        <p15:guide id="13" pos="6287" userDrawn="1">
          <p15:clr>
            <a:srgbClr val="F26B43"/>
          </p15:clr>
        </p15:guide>
        <p15:guide id="14" pos="6888" userDrawn="1">
          <p15:clr>
            <a:srgbClr val="F26B43"/>
          </p15:clr>
        </p15:guide>
        <p15:guide id="15" pos="7399" userDrawn="1">
          <p15:clr>
            <a:srgbClr val="F26B43"/>
          </p15:clr>
        </p15:guide>
        <p15:guide id="16" pos="804" userDrawn="1">
          <p15:clr>
            <a:srgbClr val="F26B43"/>
          </p15:clr>
        </p15:guide>
        <p15:guide id="17" pos="1410" userDrawn="1">
          <p15:clr>
            <a:srgbClr val="F26B43"/>
          </p15:clr>
        </p15:guide>
        <p15:guide id="18" pos="2010" userDrawn="1">
          <p15:clr>
            <a:srgbClr val="F26B43"/>
          </p15:clr>
        </p15:guide>
        <p15:guide id="19" pos="2607" userDrawn="1">
          <p15:clr>
            <a:srgbClr val="F26B43"/>
          </p15:clr>
        </p15:guide>
        <p15:guide id="20" pos="3204" userDrawn="1">
          <p15:clr>
            <a:srgbClr val="F26B43"/>
          </p15:clr>
        </p15:guide>
        <p15:guide id="21" pos="3804" userDrawn="1">
          <p15:clr>
            <a:srgbClr val="F26B43"/>
          </p15:clr>
        </p15:guide>
        <p15:guide id="22" pos="4404" userDrawn="1">
          <p15:clr>
            <a:srgbClr val="F26B43"/>
          </p15:clr>
        </p15:guide>
        <p15:guide id="23" pos="5007" userDrawn="1">
          <p15:clr>
            <a:srgbClr val="F26B43"/>
          </p15:clr>
        </p15:guide>
        <p15:guide id="24" pos="5604" userDrawn="1">
          <p15:clr>
            <a:srgbClr val="F26B43"/>
          </p15:clr>
        </p15:guide>
        <p15:guide id="25" pos="6195" userDrawn="1">
          <p15:clr>
            <a:srgbClr val="F26B43"/>
          </p15:clr>
        </p15:guide>
        <p15:guide id="26" pos="6798" userDrawn="1">
          <p15:clr>
            <a:srgbClr val="F26B43"/>
          </p15:clr>
        </p15:guide>
        <p15:guide id="27" orient="horz" pos="476" userDrawn="1">
          <p15:clr>
            <a:srgbClr val="F26B43"/>
          </p15:clr>
        </p15:guide>
        <p15:guide id="28" orient="horz" pos="1071" userDrawn="1">
          <p15:clr>
            <a:srgbClr val="F26B43"/>
          </p15:clr>
        </p15:guide>
        <p15:guide id="29" orient="horz" pos="1699" userDrawn="1">
          <p15:clr>
            <a:srgbClr val="F26B43"/>
          </p15:clr>
        </p15:guide>
        <p15:guide id="30" orient="horz" pos="5192" userDrawn="1">
          <p15:clr>
            <a:srgbClr val="F26B43"/>
          </p15:clr>
        </p15:guide>
        <p15:guide id="31" orient="horz" pos="54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66001" y="2217783"/>
            <a:ext cx="6975068" cy="1687732"/>
          </a:xfrm>
        </p:spPr>
        <p:txBody>
          <a:bodyPr/>
          <a:lstStyle/>
          <a:p>
            <a:r>
              <a:rPr lang="en-US" dirty="0"/>
              <a:t>Collections Behavioral Scorecard Development for 123Retail</a:t>
            </a:r>
          </a:p>
        </p:txBody>
      </p:sp>
      <p:sp>
        <p:nvSpPr>
          <p:cNvPr id="3" name="Subtitle 2"/>
          <p:cNvSpPr>
            <a:spLocks noGrp="1"/>
          </p:cNvSpPr>
          <p:nvPr>
            <p:ph type="subTitle" idx="1"/>
          </p:nvPr>
        </p:nvSpPr>
        <p:spPr>
          <a:xfrm>
            <a:off x="4910017" y="6602759"/>
            <a:ext cx="6975068" cy="861391"/>
          </a:xfrm>
        </p:spPr>
        <p:txBody>
          <a:bodyPr/>
          <a:lstStyle/>
          <a:p>
            <a:r>
              <a:rPr lang="en-US" sz="2800" dirty="0"/>
              <a:t>RAG Summer practice – Final Presentation</a:t>
            </a:r>
          </a:p>
        </p:txBody>
      </p:sp>
    </p:spTree>
    <p:extLst>
      <p:ext uri="{BB962C8B-B14F-4D97-AF65-F5344CB8AC3E}">
        <p14:creationId xmlns:p14="http://schemas.microsoft.com/office/powerpoint/2010/main" val="18947056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2" y="704045"/>
            <a:ext cx="9012001" cy="1343571"/>
          </a:xfrm>
        </p:spPr>
        <p:txBody>
          <a:bodyPr/>
          <a:lstStyle/>
          <a:p>
            <a:r>
              <a:rPr lang="en-US" dirty="0"/>
              <a:t>Project Goal and Client Summary</a:t>
            </a:r>
          </a:p>
        </p:txBody>
      </p:sp>
      <p:sp>
        <p:nvSpPr>
          <p:cNvPr id="3" name="Content Placeholder 2"/>
          <p:cNvSpPr>
            <a:spLocks noGrp="1"/>
          </p:cNvSpPr>
          <p:nvPr>
            <p:ph idx="1"/>
          </p:nvPr>
        </p:nvSpPr>
        <p:spPr>
          <a:xfrm>
            <a:off x="304801" y="1824567"/>
            <a:ext cx="11580284" cy="6017107"/>
          </a:xfrm>
        </p:spPr>
        <p:txBody>
          <a:bodyPr anchor="ctr"/>
          <a:lstStyle/>
          <a:p>
            <a:pPr>
              <a:lnSpc>
                <a:spcPct val="150000"/>
              </a:lnSpc>
            </a:pPr>
            <a:r>
              <a:rPr lang="en-US" i="1" dirty="0"/>
              <a:t>The objective of the independent project was to develop a collections  scorecard using provided behavioral data as well as bureau score and bureau characteristics for each applicant. The behavior of customers who have defaulted was modeled using multivariate linear regression techniques. As a result a scorecard was produced to be used for building a custom  collections strategy for the client.</a:t>
            </a:r>
          </a:p>
          <a:p>
            <a:pPr>
              <a:lnSpc>
                <a:spcPct val="150000"/>
              </a:lnSpc>
            </a:pPr>
            <a:r>
              <a:rPr lang="en-US" i="1" dirty="0">
                <a:solidFill>
                  <a:schemeClr val="accent2"/>
                </a:solidFill>
              </a:rPr>
              <a:t>Include client summary from the project spec here</a:t>
            </a:r>
          </a:p>
        </p:txBody>
      </p:sp>
    </p:spTree>
    <p:extLst>
      <p:ext uri="{BB962C8B-B14F-4D97-AF65-F5344CB8AC3E}">
        <p14:creationId xmlns:p14="http://schemas.microsoft.com/office/powerpoint/2010/main" val="140359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0"/>
          </p:nvPr>
        </p:nvSpPr>
        <p:spPr>
          <a:xfrm>
            <a:off x="8434873" y="1824567"/>
            <a:ext cx="3635207" cy="6832600"/>
          </a:xfrm>
        </p:spPr>
        <p:txBody>
          <a:bodyPr/>
          <a:lstStyle/>
          <a:p>
            <a:r>
              <a:rPr lang="en-US" i="1" dirty="0"/>
              <a:t>Paste a screenshot of one variable of your choice.</a:t>
            </a:r>
          </a:p>
          <a:p>
            <a:r>
              <a:rPr lang="en-US" i="1" dirty="0"/>
              <a:t>Briefly explain why we do fine-classing.</a:t>
            </a:r>
          </a:p>
          <a:p>
            <a:r>
              <a:rPr lang="en-US" i="1" dirty="0"/>
              <a:t>List 3-5 important aspects of fine-classing, e.g.:</a:t>
            </a:r>
          </a:p>
          <a:p>
            <a:pPr marL="342900" indent="-342900">
              <a:buFont typeface="Arial" panose="020B0604020202020204" pitchFamily="34" charset="0"/>
              <a:buChar char="•"/>
            </a:pPr>
            <a:r>
              <a:rPr lang="en-US" dirty="0"/>
              <a:t>Create bands of ~3-5%</a:t>
            </a:r>
          </a:p>
          <a:p>
            <a:pPr marL="342900" indent="-342900">
              <a:buFont typeface="Arial" panose="020B0604020202020204" pitchFamily="34" charset="0"/>
              <a:buChar char="•"/>
            </a:pPr>
            <a:r>
              <a:rPr lang="en-US" dirty="0"/>
              <a:t>2</a:t>
            </a:r>
          </a:p>
          <a:p>
            <a:pPr marL="342900" indent="-342900">
              <a:buFont typeface="Arial" panose="020B0604020202020204" pitchFamily="34" charset="0"/>
              <a:buChar char="•"/>
            </a:pPr>
            <a:r>
              <a:rPr lang="en-US" dirty="0"/>
              <a:t>3</a:t>
            </a:r>
          </a:p>
          <a:p>
            <a:pPr marL="342900" indent="-342900">
              <a:buFont typeface="Arial" panose="020B0604020202020204" pitchFamily="34" charset="0"/>
              <a:buChar char="•"/>
            </a:pPr>
            <a:r>
              <a:rPr lang="en-US" dirty="0"/>
              <a:t>4</a:t>
            </a:r>
          </a:p>
          <a:p>
            <a:pPr marL="342900" indent="-342900">
              <a:buFont typeface="Arial" panose="020B0604020202020204" pitchFamily="34" charset="0"/>
              <a:buChar char="•"/>
            </a:pPr>
            <a:r>
              <a:rPr lang="en-US" dirty="0"/>
              <a:t>5</a:t>
            </a:r>
          </a:p>
        </p:txBody>
      </p:sp>
      <p:sp>
        <p:nvSpPr>
          <p:cNvPr id="3" name="Title 2"/>
          <p:cNvSpPr>
            <a:spLocks noGrp="1"/>
          </p:cNvSpPr>
          <p:nvPr>
            <p:ph type="title"/>
          </p:nvPr>
        </p:nvSpPr>
        <p:spPr>
          <a:xfrm>
            <a:off x="485192" y="279917"/>
            <a:ext cx="9935159" cy="1239965"/>
          </a:xfrm>
        </p:spPr>
        <p:txBody>
          <a:bodyPr/>
          <a:lstStyle/>
          <a:p>
            <a:r>
              <a:rPr lang="en-US" dirty="0"/>
              <a:t>Fine Classing</a:t>
            </a:r>
          </a:p>
        </p:txBody>
      </p:sp>
      <p:pic>
        <p:nvPicPr>
          <p:cNvPr id="2" name="Picture 1">
            <a:extLst>
              <a:ext uri="{FF2B5EF4-FFF2-40B4-BE49-F238E27FC236}">
                <a16:creationId xmlns:a16="http://schemas.microsoft.com/office/drawing/2014/main" id="{B1DCAA88-9FD0-4039-A7CA-298AFFFDDDD8}"/>
              </a:ext>
            </a:extLst>
          </p:cNvPr>
          <p:cNvPicPr>
            <a:picLocks noChangeAspect="1"/>
          </p:cNvPicPr>
          <p:nvPr/>
        </p:nvPicPr>
        <p:blipFill>
          <a:blip r:embed="rId2"/>
          <a:stretch>
            <a:fillRect/>
          </a:stretch>
        </p:blipFill>
        <p:spPr>
          <a:xfrm>
            <a:off x="121920" y="1876425"/>
            <a:ext cx="7934325" cy="5391150"/>
          </a:xfrm>
          <a:prstGeom prst="rect">
            <a:avLst/>
          </a:prstGeom>
        </p:spPr>
      </p:pic>
    </p:spTree>
    <p:extLst>
      <p:ext uri="{BB962C8B-B14F-4D97-AF65-F5344CB8AC3E}">
        <p14:creationId xmlns:p14="http://schemas.microsoft.com/office/powerpoint/2010/main" val="32906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6531" y="300567"/>
            <a:ext cx="9953820" cy="1331284"/>
          </a:xfrm>
        </p:spPr>
        <p:txBody>
          <a:bodyPr/>
          <a:lstStyle/>
          <a:p>
            <a:r>
              <a:rPr lang="en-US" dirty="0"/>
              <a:t>Coarse Classing</a:t>
            </a:r>
          </a:p>
        </p:txBody>
      </p:sp>
      <p:sp>
        <p:nvSpPr>
          <p:cNvPr id="9" name="Content Placeholder 4"/>
          <p:cNvSpPr>
            <a:spLocks noGrp="1"/>
          </p:cNvSpPr>
          <p:nvPr>
            <p:ph sz="half" idx="10"/>
          </p:nvPr>
        </p:nvSpPr>
        <p:spPr>
          <a:xfrm>
            <a:off x="8434872" y="1824567"/>
            <a:ext cx="3635207" cy="6100233"/>
          </a:xfrm>
        </p:spPr>
        <p:txBody>
          <a:bodyPr/>
          <a:lstStyle/>
          <a:p>
            <a:r>
              <a:rPr lang="en-US" i="1" dirty="0"/>
              <a:t>Paste a screenshot of one variable of your choice.</a:t>
            </a:r>
          </a:p>
          <a:p>
            <a:r>
              <a:rPr lang="en-US" i="1" dirty="0"/>
              <a:t>Briefly explain why we do coarse-classing.</a:t>
            </a:r>
          </a:p>
          <a:p>
            <a:r>
              <a:rPr lang="en-US" i="1" dirty="0"/>
              <a:t>List 3-5 important aspects of coarse-classing, e.g.:</a:t>
            </a:r>
          </a:p>
          <a:p>
            <a:pPr marL="342900" indent="-342900">
              <a:buFont typeface="Arial" panose="020B0604020202020204" pitchFamily="34" charset="0"/>
              <a:buChar char="•"/>
            </a:pPr>
            <a:r>
              <a:rPr lang="en-US" dirty="0"/>
              <a:t>Smooth G:B Index (Odds) trend on numeric variables</a:t>
            </a:r>
          </a:p>
          <a:p>
            <a:pPr marL="342900" indent="-342900">
              <a:buFont typeface="Arial" panose="020B0604020202020204" pitchFamily="34" charset="0"/>
              <a:buChar char="•"/>
            </a:pPr>
            <a:r>
              <a:rPr lang="en-US" dirty="0"/>
              <a:t>2</a:t>
            </a:r>
          </a:p>
          <a:p>
            <a:pPr marL="342900" indent="-342900">
              <a:buFont typeface="Arial" panose="020B0604020202020204" pitchFamily="34" charset="0"/>
              <a:buChar char="•"/>
            </a:pPr>
            <a:r>
              <a:rPr lang="en-US" dirty="0"/>
              <a:t>3</a:t>
            </a:r>
          </a:p>
          <a:p>
            <a:pPr marL="342900" indent="-342900">
              <a:buFont typeface="Arial" panose="020B0604020202020204" pitchFamily="34" charset="0"/>
              <a:buChar char="•"/>
            </a:pPr>
            <a:r>
              <a:rPr lang="en-US" dirty="0"/>
              <a:t>4</a:t>
            </a:r>
          </a:p>
          <a:p>
            <a:pPr marL="342900" indent="-342900">
              <a:buFont typeface="Arial" panose="020B0604020202020204" pitchFamily="34" charset="0"/>
              <a:buChar char="•"/>
            </a:pPr>
            <a:r>
              <a:rPr lang="en-US" dirty="0"/>
              <a:t>5</a:t>
            </a:r>
          </a:p>
        </p:txBody>
      </p:sp>
      <p:pic>
        <p:nvPicPr>
          <p:cNvPr id="2" name="Picture 1">
            <a:extLst>
              <a:ext uri="{FF2B5EF4-FFF2-40B4-BE49-F238E27FC236}">
                <a16:creationId xmlns:a16="http://schemas.microsoft.com/office/drawing/2014/main" id="{7DC93DA9-5DEA-457F-B792-192BAE8FE7BB}"/>
              </a:ext>
            </a:extLst>
          </p:cNvPr>
          <p:cNvPicPr>
            <a:picLocks noChangeAspect="1"/>
          </p:cNvPicPr>
          <p:nvPr/>
        </p:nvPicPr>
        <p:blipFill>
          <a:blip r:embed="rId2"/>
          <a:stretch>
            <a:fillRect/>
          </a:stretch>
        </p:blipFill>
        <p:spPr>
          <a:xfrm>
            <a:off x="466531" y="2002005"/>
            <a:ext cx="7239000" cy="4767763"/>
          </a:xfrm>
          <a:prstGeom prst="rect">
            <a:avLst/>
          </a:prstGeom>
        </p:spPr>
      </p:pic>
    </p:spTree>
    <p:extLst>
      <p:ext uri="{BB962C8B-B14F-4D97-AF65-F5344CB8AC3E}">
        <p14:creationId xmlns:p14="http://schemas.microsoft.com/office/powerpoint/2010/main" val="26826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a:t>Goal of the KGB model?</a:t>
            </a:r>
          </a:p>
          <a:p>
            <a:pPr>
              <a:lnSpc>
                <a:spcPct val="150000"/>
              </a:lnSpc>
            </a:pPr>
            <a:r>
              <a:rPr lang="en-US" dirty="0"/>
              <a:t>Type of regression?</a:t>
            </a:r>
          </a:p>
          <a:p>
            <a:pPr>
              <a:lnSpc>
                <a:spcPct val="150000"/>
              </a:lnSpc>
            </a:pPr>
            <a:r>
              <a:rPr lang="en-US" dirty="0"/>
              <a:t>Subpopulation?</a:t>
            </a:r>
          </a:p>
          <a:p>
            <a:pPr>
              <a:lnSpc>
                <a:spcPct val="150000"/>
              </a:lnSpc>
            </a:pPr>
            <a:r>
              <a:rPr lang="en-US" dirty="0"/>
              <a:t>What stats/measures do we look at when running the model?</a:t>
            </a:r>
          </a:p>
        </p:txBody>
      </p:sp>
      <p:sp>
        <p:nvSpPr>
          <p:cNvPr id="3" name="Title 2"/>
          <p:cNvSpPr>
            <a:spLocks noGrp="1"/>
          </p:cNvSpPr>
          <p:nvPr>
            <p:ph type="title"/>
          </p:nvPr>
        </p:nvSpPr>
        <p:spPr/>
        <p:txBody>
          <a:bodyPr/>
          <a:lstStyle/>
          <a:p>
            <a:r>
              <a:rPr lang="en-US" dirty="0"/>
              <a:t>Known Good/Bad Model</a:t>
            </a:r>
            <a:br>
              <a:rPr lang="en-US" dirty="0"/>
            </a:br>
            <a:r>
              <a:rPr lang="en-US" sz="2700" dirty="0"/>
              <a:t>What modeling technique?</a:t>
            </a:r>
            <a:endParaRPr lang="en-US" b="0" dirty="0"/>
          </a:p>
        </p:txBody>
      </p:sp>
    </p:spTree>
    <p:extLst>
      <p:ext uri="{BB962C8B-B14F-4D97-AF65-F5344CB8AC3E}">
        <p14:creationId xmlns:p14="http://schemas.microsoft.com/office/powerpoint/2010/main" val="205507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Results</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03648953"/>
              </p:ext>
            </p:extLst>
          </p:nvPr>
        </p:nvGraphicFramePr>
        <p:xfrm>
          <a:off x="273696" y="1866698"/>
          <a:ext cx="11644608" cy="6535348"/>
        </p:xfrm>
        <a:graphic>
          <a:graphicData uri="http://schemas.openxmlformats.org/drawingml/2006/table">
            <a:tbl>
              <a:tblPr/>
              <a:tblGrid>
                <a:gridCol w="5830879">
                  <a:extLst>
                    <a:ext uri="{9D8B030D-6E8A-4147-A177-3AD203B41FA5}">
                      <a16:colId xmlns:a16="http://schemas.microsoft.com/office/drawing/2014/main" val="20000"/>
                    </a:ext>
                  </a:extLst>
                </a:gridCol>
                <a:gridCol w="1286224">
                  <a:extLst>
                    <a:ext uri="{9D8B030D-6E8A-4147-A177-3AD203B41FA5}">
                      <a16:colId xmlns:a16="http://schemas.microsoft.com/office/drawing/2014/main" val="20001"/>
                    </a:ext>
                  </a:extLst>
                </a:gridCol>
                <a:gridCol w="1097578">
                  <a:extLst>
                    <a:ext uri="{9D8B030D-6E8A-4147-A177-3AD203B41FA5}">
                      <a16:colId xmlns:a16="http://schemas.microsoft.com/office/drawing/2014/main" val="20002"/>
                    </a:ext>
                  </a:extLst>
                </a:gridCol>
                <a:gridCol w="1143309">
                  <a:extLst>
                    <a:ext uri="{9D8B030D-6E8A-4147-A177-3AD203B41FA5}">
                      <a16:colId xmlns:a16="http://schemas.microsoft.com/office/drawing/2014/main" val="20003"/>
                    </a:ext>
                  </a:extLst>
                </a:gridCol>
                <a:gridCol w="1143309">
                  <a:extLst>
                    <a:ext uri="{9D8B030D-6E8A-4147-A177-3AD203B41FA5}">
                      <a16:colId xmlns:a16="http://schemas.microsoft.com/office/drawing/2014/main" val="20004"/>
                    </a:ext>
                  </a:extLst>
                </a:gridCol>
                <a:gridCol w="1143309">
                  <a:extLst>
                    <a:ext uri="{9D8B030D-6E8A-4147-A177-3AD203B41FA5}">
                      <a16:colId xmlns:a16="http://schemas.microsoft.com/office/drawing/2014/main" val="20005"/>
                    </a:ext>
                  </a:extLst>
                </a:gridCol>
              </a:tblGrid>
              <a:tr h="723891">
                <a:tc>
                  <a:txBody>
                    <a:bodyPr/>
                    <a:lstStyle/>
                    <a:p>
                      <a:pPr algn="l" fontAlgn="b"/>
                      <a:r>
                        <a:rPr lang="en-US" sz="2400" b="0" i="0" u="none" strike="noStrike" dirty="0">
                          <a:solidFill>
                            <a:schemeClr val="bg1"/>
                          </a:solidFill>
                          <a:effectLst/>
                          <a:latin typeface="Calibri"/>
                        </a:rPr>
                        <a:t>Column1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Example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723891">
                <a:tc>
                  <a:txBody>
                    <a:bodyPr/>
                    <a:lstStyle/>
                    <a:p>
                      <a:pPr algn="l" fontAlgn="b"/>
                      <a:r>
                        <a:rPr lang="en-US" sz="2400" b="0" i="0" u="none" strike="noStrike" dirty="0">
                          <a:solidFill>
                            <a:sysClr val="windowText" lastClr="000000"/>
                          </a:solidFill>
                          <a:effectLst/>
                          <a:latin typeface="Calibri"/>
                        </a:rPr>
                        <a:t>Number of Variables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723891">
                <a:tc>
                  <a:txBody>
                    <a:bodyPr/>
                    <a:lstStyle/>
                    <a:p>
                      <a:pPr algn="l" fontAlgn="b"/>
                      <a:r>
                        <a:rPr lang="en-US" sz="2400" b="0" i="0" u="none" strike="noStrike" dirty="0">
                          <a:solidFill>
                            <a:sysClr val="windowText" lastClr="000000"/>
                          </a:solidFill>
                          <a:effectLst/>
                          <a:latin typeface="Calibri"/>
                        </a:rPr>
                        <a:t>Gini Coefficient on Total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3891">
                <a:tc>
                  <a:txBody>
                    <a:bodyPr/>
                    <a:lstStyle/>
                    <a:p>
                      <a:pPr algn="l" fontAlgn="b"/>
                      <a:r>
                        <a:rPr lang="en-US" sz="2400" b="0" i="0" u="none" strike="noStrike" dirty="0">
                          <a:solidFill>
                            <a:sysClr val="windowText" lastClr="000000"/>
                          </a:solidFill>
                          <a:effectLst/>
                          <a:latin typeface="Calibri"/>
                        </a:rPr>
                        <a:t>Gini Uplift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43.5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r h="723891">
                <a:tc>
                  <a:txBody>
                    <a:bodyPr/>
                    <a:lstStyle/>
                    <a:p>
                      <a:pPr algn="l" fontAlgn="b"/>
                      <a:r>
                        <a:rPr lang="en-US" sz="2400" b="0" i="0" u="none" strike="noStrike" dirty="0">
                          <a:solidFill>
                            <a:sysClr val="windowText" lastClr="000000"/>
                          </a:solidFill>
                          <a:effectLst/>
                          <a:latin typeface="Calibri"/>
                        </a:rPr>
                        <a:t>Gini Coefficient on Development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3891">
                <a:tc>
                  <a:txBody>
                    <a:bodyPr/>
                    <a:lstStyle/>
                    <a:p>
                      <a:pPr algn="l" fontAlgn="b"/>
                      <a:r>
                        <a:rPr lang="en-US" sz="2400" b="0" i="0" u="none" strike="noStrike" dirty="0">
                          <a:solidFill>
                            <a:sysClr val="windowText" lastClr="000000"/>
                          </a:solidFill>
                          <a:effectLst/>
                          <a:latin typeface="Calibri"/>
                        </a:rPr>
                        <a:t>Gini Coefficient on Validation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5"/>
                  </a:ext>
                </a:extLst>
              </a:tr>
              <a:tr h="744220">
                <a:tc>
                  <a:txBody>
                    <a:bodyPr/>
                    <a:lstStyle/>
                    <a:p>
                      <a:pPr algn="l" fontAlgn="b"/>
                      <a:r>
                        <a:rPr lang="en-US" sz="2400" b="0" i="0" u="none" strike="noStrike" dirty="0">
                          <a:solidFill>
                            <a:sysClr val="windowText" lastClr="000000"/>
                          </a:solidFill>
                          <a:effectLst/>
                          <a:latin typeface="Calibri"/>
                        </a:rPr>
                        <a:t>Model validates on the 9 measures at 5% significance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YES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23891">
                <a:tc>
                  <a:txBody>
                    <a:bodyPr/>
                    <a:lstStyle/>
                    <a:p>
                      <a:pPr algn="l" fontAlgn="b"/>
                      <a:r>
                        <a:rPr lang="en-US" sz="2400" b="0" i="0" u="none" strike="noStrike" dirty="0">
                          <a:solidFill>
                            <a:sysClr val="windowText" lastClr="000000"/>
                          </a:solidFill>
                          <a:effectLst/>
                          <a:latin typeface="Calibri"/>
                        </a:rPr>
                        <a:t>Max % of population </a:t>
                      </a:r>
                      <a:r>
                        <a:rPr lang="en-US" sz="2400" b="0" i="0" u="none" strike="noStrike" dirty="0" err="1">
                          <a:solidFill>
                            <a:sysClr val="windowText" lastClr="000000"/>
                          </a:solidFill>
                          <a:effectLst/>
                          <a:latin typeface="Calibri"/>
                        </a:rPr>
                        <a:t>accummulated</a:t>
                      </a:r>
                      <a:r>
                        <a:rPr lang="en-US" sz="2400" b="0" i="0" u="none" strike="noStrike" dirty="0">
                          <a:solidFill>
                            <a:sysClr val="windowText" lastClr="000000"/>
                          </a:solidFill>
                          <a:effectLst/>
                          <a:latin typeface="Calibri"/>
                        </a:rPr>
                        <a:t> in a band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5.65%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7"/>
                  </a:ext>
                </a:extLst>
              </a:tr>
              <a:tr h="723891">
                <a:tc>
                  <a:txBody>
                    <a:bodyPr/>
                    <a:lstStyle/>
                    <a:p>
                      <a:pPr algn="l" fontAlgn="b"/>
                      <a:r>
                        <a:rPr lang="en-US" sz="2400" b="0" i="0" u="none" strike="noStrike" dirty="0">
                          <a:solidFill>
                            <a:sysClr val="windowText" lastClr="000000"/>
                          </a:solidFill>
                          <a:effectLst/>
                          <a:latin typeface="Calibri"/>
                        </a:rPr>
                        <a:t>Nº of inversions in the SDR at 5% bands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5375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of Results (cont’d)</a:t>
            </a:r>
            <a:br>
              <a:rPr lang="en-US" dirty="0"/>
            </a:b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71643774"/>
              </p:ext>
            </p:extLst>
          </p:nvPr>
        </p:nvGraphicFramePr>
        <p:xfrm>
          <a:off x="307993" y="1878227"/>
          <a:ext cx="11576014" cy="4226013"/>
        </p:xfrm>
        <a:graphic>
          <a:graphicData uri="http://schemas.openxmlformats.org/drawingml/2006/table">
            <a:tbl>
              <a:tblPr/>
              <a:tblGrid>
                <a:gridCol w="4784183">
                  <a:extLst>
                    <a:ext uri="{9D8B030D-6E8A-4147-A177-3AD203B41FA5}">
                      <a16:colId xmlns:a16="http://schemas.microsoft.com/office/drawing/2014/main" val="20000"/>
                    </a:ext>
                  </a:extLst>
                </a:gridCol>
                <a:gridCol w="1373011">
                  <a:extLst>
                    <a:ext uri="{9D8B030D-6E8A-4147-A177-3AD203B41FA5}">
                      <a16:colId xmlns:a16="http://schemas.microsoft.com/office/drawing/2014/main" val="20001"/>
                    </a:ext>
                  </a:extLst>
                </a:gridCol>
                <a:gridCol w="1415728">
                  <a:extLst>
                    <a:ext uri="{9D8B030D-6E8A-4147-A177-3AD203B41FA5}">
                      <a16:colId xmlns:a16="http://schemas.microsoft.com/office/drawing/2014/main" val="20002"/>
                    </a:ext>
                  </a:extLst>
                </a:gridCol>
                <a:gridCol w="1293682">
                  <a:extLst>
                    <a:ext uri="{9D8B030D-6E8A-4147-A177-3AD203B41FA5}">
                      <a16:colId xmlns:a16="http://schemas.microsoft.com/office/drawing/2014/main" val="20003"/>
                    </a:ext>
                  </a:extLst>
                </a:gridCol>
                <a:gridCol w="1415728">
                  <a:extLst>
                    <a:ext uri="{9D8B030D-6E8A-4147-A177-3AD203B41FA5}">
                      <a16:colId xmlns:a16="http://schemas.microsoft.com/office/drawing/2014/main" val="20004"/>
                    </a:ext>
                  </a:extLst>
                </a:gridCol>
                <a:gridCol w="1293682">
                  <a:extLst>
                    <a:ext uri="{9D8B030D-6E8A-4147-A177-3AD203B41FA5}">
                      <a16:colId xmlns:a16="http://schemas.microsoft.com/office/drawing/2014/main" val="20005"/>
                    </a:ext>
                  </a:extLst>
                </a:gridCol>
              </a:tblGrid>
              <a:tr h="469557">
                <a:tc>
                  <a:txBody>
                    <a:bodyPr/>
                    <a:lstStyle/>
                    <a:p>
                      <a:pPr algn="l" fontAlgn="b"/>
                      <a:r>
                        <a:rPr lang="en-US" sz="2400" b="0" i="0" u="none" strike="noStrike" dirty="0">
                          <a:solidFill>
                            <a:schemeClr val="bg1"/>
                          </a:solidFill>
                          <a:effectLst/>
                          <a:latin typeface="Calibri"/>
                        </a:rPr>
                        <a:t>Characteristics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a:solidFill>
                            <a:schemeClr val="bg1"/>
                          </a:solidFill>
                          <a:effectLst/>
                          <a:latin typeface="Calibri"/>
                        </a:rPr>
                        <a:t>Example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a:solidFill>
                            <a:schemeClr val="bg1"/>
                          </a:solidFill>
                          <a:effectLst/>
                          <a:latin typeface="Calibri"/>
                        </a:rPr>
                        <a:t>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a:solidFill>
                            <a:schemeClr val="bg1"/>
                          </a:solidFill>
                          <a:effectLst/>
                          <a:latin typeface="Calibri"/>
                        </a:rPr>
                        <a:t>Name3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2400" b="0" i="0" u="none" strike="noStrike" dirty="0">
                          <a:solidFill>
                            <a:schemeClr val="bg1"/>
                          </a:solidFill>
                          <a:effectLst/>
                          <a:latin typeface="Calibri"/>
                        </a:rPr>
                        <a:t>Name4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69557">
                <a:tc>
                  <a:txBody>
                    <a:bodyPr/>
                    <a:lstStyle/>
                    <a:p>
                      <a:pPr algn="l" fontAlgn="b"/>
                      <a:r>
                        <a:rPr lang="en-US" sz="2400" b="0" i="0" u="none" strike="noStrike" dirty="0" err="1">
                          <a:solidFill>
                            <a:sysClr val="windowText" lastClr="000000"/>
                          </a:solidFill>
                          <a:effectLst/>
                          <a:latin typeface="Calibri"/>
                        </a:rPr>
                        <a:t>Age_Of_Account</a:t>
                      </a:r>
                      <a:endParaRPr lang="en-US" sz="2400" b="0" i="0" u="none" strike="noStrike" dirty="0">
                        <a:solidFill>
                          <a:sysClr val="windowText" lastClr="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a:solidFill>
                            <a:srgbClr val="000000"/>
                          </a:solidFill>
                          <a:effectLst/>
                          <a:latin typeface="Calibri"/>
                        </a:rPr>
                        <a:t>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557">
                <a:tc>
                  <a:txBody>
                    <a:bodyPr/>
                    <a:lstStyle/>
                    <a:p>
                      <a:pPr algn="l" fontAlgn="b"/>
                      <a:r>
                        <a:rPr lang="en-US" sz="2400" b="0" i="0" u="none" strike="noStrike" dirty="0">
                          <a:solidFill>
                            <a:sysClr val="windowText" lastClr="000000"/>
                          </a:solidFill>
                          <a:effectLst/>
                          <a:latin typeface="Calibri"/>
                        </a:rPr>
                        <a:t>Ave_Current_Balance_L4_6P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469557">
                <a:tc>
                  <a:txBody>
                    <a:bodyPr/>
                    <a:lstStyle/>
                    <a:p>
                      <a:pPr algn="l" fontAlgn="b"/>
                      <a:r>
                        <a:rPr lang="en-US" sz="2400" b="0" i="0" u="none" strike="noStrike" dirty="0">
                          <a:solidFill>
                            <a:sysClr val="windowText" lastClr="000000"/>
                          </a:solidFill>
                          <a:effectLst/>
                          <a:latin typeface="Calibri"/>
                        </a:rPr>
                        <a:t>Ave_Item_Value_L13P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9557">
                <a:tc>
                  <a:txBody>
                    <a:bodyPr/>
                    <a:lstStyle/>
                    <a:p>
                      <a:pPr algn="l" fontAlgn="b"/>
                      <a:r>
                        <a:rPr lang="en-US" sz="2400" b="0" i="0" u="none" strike="noStrike" dirty="0">
                          <a:solidFill>
                            <a:sysClr val="windowText" lastClr="000000"/>
                          </a:solidFill>
                          <a:effectLst/>
                          <a:latin typeface="Calibri"/>
                        </a:rPr>
                        <a:t>Ave_Num_Items_Per_Order_L4_6P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4"/>
                  </a:ext>
                </a:extLst>
              </a:tr>
              <a:tr h="469557">
                <a:tc>
                  <a:txBody>
                    <a:bodyPr/>
                    <a:lstStyle/>
                    <a:p>
                      <a:pPr algn="l" fontAlgn="b"/>
                      <a:r>
                        <a:rPr lang="en-US" sz="2400" b="0" i="0" u="none" strike="noStrike" dirty="0">
                          <a:solidFill>
                            <a:sysClr val="windowText" lastClr="000000"/>
                          </a:solidFill>
                          <a:effectLst/>
                          <a:latin typeface="Calibri"/>
                        </a:rPr>
                        <a:t>Ave_Order_Value_L13P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69557">
                <a:tc>
                  <a:txBody>
                    <a:bodyPr/>
                    <a:lstStyle/>
                    <a:p>
                      <a:pPr algn="l" fontAlgn="b"/>
                      <a:r>
                        <a:rPr lang="en-US" sz="2400" b="0" i="0" u="none" strike="noStrike" dirty="0">
                          <a:solidFill>
                            <a:sysClr val="windowText" lastClr="000000"/>
                          </a:solidFill>
                          <a:effectLst/>
                          <a:latin typeface="Calibri"/>
                        </a:rPr>
                        <a:t>Ave_Payment_Value_L13P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6"/>
                  </a:ext>
                </a:extLst>
              </a:tr>
              <a:tr h="469557">
                <a:tc>
                  <a:txBody>
                    <a:bodyPr/>
                    <a:lstStyle/>
                    <a:p>
                      <a:pPr algn="l" fontAlgn="b"/>
                      <a:r>
                        <a:rPr lang="en-US" sz="2400" b="0" i="0" u="none" strike="noStrike" dirty="0">
                          <a:solidFill>
                            <a:sysClr val="windowText" lastClr="000000"/>
                          </a:solidFill>
                          <a:effectLst/>
                          <a:latin typeface="Calibri"/>
                        </a:rPr>
                        <a:t>Ave_Payment_Value_L4_6P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a:solidFill>
                            <a:srgbClr val="000000"/>
                          </a:solidFill>
                          <a:effectLst/>
                          <a:latin typeface="Calibri"/>
                        </a:rPr>
                        <a:t>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69557">
                <a:tc>
                  <a:txBody>
                    <a:bodyPr/>
                    <a:lstStyle/>
                    <a:p>
                      <a:pPr algn="l" fontAlgn="b"/>
                      <a:r>
                        <a:rPr lang="en-US" sz="2400" b="0" i="0" u="none" strike="noStrike" dirty="0">
                          <a:solidFill>
                            <a:sysClr val="windowText" lastClr="000000"/>
                          </a:solidFill>
                          <a:effectLst/>
                          <a:latin typeface="Calibri"/>
                        </a:rPr>
                        <a:t>Ave_Pmnt_Over_Bal_L13P_Perc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fontAlgn="b"/>
                      <a:r>
                        <a:rPr lang="en-US" sz="2400" b="0" i="0" u="none" strike="noStrike" dirty="0">
                          <a:solidFill>
                            <a:srgbClr val="000000"/>
                          </a:solidFill>
                          <a:effectLst/>
                          <a:latin typeface="Calibri"/>
                        </a:rPr>
                        <a:t>X</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r" fontAlgn="b"/>
                      <a:endParaRPr lang="en-US" sz="24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10" name="TextBox 9"/>
          <p:cNvSpPr txBox="1"/>
          <p:nvPr/>
        </p:nvSpPr>
        <p:spPr>
          <a:xfrm>
            <a:off x="137160" y="6263427"/>
            <a:ext cx="11917680" cy="954103"/>
          </a:xfrm>
          <a:prstGeom prst="rect">
            <a:avLst/>
          </a:prstGeom>
          <a:noFill/>
        </p:spPr>
        <p:txBody>
          <a:bodyPr wrap="square" lIns="121917" tIns="60958" rIns="121917" bIns="60958" rtlCol="0">
            <a:spAutoFit/>
          </a:bodyPr>
          <a:lstStyle/>
          <a:p>
            <a:r>
              <a:rPr lang="en-US" i="1" dirty="0"/>
              <a:t>List your scorecard characteristics (maybe on two slides) and indicate which ones were common among group members.</a:t>
            </a:r>
          </a:p>
          <a:p>
            <a:r>
              <a:rPr lang="en-US" i="1" dirty="0"/>
              <a:t>Embed SC and SDR – in case there is interest to view and discuss.</a:t>
            </a:r>
          </a:p>
        </p:txBody>
      </p:sp>
      <p:graphicFrame>
        <p:nvGraphicFramePr>
          <p:cNvPr id="12" name="Object 11"/>
          <p:cNvGraphicFramePr>
            <a:graphicFrameLocks noChangeAspect="1"/>
          </p:cNvGraphicFramePr>
          <p:nvPr>
            <p:extLst>
              <p:ext uri="{D42A27DB-BD31-4B8C-83A1-F6EECF244321}">
                <p14:modId xmlns:p14="http://schemas.microsoft.com/office/powerpoint/2010/main" val="3100624911"/>
              </p:ext>
            </p:extLst>
          </p:nvPr>
        </p:nvGraphicFramePr>
        <p:xfrm>
          <a:off x="-15240" y="7585974"/>
          <a:ext cx="1219200" cy="1028700"/>
        </p:xfrm>
        <a:graphic>
          <a:graphicData uri="http://schemas.openxmlformats.org/presentationml/2006/ole">
            <mc:AlternateContent xmlns:mc="http://schemas.openxmlformats.org/markup-compatibility/2006">
              <mc:Choice xmlns:v="urn:schemas-microsoft-com:vml" Requires="v">
                <p:oleObj spid="_x0000_s1036" name="Worksheet" showAsIcon="1" r:id="rId3" imgW="914400" imgH="771480" progId="Excel.Sheet.8">
                  <p:embed/>
                </p:oleObj>
              </mc:Choice>
              <mc:Fallback>
                <p:oleObj name="Worksheet" showAsIcon="1" r:id="rId3" imgW="914400" imgH="771480" progId="Excel.Sheet.8">
                  <p:embed/>
                  <p:pic>
                    <p:nvPicPr>
                      <p:cNvPr id="0" name=""/>
                      <p:cNvPicPr/>
                      <p:nvPr/>
                    </p:nvPicPr>
                    <p:blipFill>
                      <a:blip r:embed="rId4"/>
                      <a:stretch>
                        <a:fillRect/>
                      </a:stretch>
                    </p:blipFill>
                    <p:spPr>
                      <a:xfrm>
                        <a:off x="-15240" y="7585974"/>
                        <a:ext cx="1219200" cy="10287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952456485"/>
              </p:ext>
            </p:extLst>
          </p:nvPr>
        </p:nvGraphicFramePr>
        <p:xfrm>
          <a:off x="840545" y="7585974"/>
          <a:ext cx="1219200" cy="1028700"/>
        </p:xfrm>
        <a:graphic>
          <a:graphicData uri="http://schemas.openxmlformats.org/presentationml/2006/ole">
            <mc:AlternateContent xmlns:mc="http://schemas.openxmlformats.org/markup-compatibility/2006">
              <mc:Choice xmlns:v="urn:schemas-microsoft-com:vml" Requires="v">
                <p:oleObj spid="_x0000_s1037" name="Worksheet" showAsIcon="1" r:id="rId5" imgW="914400" imgH="771480" progId="Excel.Sheet.8">
                  <p:embed/>
                </p:oleObj>
              </mc:Choice>
              <mc:Fallback>
                <p:oleObj name="Worksheet" showAsIcon="1" r:id="rId5" imgW="914400" imgH="771480" progId="Excel.Sheet.8">
                  <p:embed/>
                  <p:pic>
                    <p:nvPicPr>
                      <p:cNvPr id="0" name=""/>
                      <p:cNvPicPr/>
                      <p:nvPr/>
                    </p:nvPicPr>
                    <p:blipFill>
                      <a:blip r:embed="rId6"/>
                      <a:stretch>
                        <a:fillRect/>
                      </a:stretch>
                    </p:blipFill>
                    <p:spPr>
                      <a:xfrm>
                        <a:off x="840545" y="7585974"/>
                        <a:ext cx="1219200" cy="1028700"/>
                      </a:xfrm>
                      <a:prstGeom prst="rect">
                        <a:avLst/>
                      </a:prstGeom>
                    </p:spPr>
                  </p:pic>
                </p:oleObj>
              </mc:Fallback>
            </mc:AlternateContent>
          </a:graphicData>
        </a:graphic>
      </p:graphicFrame>
    </p:spTree>
    <p:extLst>
      <p:ext uri="{BB962C8B-B14F-4D97-AF65-F5344CB8AC3E}">
        <p14:creationId xmlns:p14="http://schemas.microsoft.com/office/powerpoint/2010/main" val="195099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Strategy</a:t>
            </a:r>
            <a:br>
              <a:rPr lang="en-US" dirty="0"/>
            </a:br>
            <a:br>
              <a:rPr lang="en-US" sz="1900" dirty="0"/>
            </a:br>
            <a:endParaRPr lang="en-US" sz="1900"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29689960"/>
              </p:ext>
            </p:extLst>
          </p:nvPr>
        </p:nvGraphicFramePr>
        <p:xfrm>
          <a:off x="5384694" y="4251753"/>
          <a:ext cx="1422612" cy="1200329"/>
        </p:xfrm>
        <a:graphic>
          <a:graphicData uri="http://schemas.openxmlformats.org/presentationml/2006/ole">
            <mc:AlternateContent xmlns:mc="http://schemas.openxmlformats.org/markup-compatibility/2006">
              <mc:Choice xmlns:v="urn:schemas-microsoft-com:vml" Requires="v">
                <p:oleObj spid="_x0000_s2053"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384694" y="4251753"/>
                        <a:ext cx="1422612" cy="1200329"/>
                      </a:xfrm>
                      <a:prstGeom prst="rect">
                        <a:avLst/>
                      </a:prstGeom>
                    </p:spPr>
                  </p:pic>
                </p:oleObj>
              </mc:Fallback>
            </mc:AlternateContent>
          </a:graphicData>
        </a:graphic>
      </p:graphicFrame>
      <p:sp>
        <p:nvSpPr>
          <p:cNvPr id="6" name="Rectangle 5"/>
          <p:cNvSpPr/>
          <p:nvPr/>
        </p:nvSpPr>
        <p:spPr>
          <a:xfrm>
            <a:off x="379445" y="1956424"/>
            <a:ext cx="10798628" cy="707886"/>
          </a:xfrm>
          <a:prstGeom prst="rect">
            <a:avLst/>
          </a:prstGeom>
        </p:spPr>
        <p:txBody>
          <a:bodyPr wrap="square">
            <a:spAutoFit/>
          </a:bodyPr>
          <a:lstStyle/>
          <a:p>
            <a:r>
              <a:rPr lang="en-US" sz="2000" dirty="0"/>
              <a:t>(Quickly present the strategy, recommendations and bad rate bands on the different risk grades – in this examples, the bad rate thresholds are: 0-10, 10-35, 35-65, 65-80, 80-100)</a:t>
            </a:r>
          </a:p>
        </p:txBody>
      </p:sp>
    </p:spTree>
    <p:extLst>
      <p:ext uri="{BB962C8B-B14F-4D97-AF65-F5344CB8AC3E}">
        <p14:creationId xmlns:p14="http://schemas.microsoft.com/office/powerpoint/2010/main" val="315706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811043"/>
      </p:ext>
    </p:extLst>
  </p:cSld>
  <p:clrMapOvr>
    <a:masterClrMapping/>
  </p:clrMapOvr>
</p:sld>
</file>

<file path=ppt/theme/theme1.xml><?xml version="1.0" encoding="utf-8"?>
<a:theme xmlns:a="http://schemas.openxmlformats.org/drawingml/2006/main" name="Office Theme">
  <a:themeElements>
    <a:clrScheme name="Experian">
      <a:dk1>
        <a:srgbClr val="575756"/>
      </a:dk1>
      <a:lt1>
        <a:srgbClr val="FFFFFF"/>
      </a:lt1>
      <a:dk2>
        <a:srgbClr val="000000"/>
      </a:dk2>
      <a:lt2>
        <a:srgbClr val="FFFFFF"/>
      </a:lt2>
      <a:accent1>
        <a:srgbClr val="26478D"/>
      </a:accent1>
      <a:accent2>
        <a:srgbClr val="632678"/>
      </a:accent2>
      <a:accent3>
        <a:srgbClr val="406EB3"/>
      </a:accent3>
      <a:accent4>
        <a:srgbClr val="BA2F7D"/>
      </a:accent4>
      <a:accent5>
        <a:srgbClr val="BB0048"/>
      </a:accent5>
      <a:accent6>
        <a:srgbClr val="E2A23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4_3" id="{1C500FDA-40D6-45C2-BD1E-6B2E47A2C40E}" vid="{4CCEB7B9-9F65-4953-BC6C-28648A289F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f6dcb20-f035-44fa-a6e8-fa228541b9b1">
      <Terms xmlns="http://schemas.microsoft.com/office/infopath/2007/PartnerControls"/>
    </lcf76f155ced4ddcb4097134ff3c332f>
    <TaxCatchAll xmlns="b8d7ef84-a48b-4d82-ad0e-46644604af9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CB9D8033A2DDC44E9B3EE5F5B623A942" ma:contentTypeVersion="16" ma:contentTypeDescription="Създаване на нов документ" ma:contentTypeScope="" ma:versionID="de429243185f539624f3d6afefa94196">
  <xsd:schema xmlns:xsd="http://www.w3.org/2001/XMLSchema" xmlns:xs="http://www.w3.org/2001/XMLSchema" xmlns:p="http://schemas.microsoft.com/office/2006/metadata/properties" xmlns:ns2="4f6dcb20-f035-44fa-a6e8-fa228541b9b1" xmlns:ns3="b8d7ef84-a48b-4d82-ad0e-46644604af9b" targetNamespace="http://schemas.microsoft.com/office/2006/metadata/properties" ma:root="true" ma:fieldsID="caecbcb4a6e725642b8540a36943b261" ns2:_="" ns3:_="">
    <xsd:import namespace="4f6dcb20-f035-44fa-a6e8-fa228541b9b1"/>
    <xsd:import namespace="b8d7ef84-a48b-4d82-ad0e-46644604af9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6dcb20-f035-44fa-a6e8-fa228541b9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Етикети за изображения" ma:readOnly="false" ma:fieldId="{5cf76f15-5ced-4ddc-b409-7134ff3c332f}" ma:taxonomyMulti="true" ma:sspId="0bd36814-a0ed-4445-b17e-fb0b648984fc"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d7ef84-a48b-4d82-ad0e-46644604af9b" elementFormDefault="qualified">
    <xsd:import namespace="http://schemas.microsoft.com/office/2006/documentManagement/types"/>
    <xsd:import namespace="http://schemas.microsoft.com/office/infopath/2007/PartnerControls"/>
    <xsd:element name="SharedWithUsers" ma:index="14" nillable="true" ma:displayName="Споделено 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Споделени с подробности" ma:internalName="SharedWithDetails" ma:readOnly="true">
      <xsd:simpleType>
        <xsd:restriction base="dms:Note">
          <xsd:maxLength value="255"/>
        </xsd:restriction>
      </xsd:simpleType>
    </xsd:element>
    <xsd:element name="TaxCatchAll" ma:index="18" nillable="true" ma:displayName="Taxonomy Catch All Column" ma:hidden="true" ma:list="{fa65d851-bdc6-4bb3-8245-766bed227ccd}" ma:internalName="TaxCatchAll" ma:showField="CatchAllData" ma:web="b8d7ef84-a48b-4d82-ad0e-46644604af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E031E0-4F01-417B-A27C-D01556D226A8}">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schemas.openxmlformats.org/package/2006/metadata/core-properti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C540D4CD-5F45-4F23-8629-816DE9A52C6C}"/>
</file>

<file path=customXml/itemProps3.xml><?xml version="1.0" encoding="utf-8"?>
<ds:datastoreItem xmlns:ds="http://schemas.openxmlformats.org/officeDocument/2006/customXml" ds:itemID="{FD365178-7019-4B03-9464-86F13A00EE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TotalTime>
  <Words>420</Words>
  <Application>Microsoft Office PowerPoint</Application>
  <PresentationFormat>Custom</PresentationFormat>
  <Paragraphs>75</Paragraphs>
  <Slides>9</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4" baseType="lpstr">
      <vt:lpstr>Arial</vt:lpstr>
      <vt:lpstr>Calibri</vt:lpstr>
      <vt:lpstr>Office Theme</vt:lpstr>
      <vt:lpstr>Worksheet</vt:lpstr>
      <vt:lpstr>Microsoft Excel Worksheet</vt:lpstr>
      <vt:lpstr>Collections Behavioral Scorecard Development for 123Retail</vt:lpstr>
      <vt:lpstr>Project Goal and Client Summary</vt:lpstr>
      <vt:lpstr>Fine Classing</vt:lpstr>
      <vt:lpstr>Coarse Classing</vt:lpstr>
      <vt:lpstr>Known Good/Bad Model What modeling technique?</vt:lpstr>
      <vt:lpstr>Summary of Results </vt:lpstr>
      <vt:lpstr>Summary of Results (cont’d) </vt:lpstr>
      <vt:lpstr>Example Strategy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Kolusheva, Daniela</dc:creator>
  <cp:lastModifiedBy>Toteva, Evgeniya</cp:lastModifiedBy>
  <cp:revision>8</cp:revision>
  <dcterms:modified xsi:type="dcterms:W3CDTF">2020-07-20T18:15:26Z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0x010100CB9D8033A2DDC44E9B3EE5F5B623A942</vt:lpwstr>
  </property>
</Properties>
</file>