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57" r:id="rId1"/>
  </p:sldMasterIdLst>
  <p:notesMasterIdLst>
    <p:notesMasterId r:id="rId20"/>
  </p:notesMasterIdLst>
  <p:sldIdLst>
    <p:sldId id="256" r:id="rId2"/>
    <p:sldId id="259" r:id="rId3"/>
    <p:sldId id="265" r:id="rId4"/>
    <p:sldId id="266" r:id="rId5"/>
    <p:sldId id="295" r:id="rId6"/>
    <p:sldId id="296" r:id="rId7"/>
    <p:sldId id="297" r:id="rId8"/>
    <p:sldId id="298" r:id="rId9"/>
    <p:sldId id="302" r:id="rId10"/>
    <p:sldId id="301" r:id="rId11"/>
    <p:sldId id="303" r:id="rId12"/>
    <p:sldId id="304" r:id="rId13"/>
    <p:sldId id="305" r:id="rId14"/>
    <p:sldId id="307" r:id="rId15"/>
    <p:sldId id="308" r:id="rId16"/>
    <p:sldId id="309" r:id="rId17"/>
    <p:sldId id="310" r:id="rId18"/>
    <p:sldId id="311" r:id="rId19"/>
  </p:sldIdLst>
  <p:sldSz cx="9144000" cy="5143500" type="screen16x9"/>
  <p:notesSz cx="6858000" cy="9144000"/>
  <p:embeddedFontLst>
    <p:embeddedFont>
      <p:font typeface="Cousine" panose="020B060402020202020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21932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899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24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01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42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350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92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59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27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268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81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84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82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387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18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04125" y="2744558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ompuertas logicas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427136"/>
            <a:ext cx="48897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3600" b="1" dirty="0" smtClean="0"/>
              <a:t>Ejemplo de la compuerta </a:t>
            </a:r>
            <a:r>
              <a:rPr lang="es-SV" sz="3600" b="1" dirty="0"/>
              <a:t>N</a:t>
            </a:r>
            <a:r>
              <a:rPr lang="es-SV" sz="3600" b="1" dirty="0" smtClean="0"/>
              <a:t>OR</a:t>
            </a:r>
            <a:endParaRPr sz="3600" b="1"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5" y="1932560"/>
            <a:ext cx="4648942" cy="2709007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4"/>
          <a:srcRect l="50742" t="17849" r="3711" b="8027"/>
          <a:stretch/>
        </p:blipFill>
        <p:spPr bwMode="auto">
          <a:xfrm>
            <a:off x="5072712" y="1626191"/>
            <a:ext cx="3888275" cy="3196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62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-472611" y="493832"/>
            <a:ext cx="9106541" cy="48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 smtClean="0">
                <a:solidFill>
                  <a:schemeClr val="tx1"/>
                </a:solidFill>
              </a:rPr>
              <a:t>Compuerta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NAND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580361" y="1282357"/>
            <a:ext cx="4017196" cy="291141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50" name="Picture 2" descr="Compuertas Lógicas AND OR NOT XOR HETPRO TUTORI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45" y="1352693"/>
            <a:ext cx="5845118" cy="312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6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427136"/>
            <a:ext cx="48897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3600" b="1" dirty="0" smtClean="0"/>
              <a:t>Ejemplo de la compuerta NAND</a:t>
            </a:r>
            <a:endParaRPr sz="3600" b="1"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Imagen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6" y="1807136"/>
            <a:ext cx="4751491" cy="2580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5532327" y="2533361"/>
                <a:ext cx="3057760" cy="311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4958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SV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Resultado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SV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s-SV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s-SV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s-SV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⋅ </m:t>
                    </m:r>
                    <m:acc>
                      <m:accPr>
                        <m:chr m:val="̅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SV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 </m:t>
                        </m:r>
                        <m:r>
                          <a:rPr lang="es-SV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s-SV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acc>
                    <m:r>
                      <a:rPr lang="es-SV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∙</m:t>
                    </m:r>
                    <m:acc>
                      <m:accPr>
                        <m:chr m:val="̅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SV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SV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7" y="2533361"/>
                <a:ext cx="3057760" cy="311432"/>
              </a:xfrm>
              <a:prstGeom prst="rect">
                <a:avLst/>
              </a:prstGeom>
              <a:blipFill rotWithShape="0">
                <a:blip r:embed="rId4"/>
                <a:stretch>
                  <a:fillRect t="-3922" r="-259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6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-472611" y="493832"/>
            <a:ext cx="9106541" cy="48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 smtClean="0">
                <a:solidFill>
                  <a:schemeClr val="tx1"/>
                </a:solidFill>
              </a:rPr>
              <a:t>Compuerta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OR-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exclusiva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580361" y="1282357"/>
            <a:ext cx="4017196" cy="291141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146" name="Picture 2" descr="Compuertas lóg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99" y="1257553"/>
            <a:ext cx="6257925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3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780836" y="100249"/>
            <a:ext cx="6153821" cy="133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3600" b="1" dirty="0" smtClean="0"/>
              <a:t>Ejemplo de la compuerta </a:t>
            </a:r>
            <a:r>
              <a:rPr lang="es-SV" sz="3600" b="1" dirty="0" err="1" smtClean="0"/>
              <a:t>or</a:t>
            </a:r>
            <a:r>
              <a:rPr lang="en-US" sz="3600" b="1" dirty="0" smtClean="0"/>
              <a:t>-</a:t>
            </a:r>
            <a:r>
              <a:rPr lang="en-US" sz="3600" b="1" dirty="0" err="1" smtClean="0"/>
              <a:t>exclusiva</a:t>
            </a:r>
            <a:endParaRPr sz="3600" b="1"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Rectángulo 5"/>
          <p:cNvSpPr/>
          <p:nvPr/>
        </p:nvSpPr>
        <p:spPr>
          <a:xfrm>
            <a:off x="507118" y="1427126"/>
            <a:ext cx="1533753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340">
              <a:lnSpc>
                <a:spcPct val="107000"/>
              </a:lnSpc>
              <a:spcAft>
                <a:spcPts val="800"/>
              </a:spcAft>
            </a:pPr>
            <a:r>
              <a:rPr lang="es-S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A=1, B= 0, C=1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 descr="C:\Users\toshiba\Desktop\Sin títul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2" y="1845254"/>
            <a:ext cx="4233289" cy="2580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/>
          <p:cNvSpPr/>
          <p:nvPr/>
        </p:nvSpPr>
        <p:spPr>
          <a:xfrm>
            <a:off x="5060023" y="1628946"/>
            <a:ext cx="3724381" cy="3335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>
              <a:lnSpc>
                <a:spcPct val="150000"/>
              </a:lnSpc>
              <a:spcAft>
                <a:spcPts val="800"/>
              </a:spcAft>
            </a:pPr>
            <a:r>
              <a:rPr lang="es-S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A y B entran a la compuerta XOR tomas la forma de esa ecuación A.’B+’A.B, luego entran en una compuerta AND junto con C por lo que nuestra ecuación queda de la siguiente manera: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50000"/>
              </a:lnSpc>
              <a:spcAft>
                <a:spcPts val="800"/>
              </a:spcAft>
            </a:pPr>
            <a:r>
              <a:rPr lang="es-S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(A.’B+’A.B)*C= X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50000"/>
              </a:lnSpc>
              <a:spcAft>
                <a:spcPts val="800"/>
              </a:spcAft>
            </a:pPr>
            <a:r>
              <a:rPr lang="es-S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reemplazar estos valores tenemos que: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50000"/>
              </a:lnSpc>
              <a:spcAft>
                <a:spcPts val="800"/>
              </a:spcAft>
            </a:pPr>
            <a:r>
              <a:rPr lang="es-S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(1)*1=1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15000"/>
              </a:lnSpc>
              <a:spcAft>
                <a:spcPts val="800"/>
              </a:spcAft>
            </a:pPr>
            <a:r>
              <a:rPr lang="es-S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Tabla de verdad: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50322"/>
              </p:ext>
            </p:extLst>
          </p:nvPr>
        </p:nvGraphicFramePr>
        <p:xfrm>
          <a:off x="3255711" y="1568590"/>
          <a:ext cx="2249805" cy="2858770"/>
        </p:xfrm>
        <a:graphic>
          <a:graphicData uri="http://schemas.openxmlformats.org/drawingml/2006/table">
            <a:tbl>
              <a:tblPr firstRow="1" firstCol="1" bandRow="1">
                <a:tableStyleId>{FC55EEA4-988B-492D-99E5-9B07CBB69424}</a:tableStyleId>
              </a:tblPr>
              <a:tblGrid>
                <a:gridCol w="427990"/>
                <a:gridCol w="471805"/>
                <a:gridCol w="540385"/>
                <a:gridCol w="809625"/>
              </a:tblGrid>
              <a:tr h="318770"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770"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610"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770"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770"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770"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610"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770"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8930"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3127539" y="562630"/>
            <a:ext cx="2430780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>
              <a:lnSpc>
                <a:spcPct val="115000"/>
              </a:lnSpc>
              <a:spcAft>
                <a:spcPts val="800"/>
              </a:spcAft>
            </a:pPr>
            <a:r>
              <a:rPr lang="es-S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Tabla de verdad: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425" y="613102"/>
            <a:ext cx="8229600" cy="413400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sz="2400" dirty="0" smtClean="0"/>
              <a:t>KARNAUGH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Mapa de Karnaugh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53" y="1505360"/>
            <a:ext cx="33337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3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3" name="Imagen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5968" r="25730" b="8499"/>
          <a:stretch/>
        </p:blipFill>
        <p:spPr bwMode="auto">
          <a:xfrm>
            <a:off x="550416" y="350245"/>
            <a:ext cx="2762250" cy="37649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4130211" y="616450"/>
                <a:ext cx="1808252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, B , C  </a:t>
                </a:r>
              </a:p>
              <a:p>
                <a:r>
                  <a:rPr lang="en-US" dirty="0" smtClean="0"/>
                  <a:t>N = 3 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b="0" i="1" u="sng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</m:oMath>
                </a14:m>
                <a:endParaRPr lang="en-US" u="sng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11" y="616450"/>
                <a:ext cx="1808252" cy="541623"/>
              </a:xfrm>
              <a:prstGeom prst="rect">
                <a:avLst/>
              </a:prstGeom>
              <a:blipFill rotWithShape="0">
                <a:blip r:embed="rId3"/>
                <a:stretch>
                  <a:fillRect l="-1014" t="-224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4233649" y="1660578"/>
            <a:ext cx="923602" cy="51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5138054" y="1710568"/>
            <a:ext cx="924674" cy="48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6045360" y="1734341"/>
            <a:ext cx="881025" cy="43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5157251" y="2190107"/>
            <a:ext cx="924674" cy="48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4232577" y="2203805"/>
            <a:ext cx="924674" cy="48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6083638" y="2186672"/>
            <a:ext cx="924674" cy="48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7006599" y="2196940"/>
            <a:ext cx="924674" cy="48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6966492" y="1720921"/>
            <a:ext cx="924674" cy="90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13"/>
          <p:cNvCxnSpPr/>
          <p:nvPr/>
        </p:nvCxnSpPr>
        <p:spPr>
          <a:xfrm>
            <a:off x="3883631" y="1315092"/>
            <a:ext cx="348946" cy="40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777054" y="1524458"/>
            <a:ext cx="39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976100" y="1283016"/>
            <a:ext cx="45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842675" y="1841006"/>
            <a:ext cx="39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825925" y="2219201"/>
            <a:ext cx="39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355560" y="1385632"/>
            <a:ext cx="72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422255" y="1364117"/>
            <a:ext cx="39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346929" y="1385631"/>
            <a:ext cx="39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271603" y="1339277"/>
            <a:ext cx="39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436723" y="1834144"/>
            <a:ext cx="39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422254" y="1834143"/>
            <a:ext cx="39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7272388" y="1848811"/>
            <a:ext cx="39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300560" y="1810833"/>
            <a:ext cx="37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450082" y="2255145"/>
            <a:ext cx="39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373043" y="2203805"/>
            <a:ext cx="39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6491961" y="2220912"/>
            <a:ext cx="48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7419752" y="2255144"/>
            <a:ext cx="37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167754" y="2871338"/>
            <a:ext cx="1327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agruparemos</a:t>
            </a:r>
            <a:r>
              <a:rPr lang="en-US" dirty="0" smtClean="0"/>
              <a:t> en </a:t>
            </a:r>
            <a:r>
              <a:rPr lang="en-US" dirty="0" err="1" smtClean="0"/>
              <a:t>cuadrados</a:t>
            </a:r>
            <a:r>
              <a:rPr lang="en-US" dirty="0" smtClean="0"/>
              <a:t> o </a:t>
            </a:r>
            <a:r>
              <a:rPr lang="en-US" dirty="0" err="1" smtClean="0"/>
              <a:t>rectangulos</a:t>
            </a:r>
            <a:r>
              <a:rPr lang="en-US" dirty="0" smtClean="0"/>
              <a:t> en 1 , 2 , 4 ,8</a:t>
            </a:r>
            <a:endParaRPr lang="en-US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7029222" y="1734341"/>
            <a:ext cx="934623" cy="9081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/>
          <p:cNvSpPr/>
          <p:nvPr/>
        </p:nvSpPr>
        <p:spPr>
          <a:xfrm>
            <a:off x="4232577" y="1841006"/>
            <a:ext cx="1705886" cy="2776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/>
          <p:cNvSpPr txBox="1"/>
          <p:nvPr/>
        </p:nvSpPr>
        <p:spPr>
          <a:xfrm>
            <a:off x="6175096" y="2871337"/>
            <a:ext cx="1327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 </a:t>
            </a:r>
            <a:r>
              <a:rPr lang="en-US" dirty="0" smtClean="0">
                <a:sym typeface="Wingdings" panose="05000000000000000000" pitchFamily="2" charset="2"/>
              </a:rPr>
              <a:t>1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   0 no se </a:t>
            </a:r>
            <a:r>
              <a:rPr lang="en-US" dirty="0" err="1" smtClean="0">
                <a:sym typeface="Wingdings" panose="05000000000000000000" pitchFamily="2" charset="2"/>
              </a:rPr>
              <a:t>escriben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0  0 se </a:t>
            </a:r>
            <a:r>
              <a:rPr lang="en-US" dirty="0" err="1" smtClean="0">
                <a:sym typeface="Wingdings" panose="05000000000000000000" pitchFamily="2" charset="2"/>
              </a:rPr>
              <a:t>nirga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1 1 se </a:t>
            </a:r>
            <a:r>
              <a:rPr lang="en-US" dirty="0" err="1" smtClean="0">
                <a:sym typeface="Wingdings" panose="05000000000000000000" pitchFamily="2" charset="2"/>
              </a:rPr>
              <a:t>escriben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No se </a:t>
            </a:r>
            <a:r>
              <a:rPr lang="en-US" dirty="0" err="1" smtClean="0">
                <a:sym typeface="Wingdings" panose="05000000000000000000" pitchFamily="2" charset="2"/>
              </a:rPr>
              <a:t>niega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63" y="348786"/>
            <a:ext cx="3943350" cy="17335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286000" y="2243776"/>
            <a:ext cx="4762072" cy="65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X= </a:t>
            </a:r>
            <a:r>
              <a:rPr lang="es-MX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c'b</a:t>
            </a:r>
            <a:r>
              <a:rPr lang="es-MX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+ </a:t>
            </a:r>
            <a:r>
              <a:rPr lang="es-MX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es-MX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078787" y="1438382"/>
            <a:ext cx="7444370" cy="1232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SV" dirty="0" smtClean="0"/>
              <a:t>Que </a:t>
            </a:r>
            <a:r>
              <a:rPr lang="es-SV" dirty="0"/>
              <a:t>son las compuertas </a:t>
            </a:r>
            <a:r>
              <a:rPr lang="es-SV" dirty="0" smtClean="0"/>
              <a:t>lógicas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791109" y="3149915"/>
            <a:ext cx="7356297" cy="1380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s-SV" dirty="0"/>
              <a:t>Son circuitos electrónicos diseñados para obtener resultados booleanos ( 0 , 1</a:t>
            </a:r>
            <a:r>
              <a:rPr lang="en-US" dirty="0"/>
              <a:t>) en binarios los cuales se obtienen de operaciones logicas y de las tablas de verdad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 smtClean="0">
                <a:solidFill>
                  <a:schemeClr val="tx1"/>
                </a:solidFill>
              </a:rPr>
              <a:t>Compuerta lógica </a:t>
            </a:r>
            <a:r>
              <a:rPr lang="es-SV" dirty="0" err="1" smtClean="0">
                <a:solidFill>
                  <a:schemeClr val="tx1"/>
                </a:solidFill>
              </a:rPr>
              <a:t>Not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5097265" y="1233849"/>
            <a:ext cx="2819484" cy="2747508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4" name="Picture 2" descr="▷ Compuerta lógica NOT 【 Símbolo y funcionamiento 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902" y="1550620"/>
            <a:ext cx="3877951" cy="234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427136"/>
            <a:ext cx="48897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3600" b="1" dirty="0" smtClean="0"/>
              <a:t>Ejemplo de la compuerta NOT</a:t>
            </a:r>
            <a:endParaRPr sz="3600" b="1"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Imagen 3"/>
          <p:cNvPicPr/>
          <p:nvPr/>
        </p:nvPicPr>
        <p:blipFill>
          <a:blip r:embed="rId4"/>
          <a:stretch>
            <a:fillRect/>
          </a:stretch>
        </p:blipFill>
        <p:spPr>
          <a:xfrm>
            <a:off x="396950" y="1904357"/>
            <a:ext cx="4877435" cy="236220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 rotWithShape="1">
          <a:blip r:embed="rId5"/>
          <a:srcRect l="25073" t="43514" r="29628" b="10693"/>
          <a:stretch/>
        </p:blipFill>
        <p:spPr bwMode="auto">
          <a:xfrm>
            <a:off x="5274385" y="2028616"/>
            <a:ext cx="3360280" cy="2113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-472611" y="493832"/>
            <a:ext cx="9106541" cy="48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>
                <a:solidFill>
                  <a:schemeClr val="tx1"/>
                </a:solidFill>
              </a:rPr>
              <a:t>Compuerta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logica</a:t>
            </a:r>
            <a:r>
              <a:rPr lang="en-US" dirty="0">
                <a:solidFill>
                  <a:schemeClr val="tx1"/>
                </a:solidFill>
              </a:rPr>
              <a:t> AND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580361" y="1282357"/>
            <a:ext cx="4017196" cy="291141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" name="Picture 14" descr="Compuerta AND - Símbolo y tabla de verd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060" y="1216769"/>
            <a:ext cx="20288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427136"/>
            <a:ext cx="48897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3600" b="1" dirty="0" smtClean="0"/>
              <a:t>Ejemplo de la compuerta AND</a:t>
            </a:r>
            <a:endParaRPr sz="3600" b="1"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682" b="74349" l="31552" r="70425">
                        <a14:foregroundMark x1="47365" y1="39193" x2="47365" y2="39193"/>
                        <a14:foregroundMark x1="45534" y1="37891" x2="35505" y2="38151"/>
                        <a14:foregroundMark x1="35505" y1="37760" x2="35505" y2="37760"/>
                        <a14:foregroundMark x1="35505" y1="37760" x2="36750" y2="37760"/>
                        <a14:foregroundMark x1="36750" y1="37891" x2="34846" y2="36458"/>
                        <a14:foregroundMark x1="33602" y1="35677" x2="31918" y2="70443"/>
                        <a14:foregroundMark x1="32577" y1="69922" x2="32211" y2="74349"/>
                        <a14:foregroundMark x1="32577" y1="73307" x2="63690" y2="73047"/>
                        <a14:foregroundMark x1="63836" y1="72917" x2="63909" y2="33854"/>
                        <a14:foregroundMark x1="63909" y1="33854" x2="63909" y2="33854"/>
                        <a14:foregroundMark x1="63909" y1="33854" x2="53734" y2="32682"/>
                        <a14:foregroundMark x1="63690" y1="34505" x2="32138" y2="33724"/>
                        <a14:foregroundMark x1="40190" y1="40755" x2="54612" y2="63542"/>
                        <a14:foregroundMark x1="53734" y1="38802" x2="37482" y2="56901"/>
                        <a14:foregroundMark x1="38507" y1="41406" x2="38507" y2="60156"/>
                        <a14:foregroundMark x1="39751" y1="51042" x2="59078" y2="67448"/>
                        <a14:foregroundMark x1="48463" y1="50000" x2="48463" y2="50000"/>
                        <a14:foregroundMark x1="58126" y1="52734" x2="58126" y2="52734"/>
                        <a14:foregroundMark x1="42460" y1="64844" x2="42460" y2="64844"/>
                        <a14:foregroundMark x1="39385" y1="45052" x2="39385" y2="45052"/>
                        <a14:foregroundMark x1="39605" y1="60417" x2="39605" y2="60417"/>
                        <a14:foregroundMark x1="39824" y1="63802" x2="39824" y2="63802"/>
                        <a14:foregroundMark x1="43338" y1="64193" x2="43338" y2="64193"/>
                        <a14:foregroundMark x1="45608" y1="67057" x2="45608" y2="67057"/>
                        <a14:foregroundMark x1="46340" y1="67057" x2="46340" y2="67057"/>
                        <a14:foregroundMark x1="49195" y1="64844" x2="49195" y2="64844"/>
                        <a14:foregroundMark x1="45534" y1="66016" x2="45534" y2="66016"/>
                        <a14:foregroundMark x1="62665" y1="66797" x2="62665" y2="66797"/>
                      </a14:backgroundRemoval>
                    </a14:imgEffect>
                  </a14:imgLayer>
                </a14:imgProps>
              </a:ext>
            </a:extLst>
          </a:blip>
          <a:srcRect l="27088" t="29027" r="24749" b="19837"/>
          <a:stretch/>
        </p:blipFill>
        <p:spPr>
          <a:xfrm>
            <a:off x="-322121" y="1466495"/>
            <a:ext cx="5077835" cy="3031077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5"/>
          <a:srcRect l="22978" t="39759" r="32779" b="12585"/>
          <a:stretch/>
        </p:blipFill>
        <p:spPr bwMode="auto">
          <a:xfrm>
            <a:off x="3583651" y="1807136"/>
            <a:ext cx="2827781" cy="1824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6"/>
          <a:srcRect l="2631" t="19542" r="57289" b="13026"/>
          <a:stretch/>
        </p:blipFill>
        <p:spPr bwMode="auto">
          <a:xfrm>
            <a:off x="6411433" y="1599454"/>
            <a:ext cx="2594566" cy="3334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52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-472611" y="493832"/>
            <a:ext cx="9106541" cy="48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 smtClean="0">
                <a:solidFill>
                  <a:schemeClr val="tx1"/>
                </a:solidFill>
              </a:rPr>
              <a:t>Compuerta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Logica</a:t>
            </a:r>
            <a:r>
              <a:rPr lang="en-US" dirty="0">
                <a:solidFill>
                  <a:schemeClr val="tx1"/>
                </a:solidFill>
              </a:rPr>
              <a:t> OR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580361" y="1282357"/>
            <a:ext cx="4017196" cy="291141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4" name="Marcador de contenido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t="-628" b="13589"/>
          <a:stretch/>
        </p:blipFill>
        <p:spPr>
          <a:xfrm>
            <a:off x="2641527" y="1219081"/>
            <a:ext cx="4858015" cy="3168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9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427136"/>
            <a:ext cx="48897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3600" b="1" dirty="0" smtClean="0"/>
              <a:t>Ejemplo de la compuerta OR</a:t>
            </a:r>
            <a:endParaRPr sz="3600" b="1"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8" y="1807136"/>
            <a:ext cx="4808306" cy="2713493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 rotWithShape="1">
          <a:blip r:embed="rId4"/>
          <a:srcRect l="20731" t="24906" r="30283" b="19623"/>
          <a:stretch/>
        </p:blipFill>
        <p:spPr bwMode="auto">
          <a:xfrm>
            <a:off x="4952144" y="1943763"/>
            <a:ext cx="4032113" cy="2486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29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-472611" y="493832"/>
            <a:ext cx="9106541" cy="48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 smtClean="0">
                <a:solidFill>
                  <a:schemeClr val="tx1"/>
                </a:solidFill>
              </a:rPr>
              <a:t>Compuerta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NOR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580361" y="1282357"/>
            <a:ext cx="4017196" cy="291141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" name="Marcador de contenid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6085" y="1167175"/>
            <a:ext cx="4346962" cy="325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283</Words>
  <Application>Microsoft Office PowerPoint</Application>
  <PresentationFormat>Presentación en pantalla (16:9)</PresentationFormat>
  <Paragraphs>104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Times New Roman</vt:lpstr>
      <vt:lpstr>Wingdings</vt:lpstr>
      <vt:lpstr>-apple-system</vt:lpstr>
      <vt:lpstr>Cousine</vt:lpstr>
      <vt:lpstr>Cambria Math</vt:lpstr>
      <vt:lpstr>Arial</vt:lpstr>
      <vt:lpstr>Calibri</vt:lpstr>
      <vt:lpstr>Valentine template</vt:lpstr>
      <vt:lpstr>Compuertas logicas </vt:lpstr>
      <vt:lpstr>Que son las compuertas lógicas</vt:lpstr>
      <vt:lpstr>Compuerta lógica Not</vt:lpstr>
      <vt:lpstr>Ejemplo de la compuerta NOT</vt:lpstr>
      <vt:lpstr>Compuerta logica AND</vt:lpstr>
      <vt:lpstr>Ejemplo de la compuerta AND</vt:lpstr>
      <vt:lpstr>Compuerta Logica OR</vt:lpstr>
      <vt:lpstr>Ejemplo de la compuerta OR</vt:lpstr>
      <vt:lpstr>Compuerta Logica NOR</vt:lpstr>
      <vt:lpstr>Ejemplo de la compuerta NOR</vt:lpstr>
      <vt:lpstr>Compuerta Logica NAND</vt:lpstr>
      <vt:lpstr>Ejemplo de la compuerta NAND</vt:lpstr>
      <vt:lpstr>Compuerta Logica OR-exclusiva.</vt:lpstr>
      <vt:lpstr>Ejemplo de la compuerta or-exclusiva</vt:lpstr>
      <vt:lpstr>Presentación de PowerPoint</vt:lpstr>
      <vt:lpstr>Mapa de KARNAUGH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Compuertas logicas</dc:title>
  <dc:creator>Gaby</dc:creator>
  <cp:lastModifiedBy>Cuenta Microsoft</cp:lastModifiedBy>
  <cp:revision>18</cp:revision>
  <dcterms:modified xsi:type="dcterms:W3CDTF">2021-04-24T06:33:31Z</dcterms:modified>
</cp:coreProperties>
</file>