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3" r:id="rId8"/>
    <p:sldId id="263" r:id="rId9"/>
    <p:sldId id="266" r:id="rId10"/>
    <p:sldId id="265" r:id="rId11"/>
    <p:sldId id="268" r:id="rId12"/>
    <p:sldId id="267" r:id="rId13"/>
    <p:sldId id="280" r:id="rId14"/>
    <p:sldId id="281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85" r:id="rId27"/>
    <p:sldId id="279" r:id="rId28"/>
    <p:sldId id="287" r:id="rId29"/>
    <p:sldId id="286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D9D8970-FAC8-4D65-8AB8-AD5E1B949A5A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18A30A-DFBD-4459-871D-57E8F62E70B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7037" y="2492896"/>
            <a:ext cx="3313355" cy="1702160"/>
          </a:xfrm>
        </p:spPr>
        <p:txBody>
          <a:bodyPr/>
          <a:lstStyle/>
          <a:p>
            <a:pPr algn="ctr"/>
            <a:r>
              <a:rPr lang="pt-BR" sz="4800" b="1" dirty="0" smtClean="0"/>
              <a:t>Atomística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8" y="5229200"/>
            <a:ext cx="3309803" cy="808120"/>
          </a:xfrm>
        </p:spPr>
        <p:txBody>
          <a:bodyPr/>
          <a:lstStyle/>
          <a:p>
            <a:pPr algn="r"/>
            <a:r>
              <a:rPr lang="pt-BR" dirty="0" err="1" smtClean="0"/>
              <a:t>Profº</a:t>
            </a:r>
            <a:r>
              <a:rPr lang="pt-BR" dirty="0" smtClean="0"/>
              <a:t> Washington F. Faria</a:t>
            </a:r>
          </a:p>
          <a:p>
            <a:pPr algn="ctr"/>
            <a:r>
              <a:rPr lang="pt-BR" dirty="0" smtClean="0"/>
              <a:t>Janeiro, 2016</a:t>
            </a:r>
            <a:endParaRPr lang="pt-BR" dirty="0"/>
          </a:p>
        </p:txBody>
      </p:sp>
      <p:pic>
        <p:nvPicPr>
          <p:cNvPr id="1026" name="Picture 2" descr="http://cmapspublic.ihmc.us/rid=1JCMGF9C2-257WFHM-18HW/ATOM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3154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18" y="353415"/>
            <a:ext cx="758478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de Rutherford-Bohr (1913)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00808"/>
            <a:ext cx="6336705" cy="3528392"/>
          </a:xfrm>
        </p:spPr>
        <p:txBody>
          <a:bodyPr/>
          <a:lstStyle/>
          <a:p>
            <a:pPr algn="just"/>
            <a:r>
              <a:rPr lang="pt-BR" dirty="0" smtClean="0">
                <a:latin typeface="+mj-lt"/>
              </a:rPr>
              <a:t>O físico </a:t>
            </a:r>
            <a:r>
              <a:rPr lang="pt-BR" dirty="0">
                <a:latin typeface="+mj-lt"/>
              </a:rPr>
              <a:t>dinamarquês Niels Bohr expôs algumas </a:t>
            </a:r>
            <a:r>
              <a:rPr lang="pt-BR" dirty="0" smtClean="0">
                <a:latin typeface="+mj-lt"/>
              </a:rPr>
              <a:t>ideias explicaram </a:t>
            </a:r>
            <a:r>
              <a:rPr lang="pt-BR" dirty="0">
                <a:latin typeface="+mj-lt"/>
              </a:rPr>
              <a:t>as falhas  do modelo planetário do átomo.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s://upload.wikimedia.org/wikipedia/commons/thumb/6/6d/Niels_Bohr.jpg/200px-Niels_Boh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36" y="1700808"/>
            <a:ext cx="1905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643836" y="443711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Niels </a:t>
            </a:r>
            <a:r>
              <a:rPr lang="pt-BR" sz="1200" dirty="0" err="1"/>
              <a:t>Henrick</a:t>
            </a:r>
            <a:r>
              <a:rPr lang="pt-BR" sz="1200" dirty="0"/>
              <a:t> </a:t>
            </a:r>
            <a:r>
              <a:rPr lang="pt-BR" sz="1200" dirty="0" smtClean="0"/>
              <a:t>David Bohr</a:t>
            </a:r>
            <a:r>
              <a:rPr lang="pt-BR" sz="1200" dirty="0"/>
              <a:t> </a:t>
            </a:r>
          </a:p>
          <a:p>
            <a:pPr algn="ctr"/>
            <a:r>
              <a:rPr lang="pt-BR" sz="1200" dirty="0" smtClean="0"/>
              <a:t>(1885-1962)</a:t>
            </a:r>
            <a:endParaRPr lang="pt-BR" sz="1200" dirty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2278"/>
            <a:ext cx="5665244" cy="27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7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64096"/>
          </a:xfrm>
        </p:spPr>
        <p:txBody>
          <a:bodyPr/>
          <a:lstStyle/>
          <a:p>
            <a:r>
              <a:rPr lang="pt-BR" dirty="0" smtClean="0"/>
              <a:t>Postulado de Bohr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4" descr="http://www.vestibulandoweb.com.br/quimica/teoria/modelo-atomico-rutherford-boh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52" y="1988840"/>
            <a:ext cx="2016224" cy="122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5400600" cy="504056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defRPr/>
            </a:pPr>
            <a:r>
              <a:rPr lang="pt-BR" dirty="0">
                <a:latin typeface="+mj-lt"/>
              </a:rPr>
              <a:t>A eletrosfera está </a:t>
            </a:r>
            <a:r>
              <a:rPr lang="pt-BR" u="sng" dirty="0">
                <a:latin typeface="+mj-lt"/>
              </a:rPr>
              <a:t>dividida em camadas ou </a:t>
            </a:r>
            <a:r>
              <a:rPr lang="pt-BR" u="sng" dirty="0" smtClean="0">
                <a:latin typeface="+mj-lt"/>
              </a:rPr>
              <a:t>níveis</a:t>
            </a:r>
            <a:r>
              <a:rPr lang="pt-BR" dirty="0" smtClean="0">
                <a:latin typeface="+mj-lt"/>
              </a:rPr>
              <a:t>, </a:t>
            </a:r>
            <a:r>
              <a:rPr lang="pt-BR" dirty="0">
                <a:latin typeface="+mj-lt"/>
              </a:rPr>
              <a:t>e os elétrons </a:t>
            </a:r>
            <a:r>
              <a:rPr lang="pt-BR" dirty="0" smtClean="0">
                <a:latin typeface="+mj-lt"/>
              </a:rPr>
              <a:t>ocupam essas camadas; quanto mais próximo do núcleo, menor a energia do elétron, e quanto mais longe, maior a energia.</a:t>
            </a:r>
          </a:p>
          <a:p>
            <a:pPr algn="just">
              <a:spcBef>
                <a:spcPts val="0"/>
              </a:spcBef>
              <a:defRPr/>
            </a:pPr>
            <a:endParaRPr lang="pt-BR" dirty="0" smtClean="0">
              <a:latin typeface="+mj-lt"/>
            </a:endParaRPr>
          </a:p>
          <a:p>
            <a:pPr algn="just">
              <a:spcBef>
                <a:spcPts val="0"/>
              </a:spcBef>
              <a:defRPr/>
            </a:pPr>
            <a:r>
              <a:rPr lang="pt-BR" dirty="0" smtClean="0">
                <a:latin typeface="+mj-lt"/>
              </a:rPr>
              <a:t>O elétrons não pode ter energia </a:t>
            </a:r>
          </a:p>
          <a:p>
            <a:pPr marL="68580" indent="0" algn="just">
              <a:spcBef>
                <a:spcPts val="0"/>
              </a:spcBef>
              <a:buNone/>
              <a:defRPr/>
            </a:pPr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   zero, ou seja, estar parado;</a:t>
            </a:r>
            <a:endParaRPr lang="pt-BR" dirty="0">
              <a:latin typeface="+mj-lt"/>
            </a:endParaRPr>
          </a:p>
          <a:p>
            <a:pPr algn="just"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 algn="just">
              <a:spcBef>
                <a:spcPts val="0"/>
              </a:spcBef>
              <a:defRPr/>
            </a:pPr>
            <a:r>
              <a:rPr lang="pt-BR" dirty="0">
                <a:latin typeface="+mj-lt"/>
              </a:rPr>
              <a:t> Em sua camada de origem </a:t>
            </a:r>
            <a:r>
              <a:rPr lang="pt-BR" dirty="0" smtClean="0">
                <a:latin typeface="+mj-lt"/>
              </a:rPr>
              <a:t>a </a:t>
            </a:r>
            <a:r>
              <a:rPr lang="pt-BR" dirty="0">
                <a:latin typeface="+mj-lt"/>
              </a:rPr>
              <a:t>energia é constante, mas o elétron pode saltar para uma camada mais externa, sendo que, para tal </a:t>
            </a:r>
            <a:r>
              <a:rPr lang="pt-BR" dirty="0" smtClean="0">
                <a:latin typeface="+mj-lt"/>
              </a:rPr>
              <a:t>ele absorve energia; E ao fazer o inverso ele a mesma energia é liberada.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6" name="Picture 8" descr="http://www.explicatorium.com/images/modeloBoh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95" y="3637507"/>
            <a:ext cx="3995233" cy="26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732691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329295" y="3553124"/>
            <a:ext cx="83746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/>
          <p:nvPr/>
        </p:nvCxnSpPr>
        <p:spPr>
          <a:xfrm flipV="1">
            <a:off x="7428264" y="3717032"/>
            <a:ext cx="780648" cy="1800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080349" y="344003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Energia</a:t>
            </a:r>
            <a:endParaRPr lang="pt-BR" sz="1600" dirty="0"/>
          </a:p>
        </p:txBody>
      </p:sp>
      <p:pic>
        <p:nvPicPr>
          <p:cNvPr id="13314" name="Picture 2" descr="http://cdn.doutissima.com.br/wp-content/uploads/2014/02/fogos-de-artificio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72" y="908720"/>
            <a:ext cx="2496277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626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4.bp.blogspot.com/-yvo7sp5CZFw/UcyAvG_KomI/AAAAAAAAApw/KEqS_XyDa1Y/s698/rutherford-boh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80994"/>
            <a:ext cx="4680520" cy="30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755576" y="341784"/>
            <a:ext cx="748895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de Rutherford-Bohr (1913)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298" name="Picture 10" descr="http://comofas.com/wp-content/uploads/2012/01/eletr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2376264" cy="203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www.tabelaperiodicacompleta.com/wp-content/uploads/2013/06/niveis-energetic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8117"/>
            <a:ext cx="3096344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80920" cy="482453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pt-BR" b="1" dirty="0" smtClean="0"/>
              <a:t>Uma </a:t>
            </a:r>
            <a:r>
              <a:rPr lang="pt-BR" b="1" dirty="0"/>
              <a:t>importante contribuição do modelo de </a:t>
            </a:r>
            <a:r>
              <a:rPr lang="pt-BR" b="1" dirty="0" smtClean="0"/>
              <a:t>Rutherford </a:t>
            </a:r>
            <a:r>
              <a:rPr lang="pt-BR" b="1" dirty="0"/>
              <a:t>foi considerar o átomo constituído de</a:t>
            </a:r>
            <a:r>
              <a:rPr lang="pt-BR" b="1" dirty="0" smtClean="0"/>
              <a:t>:</a:t>
            </a:r>
          </a:p>
          <a:p>
            <a:pPr marL="68580" indent="0">
              <a:buNone/>
            </a:pPr>
            <a:endParaRPr lang="pt-BR" b="1" dirty="0"/>
          </a:p>
          <a:p>
            <a:pPr>
              <a:lnSpc>
                <a:spcPct val="150000"/>
              </a:lnSpc>
            </a:pPr>
            <a:r>
              <a:rPr lang="pt-BR" sz="2000" dirty="0"/>
              <a:t>a) elétrons mergulhados numa massa homogênea de carga positiva.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b) uma estrutura altamente compactada de prótons e elétrons.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c) um núcleo de massa desprezível comparada com a massa do elétron.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d) uma região central com carga negativa chamada núcleo.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e) um núcleo muito pequeno de carga positiva, cercada por elétrons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27776" y="476672"/>
            <a:ext cx="7024744" cy="1143000"/>
          </a:xfrm>
        </p:spPr>
        <p:txBody>
          <a:bodyPr/>
          <a:lstStyle/>
          <a:p>
            <a:r>
              <a:rPr lang="pt-BR" dirty="0" smtClean="0"/>
              <a:t>Exercício de Fixação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www.putzilla.net.br/ptz/wp-content/uploads/2013/07/cerebrofitn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1584176" cy="12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475252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pt-BR" sz="2600" b="1" dirty="0"/>
              <a:t>Relacione as características atômicas </a:t>
            </a:r>
            <a:endParaRPr lang="pt-BR" sz="2600" b="1" dirty="0" smtClean="0"/>
          </a:p>
          <a:p>
            <a:pPr marL="68580" indent="0">
              <a:buNone/>
            </a:pPr>
            <a:r>
              <a:rPr lang="pt-BR" sz="2600" b="1" dirty="0" smtClean="0"/>
              <a:t>com </a:t>
            </a:r>
            <a:r>
              <a:rPr lang="pt-BR" sz="2600" b="1" dirty="0"/>
              <a:t>os cientistas que as propôs: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I</a:t>
            </a:r>
            <a:r>
              <a:rPr lang="pt-BR" dirty="0"/>
              <a:t>. Dalton</a:t>
            </a:r>
          </a:p>
          <a:p>
            <a:pPr>
              <a:lnSpc>
                <a:spcPct val="150000"/>
              </a:lnSpc>
            </a:pPr>
            <a:r>
              <a:rPr lang="pt-BR" dirty="0"/>
              <a:t>II. Thomson</a:t>
            </a:r>
          </a:p>
          <a:p>
            <a:pPr>
              <a:lnSpc>
                <a:spcPct val="150000"/>
              </a:lnSpc>
            </a:pPr>
            <a:r>
              <a:rPr lang="pt-BR" dirty="0"/>
              <a:t>III. Rutherford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pt-BR" dirty="0"/>
              <a:t>(   ) </a:t>
            </a:r>
            <a:r>
              <a:rPr lang="pt-BR" dirty="0" smtClean="0"/>
              <a:t>Modelo </a:t>
            </a:r>
            <a:r>
              <a:rPr lang="pt-BR" dirty="0"/>
              <a:t>atômico era semelhante a um “pudim de passas”.</a:t>
            </a:r>
            <a:br>
              <a:rPr lang="pt-BR" dirty="0"/>
            </a:br>
            <a:r>
              <a:rPr lang="pt-BR" dirty="0"/>
              <a:t>(   ) </a:t>
            </a:r>
            <a:r>
              <a:rPr lang="pt-BR" dirty="0" smtClean="0"/>
              <a:t>Modelo </a:t>
            </a:r>
            <a:r>
              <a:rPr lang="pt-BR" dirty="0"/>
              <a:t>atômico era semelhante a uma bola de bilhar.</a:t>
            </a:r>
            <a:br>
              <a:rPr lang="pt-BR" dirty="0"/>
            </a:br>
            <a:r>
              <a:rPr lang="pt-BR" dirty="0"/>
              <a:t>(   ) </a:t>
            </a:r>
            <a:r>
              <a:rPr lang="pt-BR" dirty="0" smtClean="0"/>
              <a:t>Modelo </a:t>
            </a:r>
            <a:r>
              <a:rPr lang="pt-BR" dirty="0"/>
              <a:t>para o átomo semelhante ao “Sistema solar”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024744" cy="1143000"/>
          </a:xfrm>
        </p:spPr>
        <p:txBody>
          <a:bodyPr/>
          <a:lstStyle/>
          <a:p>
            <a:r>
              <a:rPr lang="pt-BR" dirty="0" smtClean="0"/>
              <a:t>Exercício de Fixação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9552" y="4797152"/>
            <a:ext cx="720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b="1" dirty="0" smtClean="0">
                <a:solidFill>
                  <a:srgbClr val="FF0000"/>
                </a:solidFill>
              </a:rPr>
              <a:t>II</a:t>
            </a:r>
          </a:p>
          <a:p>
            <a:pPr algn="ctr">
              <a:lnSpc>
                <a:spcPct val="150000"/>
              </a:lnSpc>
            </a:pPr>
            <a:r>
              <a:rPr lang="pt-BR" sz="2200" b="1" dirty="0" smtClean="0">
                <a:solidFill>
                  <a:srgbClr val="FF0000"/>
                </a:solidFill>
              </a:rPr>
              <a:t>I</a:t>
            </a:r>
          </a:p>
          <a:p>
            <a:pPr algn="ctr">
              <a:lnSpc>
                <a:spcPct val="150000"/>
              </a:lnSpc>
            </a:pPr>
            <a:r>
              <a:rPr lang="pt-BR" sz="2200" b="1" dirty="0" smtClean="0">
                <a:solidFill>
                  <a:srgbClr val="FF0000"/>
                </a:solidFill>
              </a:rPr>
              <a:t>II</a:t>
            </a:r>
            <a:r>
              <a:rPr lang="pt-BR" b="1" dirty="0">
                <a:solidFill>
                  <a:srgbClr val="FF0000"/>
                </a:solidFill>
              </a:rPr>
              <a:t>I</a:t>
            </a:r>
          </a:p>
        </p:txBody>
      </p:sp>
      <p:pic>
        <p:nvPicPr>
          <p:cNvPr id="4098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92696"/>
            <a:ext cx="2566640" cy="10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988840"/>
            <a:ext cx="8280920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pt-BR" sz="2800" dirty="0"/>
              <a:t>A experiência do espalhamento das partículas α (Rutherford) evidenciou a existência do</a:t>
            </a:r>
            <a:r>
              <a:rPr lang="pt-BR" sz="2800" dirty="0" smtClean="0"/>
              <a:t>:</a:t>
            </a:r>
          </a:p>
          <a:p>
            <a:pPr marL="68580" indent="0">
              <a:buNone/>
            </a:pPr>
            <a:endParaRPr lang="pt-BR" sz="2800" dirty="0"/>
          </a:p>
          <a:p>
            <a:r>
              <a:rPr lang="pt-BR" sz="2800" dirty="0"/>
              <a:t>a) </a:t>
            </a:r>
            <a:r>
              <a:rPr lang="pt-BR" sz="2800" dirty="0" smtClean="0"/>
              <a:t>pósitron</a:t>
            </a:r>
            <a:endParaRPr lang="pt-BR" sz="2800" dirty="0"/>
          </a:p>
          <a:p>
            <a:r>
              <a:rPr lang="pt-BR" sz="2800" dirty="0"/>
              <a:t>b) núcleo</a:t>
            </a:r>
          </a:p>
          <a:p>
            <a:r>
              <a:rPr lang="pt-BR" sz="2800" dirty="0"/>
              <a:t>c) próton</a:t>
            </a:r>
          </a:p>
          <a:p>
            <a:r>
              <a:rPr lang="pt-BR" sz="2800" dirty="0"/>
              <a:t>d) nêutron</a:t>
            </a:r>
          </a:p>
          <a:p>
            <a:r>
              <a:rPr lang="pt-BR" sz="2800" dirty="0"/>
              <a:t>e) </a:t>
            </a:r>
            <a:r>
              <a:rPr lang="pt-BR" sz="2800" dirty="0" smtClean="0"/>
              <a:t>elétron</a:t>
            </a:r>
            <a:endParaRPr lang="pt-BR" sz="2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40629" y="557808"/>
            <a:ext cx="5803779" cy="1143000"/>
          </a:xfrm>
        </p:spPr>
        <p:txBody>
          <a:bodyPr/>
          <a:lstStyle/>
          <a:p>
            <a:r>
              <a:rPr lang="pt-BR" dirty="0" smtClean="0"/>
              <a:t>Exercício de Fixação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://thumbs.dreamstime.com/z/homem-3d-pensando-vista-traseira-1946196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6"/>
          <a:stretch/>
        </p:blipFill>
        <p:spPr bwMode="auto">
          <a:xfrm>
            <a:off x="769886" y="398722"/>
            <a:ext cx="1440160" cy="136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715029" y="2996952"/>
            <a:ext cx="3313355" cy="170216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Estrutura Atômica</a:t>
            </a:r>
            <a:endParaRPr lang="pt-BR" sz="4000" b="1" dirty="0"/>
          </a:p>
        </p:txBody>
      </p:sp>
      <p:pic>
        <p:nvPicPr>
          <p:cNvPr id="6" name="Picture 4" descr="http://2.bp.blogspot.com/-SXWBkgusTM0/VDST7ZfABxI/AAAAAAAABxk/6pJ29HN6OAE/s1600/ato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9" y="2191601"/>
            <a:ext cx="3110401" cy="325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497" y="485964"/>
            <a:ext cx="7024744" cy="1143000"/>
          </a:xfrm>
        </p:spPr>
        <p:txBody>
          <a:bodyPr/>
          <a:lstStyle/>
          <a:p>
            <a:r>
              <a:rPr lang="pt-BR" dirty="0" smtClean="0"/>
              <a:t>Partículas subatômicas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81128"/>
            <a:ext cx="4843270" cy="1714628"/>
          </a:xfrm>
        </p:spPr>
      </p:pic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>
          <a:xfrm>
            <a:off x="3851920" y="1844824"/>
            <a:ext cx="4824536" cy="3493008"/>
          </a:xfrm>
        </p:spPr>
        <p:txBody>
          <a:bodyPr/>
          <a:lstStyle/>
          <a:p>
            <a:r>
              <a:rPr lang="pt-BR" dirty="0" smtClean="0"/>
              <a:t>O átomo é eletricamente neutro, pois p = e.</a:t>
            </a:r>
          </a:p>
          <a:p>
            <a:r>
              <a:rPr lang="pt-BR" dirty="0" smtClean="0"/>
              <a:t>A massa do átomo está concentrada no núcleo.</a:t>
            </a:r>
          </a:p>
          <a:p>
            <a:r>
              <a:rPr lang="pt-BR" dirty="0" smtClean="0"/>
              <a:t>O núcleo é cerca de 100000x menor que o átomo.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4340" name="Picture 4" descr="http://2.bp.blogspot.com/-SXWBkgusTM0/VDST7ZfABxI/AAAAAAAABxk/6pJ29HN6OAE/s1600/ato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168352" cy="33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6489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Representação de átomos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204864"/>
            <a:ext cx="6777317" cy="182542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Número atômico (Z): nº de prótons (p) existente no núcleo de um átomo.</a:t>
            </a:r>
          </a:p>
          <a:p>
            <a:r>
              <a:rPr lang="pt-BR" dirty="0" smtClean="0"/>
              <a:t>Número de massa (A): nº que indica a massa do átomo. 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		 A = p + n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69638" y="4442336"/>
            <a:ext cx="1210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0" b="1" dirty="0"/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449437" y="5699864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/>
              <a:t>Z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9629" y="4619744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/>
              <a:t>A</a:t>
            </a:r>
            <a:endParaRPr lang="pt-BR" sz="2500" dirty="0"/>
          </a:p>
        </p:txBody>
      </p:sp>
      <p:cxnSp>
        <p:nvCxnSpPr>
          <p:cNvPr id="9" name="Conector de seta reta 8"/>
          <p:cNvCxnSpPr>
            <a:stCxn id="5" idx="3"/>
          </p:cNvCxnSpPr>
          <p:nvPr/>
        </p:nvCxnSpPr>
        <p:spPr>
          <a:xfrm>
            <a:off x="4980226" y="5411832"/>
            <a:ext cx="12257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625725" y="485827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605533" y="593839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337404" y="511960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Símbolo do </a:t>
            </a:r>
          </a:p>
          <a:p>
            <a:r>
              <a:rPr lang="pt-BR" dirty="0" smtClean="0"/>
              <a:t>elemento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04801" y="467360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Nº de massa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00981" y="575372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Nº atômico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904837" y="4619744"/>
            <a:ext cx="3097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/>
              <a:t>*</a:t>
            </a:r>
            <a:endParaRPr lang="pt-BR" sz="25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6525344"/>
            <a:ext cx="815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*O numero de massa fica localizado na parte superior do símbolo do elemento, podendo ser a direita ou  a esquerda.</a:t>
            </a:r>
            <a:endParaRPr lang="pt-BR" sz="12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589796" y="3356992"/>
            <a:ext cx="1574984" cy="61468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632" y="485800"/>
            <a:ext cx="7024744" cy="1143000"/>
          </a:xfrm>
        </p:spPr>
        <p:txBody>
          <a:bodyPr/>
          <a:lstStyle/>
          <a:p>
            <a:r>
              <a:rPr lang="pt-BR" dirty="0" smtClean="0"/>
              <a:t>Íons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844824"/>
            <a:ext cx="7920880" cy="4536504"/>
          </a:xfrm>
        </p:spPr>
        <p:txBody>
          <a:bodyPr>
            <a:normAutofit/>
          </a:bodyPr>
          <a:lstStyle/>
          <a:p>
            <a:r>
              <a:rPr lang="pt-BR" b="1" dirty="0" smtClean="0"/>
              <a:t>Definição: </a:t>
            </a:r>
            <a:r>
              <a:rPr lang="pt-BR" dirty="0" smtClean="0"/>
              <a:t>é o átomo que perdeu ou ganhou elétrons.</a:t>
            </a:r>
          </a:p>
          <a:p>
            <a:endParaRPr lang="pt-BR" dirty="0"/>
          </a:p>
          <a:p>
            <a:pPr>
              <a:spcBef>
                <a:spcPct val="50000"/>
              </a:spcBef>
            </a:pPr>
            <a:r>
              <a:rPr lang="pt-BR" dirty="0" smtClean="0"/>
              <a:t>Íon </a:t>
            </a:r>
            <a:r>
              <a:rPr lang="pt-BR" dirty="0" smtClean="0">
                <a:solidFill>
                  <a:schemeClr val="tx1"/>
                </a:solidFill>
              </a:rPr>
              <a:t>positivo (cátion):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átomo que perdeu elétrons.</a:t>
            </a:r>
          </a:p>
          <a:p>
            <a:pPr marL="68580" indent="0">
              <a:spcBef>
                <a:spcPct val="50000"/>
              </a:spcBef>
              <a:buNone/>
            </a:pPr>
            <a:r>
              <a:rPr lang="pt-PT" dirty="0" smtClean="0">
                <a:solidFill>
                  <a:schemeClr val="tx1"/>
                </a:solidFill>
                <a:latin typeface="Arial" charset="0"/>
              </a:rPr>
              <a:t>	Ex.: </a:t>
            </a:r>
            <a:r>
              <a:rPr lang="pt-PT" baseline="-25000" dirty="0">
                <a:solidFill>
                  <a:schemeClr val="tx1"/>
                </a:solidFill>
                <a:latin typeface="Arial" charset="0"/>
              </a:rPr>
              <a:t>11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Na</a:t>
            </a:r>
            <a:r>
              <a:rPr lang="pt-PT" baseline="30000" dirty="0">
                <a:solidFill>
                  <a:schemeClr val="tx1"/>
                </a:solidFill>
                <a:latin typeface="Arial" charset="0"/>
              </a:rPr>
              <a:t>23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pt-PT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cátion </a:t>
            </a:r>
            <a:r>
              <a:rPr lang="pt-PT" dirty="0" smtClean="0">
                <a:solidFill>
                  <a:schemeClr val="tx1"/>
                </a:solidFill>
                <a:latin typeface="Arial" charset="0"/>
              </a:rPr>
              <a:t>Na</a:t>
            </a:r>
            <a:r>
              <a:rPr lang="pt-PT" baseline="30000" dirty="0" smtClean="0">
                <a:solidFill>
                  <a:schemeClr val="tx1"/>
                </a:solidFill>
                <a:latin typeface="Arial" charset="0"/>
              </a:rPr>
              <a:t>+1</a:t>
            </a:r>
          </a:p>
          <a:p>
            <a:pPr marL="68580" indent="0">
              <a:spcBef>
                <a:spcPct val="50000"/>
              </a:spcBef>
              <a:buNone/>
            </a:pPr>
            <a:endParaRPr lang="pt-PT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pt-BR" dirty="0" smtClean="0"/>
              <a:t>Íon negativo (ânion):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átomo que ganhou elétrons.</a:t>
            </a:r>
          </a:p>
          <a:p>
            <a:pPr marL="68580" indent="0">
              <a:spcBef>
                <a:spcPct val="50000"/>
              </a:spcBef>
              <a:buNone/>
            </a:pPr>
            <a:r>
              <a:rPr lang="pt-PT" dirty="0" smtClean="0">
                <a:solidFill>
                  <a:schemeClr val="tx1"/>
                </a:solidFill>
                <a:latin typeface="Arial" charset="0"/>
              </a:rPr>
              <a:t>	Ex.: </a:t>
            </a:r>
            <a:r>
              <a:rPr lang="pt-PT" baseline="-25000" dirty="0" smtClean="0">
                <a:solidFill>
                  <a:schemeClr val="tx1"/>
                </a:solidFill>
                <a:latin typeface="Arial" charset="0"/>
              </a:rPr>
              <a:t>17</a:t>
            </a:r>
            <a:r>
              <a:rPr lang="pt-PT" dirty="0" smtClean="0">
                <a:solidFill>
                  <a:schemeClr val="tx1"/>
                </a:solidFill>
                <a:latin typeface="Arial" charset="0"/>
              </a:rPr>
              <a:t>Cl</a:t>
            </a:r>
            <a:r>
              <a:rPr lang="pt-PT" baseline="30000" dirty="0" smtClean="0">
                <a:solidFill>
                  <a:schemeClr val="tx1"/>
                </a:solidFill>
                <a:latin typeface="Arial" charset="0"/>
              </a:rPr>
              <a:t>35</a:t>
            </a:r>
            <a:r>
              <a:rPr lang="pt-PT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+ e</a:t>
            </a:r>
            <a:r>
              <a:rPr lang="pt-PT" baseline="30000" dirty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pt-PT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ânion Cl</a:t>
            </a:r>
            <a:r>
              <a:rPr lang="pt-PT" baseline="30000" dirty="0">
                <a:solidFill>
                  <a:schemeClr val="tx1"/>
                </a:solidFill>
                <a:latin typeface="Arial" charset="0"/>
              </a:rPr>
              <a:t>-1</a:t>
            </a:r>
            <a:r>
              <a:rPr lang="pt-PT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23652"/>
            <a:ext cx="5616624" cy="3508977"/>
          </a:xfrm>
        </p:spPr>
        <p:txBody>
          <a:bodyPr/>
          <a:lstStyle/>
          <a:p>
            <a:r>
              <a:rPr lang="pt-BR" dirty="0" smtClean="0"/>
              <a:t>Leucipo e Demócrito (sec. IV </a:t>
            </a:r>
            <a:r>
              <a:rPr lang="pt-BR" dirty="0" err="1" smtClean="0"/>
              <a:t>a.C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Universo constituído de partículas indivisíveis, eternas e indestrutíveis.</a:t>
            </a:r>
          </a:p>
          <a:p>
            <a:endParaRPr lang="pt-BR" dirty="0"/>
          </a:p>
          <a:p>
            <a:r>
              <a:rPr lang="pt-BR" dirty="0" smtClean="0"/>
              <a:t>“Átomo” = indivisível</a:t>
            </a:r>
            <a:endParaRPr lang="pt-BR" dirty="0"/>
          </a:p>
        </p:txBody>
      </p:sp>
      <p:pic>
        <p:nvPicPr>
          <p:cNvPr id="2050" name="Picture 2" descr="https://upload.wikimedia.org/wikipedia/commons/6/68/Hephaistos_temple_20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0" y="1916832"/>
            <a:ext cx="2688298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548680"/>
            <a:ext cx="7024744" cy="1143000"/>
          </a:xfrm>
        </p:spPr>
        <p:txBody>
          <a:bodyPr/>
          <a:lstStyle/>
          <a:p>
            <a:r>
              <a:rPr lang="pt-BR" dirty="0" smtClean="0"/>
              <a:t>1º Modelo Atômico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5301208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699792" y="5229200"/>
            <a:ext cx="2880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987824" y="5808806"/>
            <a:ext cx="2880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72000" y="5376758"/>
            <a:ext cx="1440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743903" y="5714350"/>
            <a:ext cx="1440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99992" y="5930374"/>
            <a:ext cx="1440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139408" y="5520774"/>
            <a:ext cx="72008" cy="5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91808" y="5673174"/>
            <a:ext cx="72008" cy="5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444208" y="5825574"/>
            <a:ext cx="72008" cy="5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211416" y="5977974"/>
            <a:ext cx="72008" cy="5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427440" y="5517232"/>
            <a:ext cx="72008" cy="5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821881" y="58544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1979712" y="5647603"/>
            <a:ext cx="504056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3635896" y="5672136"/>
            <a:ext cx="504056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299259" y="5696392"/>
            <a:ext cx="504056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>
            <a:off x="7027451" y="5724872"/>
            <a:ext cx="504056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872117" y="571816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006693" y="59075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5563" y="573325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7917836" y="602128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7974281" y="554352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8126681" y="566124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Elipse 2047"/>
          <p:cNvSpPr/>
          <p:nvPr/>
        </p:nvSpPr>
        <p:spPr>
          <a:xfrm>
            <a:off x="5251253" y="4411989"/>
            <a:ext cx="616891" cy="6011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>
            <a:off x="6051984" y="4671748"/>
            <a:ext cx="504056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>
            <a:off x="7452320" y="4671748"/>
            <a:ext cx="504056" cy="152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732240" y="4784756"/>
            <a:ext cx="220678" cy="1683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8184191" y="4624834"/>
            <a:ext cx="45719" cy="4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244408" y="4725144"/>
            <a:ext cx="45719" cy="4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8244408" y="4869160"/>
            <a:ext cx="45719" cy="4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88424" y="4750238"/>
            <a:ext cx="45719" cy="4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8100392" y="4822246"/>
            <a:ext cx="45719" cy="4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994979" y="4692173"/>
            <a:ext cx="220678" cy="1683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732240" y="4540666"/>
            <a:ext cx="220678" cy="1683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316416" y="4581128"/>
            <a:ext cx="45719" cy="4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CaixaDeTexto 2048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503384"/>
            <a:ext cx="7024744" cy="1143000"/>
          </a:xfrm>
        </p:spPr>
        <p:txBody>
          <a:bodyPr/>
          <a:lstStyle/>
          <a:p>
            <a:r>
              <a:rPr lang="pt-BR" dirty="0" smtClean="0"/>
              <a:t>Isótopos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323652"/>
            <a:ext cx="7848872" cy="3508977"/>
          </a:xfrm>
        </p:spPr>
        <p:txBody>
          <a:bodyPr/>
          <a:lstStyle/>
          <a:p>
            <a:pPr algn="just"/>
            <a:r>
              <a:rPr lang="pt-BR" dirty="0" smtClean="0"/>
              <a:t>É comum existir átomos com de um mesmo elemento química com diferentes números de massa. </a:t>
            </a:r>
          </a:p>
          <a:p>
            <a:pPr algn="just"/>
            <a:r>
              <a:rPr lang="pt-BR" dirty="0" smtClean="0"/>
              <a:t>São átomos com o  </a:t>
            </a:r>
            <a:r>
              <a:rPr lang="pt-BR" u="sng" dirty="0" smtClean="0"/>
              <a:t>mesmo número  de prótons</a:t>
            </a:r>
            <a:r>
              <a:rPr lang="pt-BR" b="1" dirty="0" smtClean="0"/>
              <a:t>, </a:t>
            </a:r>
            <a:r>
              <a:rPr lang="pt-BR" dirty="0" smtClean="0"/>
              <a:t>mas diferentes quantidades de nêutrons.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angulado 7"/>
          <p:cNvCxnSpPr/>
          <p:nvPr/>
        </p:nvCxnSpPr>
        <p:spPr>
          <a:xfrm>
            <a:off x="971600" y="1511496"/>
            <a:ext cx="1440160" cy="43669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411760" y="17635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 grego</a:t>
            </a:r>
            <a:r>
              <a:rPr lang="pt-BR" i="1" dirty="0" smtClean="0"/>
              <a:t>, igual</a:t>
            </a:r>
            <a:endParaRPr lang="pt-BR" i="1" dirty="0"/>
          </a:p>
        </p:txBody>
      </p:sp>
      <p:pic>
        <p:nvPicPr>
          <p:cNvPr id="15362" name="Picture 2" descr="http://images.slideplayer.com.br/1/326662/slides/slide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32109" r="5962" b="25265"/>
          <a:stretch/>
        </p:blipFill>
        <p:spPr bwMode="auto">
          <a:xfrm>
            <a:off x="4788024" y="5085184"/>
            <a:ext cx="3816424" cy="13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187624" y="414908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000" b="1" baseline="-25000" dirty="0" smtClean="0">
                <a:latin typeface="+mj-lt"/>
              </a:rPr>
              <a:t>6</a:t>
            </a:r>
            <a:r>
              <a:rPr lang="pt-BR" sz="3000" b="1" dirty="0" smtClean="0">
                <a:latin typeface="+mj-lt"/>
              </a:rPr>
              <a:t>C</a:t>
            </a:r>
            <a:r>
              <a:rPr lang="pt-BR" sz="3000" b="1" baseline="30000" dirty="0" smtClean="0">
                <a:latin typeface="+mj-lt"/>
              </a:rPr>
              <a:t>12  </a:t>
            </a:r>
            <a:r>
              <a:rPr lang="pt-BR" sz="3000" b="1" dirty="0" smtClean="0">
                <a:latin typeface="+mj-lt"/>
              </a:rPr>
              <a:t> e   </a:t>
            </a:r>
            <a:r>
              <a:rPr lang="pt-BR" sz="3000" b="1" baseline="-25000" dirty="0" smtClean="0">
                <a:latin typeface="+mj-lt"/>
              </a:rPr>
              <a:t>6</a:t>
            </a:r>
            <a:r>
              <a:rPr lang="pt-BR" sz="3000" b="1" dirty="0" smtClean="0">
                <a:latin typeface="+mj-lt"/>
              </a:rPr>
              <a:t>C</a:t>
            </a:r>
            <a:r>
              <a:rPr lang="pt-BR" sz="3000" b="1" baseline="30000" dirty="0" smtClean="0">
                <a:latin typeface="+mj-lt"/>
              </a:rPr>
              <a:t>14       		          </a:t>
            </a:r>
            <a:r>
              <a:rPr lang="pt-BR" sz="3000" b="1" baseline="-25000" dirty="0" smtClean="0">
                <a:latin typeface="+mj-lt"/>
              </a:rPr>
              <a:t>8</a:t>
            </a:r>
            <a:r>
              <a:rPr lang="pt-BR" sz="3000" b="1" dirty="0" smtClean="0">
                <a:latin typeface="+mj-lt"/>
              </a:rPr>
              <a:t>O</a:t>
            </a:r>
            <a:r>
              <a:rPr lang="pt-BR" sz="3000" b="1" baseline="30000" dirty="0" smtClean="0">
                <a:latin typeface="+mj-lt"/>
              </a:rPr>
              <a:t>15</a:t>
            </a:r>
            <a:r>
              <a:rPr lang="pt-BR" sz="3000" b="1" dirty="0" smtClean="0">
                <a:latin typeface="+mj-lt"/>
              </a:rPr>
              <a:t>  e  </a:t>
            </a:r>
            <a:r>
              <a:rPr lang="pt-BR" sz="3000" b="1" baseline="-25000" dirty="0" smtClean="0">
                <a:latin typeface="+mj-lt"/>
              </a:rPr>
              <a:t>8</a:t>
            </a:r>
            <a:r>
              <a:rPr lang="pt-BR" sz="3000" b="1" dirty="0" smtClean="0">
                <a:latin typeface="+mj-lt"/>
              </a:rPr>
              <a:t>O</a:t>
            </a:r>
            <a:r>
              <a:rPr lang="pt-BR" sz="3000" b="1" baseline="30000" dirty="0" smtClean="0">
                <a:latin typeface="+mj-lt"/>
              </a:rPr>
              <a:t>16</a:t>
            </a:r>
          </a:p>
          <a:p>
            <a:pPr>
              <a:spcBef>
                <a:spcPct val="50000"/>
              </a:spcBef>
            </a:pPr>
            <a:endParaRPr lang="pt-BR" b="1" baseline="30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4056" y="52530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baseline="-25000" dirty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    </a:t>
            </a:r>
            <a:r>
              <a:rPr lang="pt-BR" b="1" baseline="-25000" dirty="0" smtClean="0">
                <a:latin typeface="+mj-lt"/>
              </a:rPr>
              <a:t>1</a:t>
            </a:r>
            <a:r>
              <a:rPr lang="pt-BR" b="1" dirty="0" smtClean="0">
                <a:latin typeface="+mj-lt"/>
              </a:rPr>
              <a:t>H</a:t>
            </a:r>
            <a:r>
              <a:rPr lang="pt-BR" b="1" baseline="30000" dirty="0" smtClean="0">
                <a:latin typeface="+mj-lt"/>
              </a:rPr>
              <a:t>1                           </a:t>
            </a:r>
            <a:r>
              <a:rPr lang="pt-BR" b="1" baseline="-25000" dirty="0" smtClean="0">
                <a:latin typeface="+mj-lt"/>
              </a:rPr>
              <a:t>1</a:t>
            </a:r>
            <a:r>
              <a:rPr lang="pt-BR" b="1" dirty="0" smtClean="0">
                <a:latin typeface="+mj-lt"/>
              </a:rPr>
              <a:t>H</a:t>
            </a:r>
            <a:r>
              <a:rPr lang="pt-BR" b="1" baseline="30000" dirty="0" smtClean="0">
                <a:latin typeface="+mj-lt"/>
              </a:rPr>
              <a:t>2</a:t>
            </a:r>
            <a:r>
              <a:rPr lang="pt-BR" b="1" baseline="-25000" dirty="0" smtClean="0">
                <a:latin typeface="+mj-lt"/>
              </a:rPr>
              <a:t>                           1</a:t>
            </a:r>
            <a:r>
              <a:rPr lang="pt-BR" b="1" dirty="0" smtClean="0">
                <a:latin typeface="+mj-lt"/>
              </a:rPr>
              <a:t>H</a:t>
            </a:r>
            <a:r>
              <a:rPr lang="pt-BR" b="1" baseline="30000" dirty="0" smtClean="0">
                <a:latin typeface="+mj-lt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pt-BR" b="1" dirty="0" smtClean="0">
                <a:latin typeface="+mj-lt"/>
              </a:rPr>
              <a:t>Hidrogênio       Deutério          Trítio</a:t>
            </a:r>
          </a:p>
          <a:p>
            <a:pPr>
              <a:spcBef>
                <a:spcPct val="50000"/>
              </a:spcBef>
            </a:pPr>
            <a:r>
              <a:rPr lang="pt-BR" b="1" dirty="0" smtClean="0">
                <a:latin typeface="+mj-lt"/>
              </a:rPr>
              <a:t>    99,98%             0,02%            10</a:t>
            </a:r>
            <a:r>
              <a:rPr lang="pt-BR" b="1" baseline="30000" dirty="0" smtClean="0">
                <a:latin typeface="+mj-lt"/>
              </a:rPr>
              <a:t>-7</a:t>
            </a:r>
            <a:r>
              <a:rPr lang="pt-BR" b="1" dirty="0" smtClean="0">
                <a:latin typeface="+mj-lt"/>
              </a:rPr>
              <a:t> %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04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/>
          <a:lstStyle/>
          <a:p>
            <a:r>
              <a:rPr lang="pt-BR" dirty="0" smtClean="0"/>
              <a:t>Isóbaros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556792"/>
            <a:ext cx="7488832" cy="216024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+mj-lt"/>
              </a:rPr>
              <a:t>São átomos com o </a:t>
            </a:r>
            <a:r>
              <a:rPr lang="pt-BR" u="sng" dirty="0">
                <a:solidFill>
                  <a:schemeClr val="tx1"/>
                </a:solidFill>
                <a:latin typeface="+mj-lt"/>
              </a:rPr>
              <a:t>mesmo número de </a:t>
            </a:r>
            <a:r>
              <a:rPr lang="pt-BR" u="sng" dirty="0" smtClean="0">
                <a:solidFill>
                  <a:schemeClr val="tx1"/>
                </a:solidFill>
                <a:latin typeface="+mj-lt"/>
              </a:rPr>
              <a:t>massa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.</a:t>
            </a:r>
            <a:endParaRPr lang="pt-BR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50000"/>
              </a:spcBef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Exemplos: </a:t>
            </a:r>
          </a:p>
          <a:p>
            <a:pPr>
              <a:spcBef>
                <a:spcPct val="50000"/>
              </a:spcBef>
              <a:buNone/>
            </a:pPr>
            <a:r>
              <a:rPr lang="pt-BR" b="1" baseline="-25000" dirty="0" smtClean="0">
                <a:solidFill>
                  <a:schemeClr val="tx1"/>
                </a:solidFill>
                <a:latin typeface="+mj-lt"/>
              </a:rPr>
              <a:t>		18</a:t>
            </a:r>
            <a:r>
              <a:rPr lang="pt-BR" b="1" dirty="0" smtClean="0">
                <a:solidFill>
                  <a:schemeClr val="tx1"/>
                </a:solidFill>
                <a:latin typeface="+mj-lt"/>
              </a:rPr>
              <a:t>Ar</a:t>
            </a:r>
            <a:r>
              <a:rPr lang="pt-BR" b="1" baseline="30000" dirty="0" smtClean="0">
                <a:solidFill>
                  <a:schemeClr val="tx1"/>
                </a:solidFill>
                <a:latin typeface="+mj-lt"/>
              </a:rPr>
              <a:t>40  </a:t>
            </a:r>
            <a:r>
              <a:rPr lang="pt-BR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e   </a:t>
            </a:r>
            <a:r>
              <a:rPr lang="pt-BR" b="1" baseline="-25000" dirty="0">
                <a:solidFill>
                  <a:schemeClr val="tx1"/>
                </a:solidFill>
                <a:latin typeface="+mj-lt"/>
              </a:rPr>
              <a:t>20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Ca</a:t>
            </a:r>
            <a:r>
              <a:rPr lang="pt-BR" b="1" baseline="30000" dirty="0">
                <a:solidFill>
                  <a:schemeClr val="tx1"/>
                </a:solidFill>
                <a:latin typeface="+mj-lt"/>
              </a:rPr>
              <a:t>40       </a:t>
            </a:r>
            <a:r>
              <a:rPr lang="pt-BR" b="1" baseline="30000" dirty="0" smtClean="0">
                <a:solidFill>
                  <a:schemeClr val="tx1"/>
                </a:solidFill>
                <a:latin typeface="+mj-lt"/>
              </a:rPr>
              <a:t>	    	     </a:t>
            </a:r>
            <a:r>
              <a:rPr lang="pt-BR" b="1" baseline="-25000" dirty="0">
                <a:solidFill>
                  <a:schemeClr val="tx1"/>
                </a:solidFill>
                <a:latin typeface="+mj-lt"/>
              </a:rPr>
              <a:t>21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Sc</a:t>
            </a:r>
            <a:r>
              <a:rPr lang="pt-BR" b="1" baseline="30000" dirty="0">
                <a:solidFill>
                  <a:schemeClr val="tx1"/>
                </a:solidFill>
                <a:latin typeface="+mj-lt"/>
              </a:rPr>
              <a:t>42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  e  </a:t>
            </a:r>
            <a:r>
              <a:rPr lang="pt-BR" b="1" baseline="-25000" dirty="0">
                <a:solidFill>
                  <a:schemeClr val="tx1"/>
                </a:solidFill>
                <a:latin typeface="+mj-lt"/>
              </a:rPr>
              <a:t>22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Ti</a:t>
            </a:r>
            <a:r>
              <a:rPr lang="pt-BR" b="1" baseline="30000" dirty="0">
                <a:solidFill>
                  <a:schemeClr val="tx1"/>
                </a:solidFill>
                <a:latin typeface="+mj-lt"/>
              </a:rPr>
              <a:t>42</a:t>
            </a: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87616" y="321297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Isótonos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05274" y="4509120"/>
            <a:ext cx="779917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+mj-lt"/>
              </a:rPr>
              <a:t>São átomos com o </a:t>
            </a:r>
            <a:r>
              <a:rPr lang="pt-BR" u="sng" dirty="0">
                <a:solidFill>
                  <a:schemeClr val="tx1"/>
                </a:solidFill>
                <a:latin typeface="+mj-lt"/>
              </a:rPr>
              <a:t>mesmo número de </a:t>
            </a:r>
            <a:r>
              <a:rPr lang="pt-BR" u="sng" dirty="0" smtClean="0">
                <a:solidFill>
                  <a:schemeClr val="tx1"/>
                </a:solidFill>
                <a:latin typeface="+mj-lt"/>
              </a:rPr>
              <a:t>nêutrons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spcBef>
                <a:spcPct val="50000"/>
              </a:spcBef>
              <a:buNone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Exemplos: </a:t>
            </a:r>
          </a:p>
          <a:p>
            <a:pPr>
              <a:spcBef>
                <a:spcPct val="50000"/>
              </a:spcBef>
              <a:buNone/>
            </a:pPr>
            <a:r>
              <a:rPr lang="pt-BR" b="1" baseline="-25000" dirty="0" smtClean="0">
                <a:solidFill>
                  <a:schemeClr val="tx1"/>
                </a:solidFill>
                <a:latin typeface="+mj-lt"/>
              </a:rPr>
              <a:t>	15</a:t>
            </a:r>
            <a:r>
              <a:rPr lang="pt-BR" b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pt-BR" b="1" baseline="30000" dirty="0" smtClean="0">
                <a:solidFill>
                  <a:schemeClr val="tx1"/>
                </a:solidFill>
                <a:latin typeface="+mj-lt"/>
              </a:rPr>
              <a:t>31  </a:t>
            </a:r>
            <a:r>
              <a:rPr lang="pt-BR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e   </a:t>
            </a:r>
            <a:r>
              <a:rPr lang="pt-BR" b="1" baseline="-25000" dirty="0">
                <a:solidFill>
                  <a:schemeClr val="tx1"/>
                </a:solidFill>
                <a:latin typeface="+mj-lt"/>
              </a:rPr>
              <a:t>16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S</a:t>
            </a:r>
            <a:r>
              <a:rPr lang="pt-BR" b="1" baseline="30000" dirty="0">
                <a:solidFill>
                  <a:schemeClr val="tx1"/>
                </a:solidFill>
                <a:latin typeface="+mj-lt"/>
              </a:rPr>
              <a:t>32               </a:t>
            </a:r>
            <a:r>
              <a:rPr lang="pt-BR" b="1" baseline="30000" dirty="0" smtClean="0">
                <a:solidFill>
                  <a:schemeClr val="tx1"/>
                </a:solidFill>
                <a:latin typeface="+mj-lt"/>
              </a:rPr>
              <a:t>		 </a:t>
            </a:r>
            <a:r>
              <a:rPr lang="pt-BR" b="1" baseline="-25000" dirty="0">
                <a:solidFill>
                  <a:schemeClr val="tx1"/>
                </a:solidFill>
                <a:latin typeface="+mj-lt"/>
              </a:rPr>
              <a:t>18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Kr</a:t>
            </a:r>
            <a:r>
              <a:rPr lang="pt-BR" b="1" baseline="30000" dirty="0">
                <a:solidFill>
                  <a:schemeClr val="tx1"/>
                </a:solidFill>
                <a:latin typeface="+mj-lt"/>
              </a:rPr>
              <a:t>38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  e  </a:t>
            </a:r>
            <a:r>
              <a:rPr lang="pt-BR" b="1" baseline="-25000" dirty="0">
                <a:solidFill>
                  <a:schemeClr val="tx1"/>
                </a:solidFill>
                <a:latin typeface="+mj-lt"/>
              </a:rPr>
              <a:t>20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Ca</a:t>
            </a:r>
            <a:r>
              <a:rPr lang="pt-BR" b="1" baseline="30000" dirty="0">
                <a:solidFill>
                  <a:schemeClr val="tx1"/>
                </a:solidFill>
                <a:latin typeface="+mj-lt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78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0" y="2204864"/>
            <a:ext cx="5720620" cy="350897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66"/>
                </a:solidFill>
                <a:latin typeface="+mj-lt"/>
              </a:rPr>
              <a:t>Isótopos = Z (= p), </a:t>
            </a:r>
            <a:r>
              <a:rPr lang="pt-BR" dirty="0">
                <a:solidFill>
                  <a:srgbClr val="000066"/>
                </a:solidFill>
                <a:latin typeface="+mj-lt"/>
                <a:sym typeface="Symbol" pitchFamily="18" charset="2"/>
              </a:rPr>
              <a:t>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A 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 e </a:t>
            </a:r>
            <a:r>
              <a:rPr lang="pt-BR" dirty="0">
                <a:solidFill>
                  <a:srgbClr val="000066"/>
                </a:solidFill>
                <a:latin typeface="+mj-lt"/>
                <a:sym typeface="Symbol" pitchFamily="18" charset="2"/>
              </a:rPr>
              <a:t> n</a:t>
            </a:r>
            <a:endParaRPr lang="pt-BR" dirty="0">
              <a:solidFill>
                <a:srgbClr val="000066"/>
              </a:solidFill>
              <a:latin typeface="+mj-lt"/>
            </a:endParaRPr>
          </a:p>
          <a:p>
            <a:r>
              <a:rPr lang="pt-BR" dirty="0">
                <a:solidFill>
                  <a:srgbClr val="000066"/>
                </a:solidFill>
                <a:latin typeface="+mj-lt"/>
              </a:rPr>
              <a:t>Isóbaros = A 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, </a:t>
            </a:r>
            <a:r>
              <a:rPr lang="pt-BR" dirty="0" smtClean="0">
                <a:solidFill>
                  <a:srgbClr val="000066"/>
                </a:solidFill>
                <a:latin typeface="+mj-lt"/>
                <a:sym typeface="Symbol" pitchFamily="18" charset="2"/>
              </a:rPr>
              <a:t>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Z (</a:t>
            </a:r>
            <a:r>
              <a:rPr lang="pt-BR" dirty="0">
                <a:solidFill>
                  <a:srgbClr val="000066"/>
                </a:solidFill>
                <a:latin typeface="+mj-lt"/>
                <a:sym typeface="Symbol" pitchFamily="18" charset="2"/>
              </a:rPr>
              <a:t>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p), 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e </a:t>
            </a:r>
            <a:r>
              <a:rPr lang="pt-BR" dirty="0">
                <a:solidFill>
                  <a:srgbClr val="000066"/>
                </a:solidFill>
                <a:latin typeface="+mj-lt"/>
                <a:sym typeface="Symbol" pitchFamily="18" charset="2"/>
              </a:rPr>
              <a:t> n</a:t>
            </a:r>
            <a:endParaRPr lang="pt-BR" dirty="0">
              <a:solidFill>
                <a:srgbClr val="000066"/>
              </a:solidFill>
              <a:latin typeface="+mj-lt"/>
            </a:endParaRPr>
          </a:p>
          <a:p>
            <a:r>
              <a:rPr lang="pt-BR" dirty="0" err="1">
                <a:solidFill>
                  <a:srgbClr val="000066"/>
                </a:solidFill>
                <a:latin typeface="+mj-lt"/>
              </a:rPr>
              <a:t>Isótonos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 = 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n, </a:t>
            </a:r>
            <a:r>
              <a:rPr lang="pt-BR" dirty="0" smtClean="0">
                <a:solidFill>
                  <a:srgbClr val="000066"/>
                </a:solidFill>
                <a:latin typeface="+mj-lt"/>
                <a:sym typeface="Symbol" pitchFamily="18" charset="2"/>
              </a:rPr>
              <a:t>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Z (</a:t>
            </a:r>
            <a:r>
              <a:rPr lang="pt-BR" dirty="0">
                <a:solidFill>
                  <a:srgbClr val="000066"/>
                </a:solidFill>
                <a:latin typeface="+mj-lt"/>
                <a:sym typeface="Symbol" pitchFamily="18" charset="2"/>
              </a:rPr>
              <a:t>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p), </a:t>
            </a:r>
            <a:r>
              <a:rPr lang="pt-BR" dirty="0">
                <a:solidFill>
                  <a:srgbClr val="000066"/>
                </a:solidFill>
                <a:latin typeface="+mj-lt"/>
                <a:sym typeface="Symbol" pitchFamily="18" charset="2"/>
              </a:rPr>
              <a:t></a:t>
            </a:r>
            <a:r>
              <a:rPr lang="pt-BR" dirty="0">
                <a:solidFill>
                  <a:srgbClr val="000066"/>
                </a:solidFill>
                <a:latin typeface="+mj-lt"/>
              </a:rPr>
              <a:t> A </a:t>
            </a:r>
            <a:r>
              <a:rPr lang="pt-BR" dirty="0" smtClean="0">
                <a:solidFill>
                  <a:srgbClr val="000066"/>
                </a:solidFill>
                <a:latin typeface="+mj-lt"/>
              </a:rPr>
              <a:t>e</a:t>
            </a:r>
            <a:endParaRPr lang="pt-BR" dirty="0">
              <a:solidFill>
                <a:srgbClr val="000066"/>
              </a:solidFill>
              <a:latin typeface="+mj-lt"/>
            </a:endParaRP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Existem </a:t>
            </a:r>
            <a:r>
              <a:rPr lang="pt-BR" dirty="0">
                <a:latin typeface="+mj-lt"/>
              </a:rPr>
              <a:t>ainda as </a:t>
            </a:r>
            <a:r>
              <a:rPr lang="pt-BR" dirty="0" smtClean="0">
                <a:latin typeface="+mj-lt"/>
              </a:rPr>
              <a:t>chamadas espécies </a:t>
            </a:r>
            <a:r>
              <a:rPr lang="pt-BR" dirty="0" err="1">
                <a:latin typeface="+mj-lt"/>
              </a:rPr>
              <a:t>isoeletrônicas</a:t>
            </a:r>
            <a:r>
              <a:rPr lang="pt-BR" dirty="0">
                <a:latin typeface="+mj-lt"/>
              </a:rPr>
              <a:t>, que possuem o mesmo número de elétrons.</a:t>
            </a:r>
          </a:p>
          <a:p>
            <a:endParaRPr lang="pt-BR" dirty="0">
              <a:latin typeface="+mj-lt"/>
            </a:endParaRPr>
          </a:p>
        </p:txBody>
      </p:sp>
      <p:pic>
        <p:nvPicPr>
          <p:cNvPr id="1026" name="Picture 2" descr="C:\Users\nicinha 55007\Downloads\3.1.Ato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3311"/>
            <a:ext cx="2857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8" b="13963"/>
          <a:stretch/>
        </p:blipFill>
        <p:spPr bwMode="auto">
          <a:xfrm>
            <a:off x="3059832" y="5500108"/>
            <a:ext cx="5616624" cy="102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024744" cy="1143000"/>
          </a:xfrm>
        </p:spPr>
        <p:txBody>
          <a:bodyPr/>
          <a:lstStyle/>
          <a:p>
            <a:r>
              <a:rPr lang="pt-BR" dirty="0" smtClean="0"/>
              <a:t>Diagrama de Linus Pauling</a:t>
            </a:r>
            <a:endParaRPr lang="pt-BR" dirty="0"/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3048744" y="1980123"/>
            <a:ext cx="4259560" cy="44012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1s</a:t>
            </a:r>
            <a:r>
              <a:rPr lang="pt-BR" sz="2800" baseline="30000" dirty="0" smtClean="0">
                <a:latin typeface="Arial" charset="0"/>
              </a:rPr>
              <a:t>2</a:t>
            </a:r>
            <a:r>
              <a:rPr lang="pt-BR" sz="2800" dirty="0" smtClean="0">
                <a:latin typeface="Arial" charset="0"/>
              </a:rPr>
              <a:t>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2s</a:t>
            </a:r>
            <a:r>
              <a:rPr lang="pt-BR" sz="2800" baseline="30000" dirty="0" smtClean="0">
                <a:latin typeface="Arial" charset="0"/>
              </a:rPr>
              <a:t>2</a:t>
            </a:r>
            <a:r>
              <a:rPr lang="pt-BR" sz="2800" dirty="0" smtClean="0">
                <a:latin typeface="Arial" charset="0"/>
              </a:rPr>
              <a:t>   2p</a:t>
            </a:r>
            <a:r>
              <a:rPr lang="pt-BR" sz="2800" baseline="30000" dirty="0" smtClean="0">
                <a:latin typeface="Arial" charset="0"/>
              </a:rPr>
              <a:t>6</a:t>
            </a:r>
            <a:r>
              <a:rPr lang="pt-BR" sz="2800" dirty="0" smtClean="0">
                <a:latin typeface="Arial" charset="0"/>
              </a:rPr>
              <a:t>             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3s</a:t>
            </a:r>
            <a:r>
              <a:rPr lang="pt-BR" sz="2800" baseline="30000" dirty="0" smtClean="0">
                <a:latin typeface="Arial" charset="0"/>
              </a:rPr>
              <a:t>2</a:t>
            </a:r>
            <a:r>
              <a:rPr lang="pt-BR" sz="2800" dirty="0" smtClean="0">
                <a:latin typeface="Arial" charset="0"/>
              </a:rPr>
              <a:t>   3p</a:t>
            </a:r>
            <a:r>
              <a:rPr lang="pt-BR" sz="2800" baseline="30000" dirty="0" smtClean="0">
                <a:latin typeface="Arial" charset="0"/>
              </a:rPr>
              <a:t>6</a:t>
            </a:r>
            <a:r>
              <a:rPr lang="pt-BR" sz="2800" dirty="0" smtClean="0">
                <a:latin typeface="Arial" charset="0"/>
              </a:rPr>
              <a:t>   3d</a:t>
            </a:r>
            <a:r>
              <a:rPr lang="pt-BR" sz="2800" baseline="30000" dirty="0" smtClean="0">
                <a:latin typeface="Arial" charset="0"/>
              </a:rPr>
              <a:t>10</a:t>
            </a:r>
            <a:r>
              <a:rPr lang="pt-BR" sz="2800" dirty="0" smtClean="0">
                <a:latin typeface="Arial" charset="0"/>
              </a:rPr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4s</a:t>
            </a:r>
            <a:r>
              <a:rPr lang="pt-BR" sz="2800" baseline="30000" dirty="0" smtClean="0">
                <a:latin typeface="Arial" charset="0"/>
              </a:rPr>
              <a:t>2</a:t>
            </a:r>
            <a:r>
              <a:rPr lang="pt-BR" sz="2800" dirty="0" smtClean="0">
                <a:latin typeface="Arial" charset="0"/>
              </a:rPr>
              <a:t>   4p</a:t>
            </a:r>
            <a:r>
              <a:rPr lang="pt-BR" sz="2800" baseline="30000" dirty="0" smtClean="0">
                <a:latin typeface="Arial" charset="0"/>
              </a:rPr>
              <a:t>6</a:t>
            </a:r>
            <a:r>
              <a:rPr lang="pt-BR" sz="2800" dirty="0" smtClean="0">
                <a:latin typeface="Arial" charset="0"/>
              </a:rPr>
              <a:t>   4d</a:t>
            </a:r>
            <a:r>
              <a:rPr lang="pt-BR" sz="2800" baseline="30000" dirty="0" smtClean="0">
                <a:latin typeface="Arial" charset="0"/>
              </a:rPr>
              <a:t>10</a:t>
            </a:r>
            <a:r>
              <a:rPr lang="pt-BR" sz="2800" dirty="0" smtClean="0">
                <a:latin typeface="Arial" charset="0"/>
              </a:rPr>
              <a:t>    4f</a:t>
            </a:r>
            <a:r>
              <a:rPr lang="pt-BR" sz="2800" baseline="30000" dirty="0" smtClean="0">
                <a:latin typeface="Arial" charset="0"/>
              </a:rPr>
              <a:t>14</a:t>
            </a:r>
            <a:r>
              <a:rPr lang="pt-BR" sz="2800" dirty="0" smtClean="0">
                <a:latin typeface="Arial" charset="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5s</a:t>
            </a:r>
            <a:r>
              <a:rPr lang="pt-BR" sz="2800" baseline="30000" dirty="0" smtClean="0">
                <a:latin typeface="Arial" charset="0"/>
              </a:rPr>
              <a:t>2</a:t>
            </a:r>
            <a:r>
              <a:rPr lang="pt-BR" sz="2800" dirty="0" smtClean="0">
                <a:latin typeface="Arial" charset="0"/>
              </a:rPr>
              <a:t>   5p</a:t>
            </a:r>
            <a:r>
              <a:rPr lang="pt-BR" sz="2800" baseline="30000" dirty="0" smtClean="0">
                <a:latin typeface="Arial" charset="0"/>
              </a:rPr>
              <a:t>6</a:t>
            </a:r>
            <a:r>
              <a:rPr lang="pt-BR" sz="2800" dirty="0" smtClean="0">
                <a:latin typeface="Arial" charset="0"/>
              </a:rPr>
              <a:t>   5d</a:t>
            </a:r>
            <a:r>
              <a:rPr lang="pt-BR" sz="2800" baseline="30000" dirty="0" smtClean="0">
                <a:latin typeface="Arial" charset="0"/>
              </a:rPr>
              <a:t>10</a:t>
            </a:r>
            <a:r>
              <a:rPr lang="pt-BR" sz="2800" dirty="0" smtClean="0">
                <a:latin typeface="Arial" charset="0"/>
              </a:rPr>
              <a:t>    5f</a:t>
            </a:r>
            <a:r>
              <a:rPr lang="pt-BR" sz="2800" baseline="30000" dirty="0" smtClean="0">
                <a:latin typeface="Arial" charset="0"/>
              </a:rPr>
              <a:t>14</a:t>
            </a:r>
            <a:r>
              <a:rPr lang="pt-BR" sz="2800" dirty="0" smtClean="0">
                <a:latin typeface="Arial" charset="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6s</a:t>
            </a:r>
            <a:r>
              <a:rPr lang="pt-BR" sz="2800" baseline="30000" dirty="0" smtClean="0">
                <a:latin typeface="Arial" charset="0"/>
              </a:rPr>
              <a:t>2</a:t>
            </a:r>
            <a:r>
              <a:rPr lang="pt-BR" sz="2800" dirty="0" smtClean="0">
                <a:latin typeface="Arial" charset="0"/>
              </a:rPr>
              <a:t>   6p</a:t>
            </a:r>
            <a:r>
              <a:rPr lang="pt-BR" sz="2800" baseline="30000" dirty="0" smtClean="0">
                <a:latin typeface="Arial" charset="0"/>
              </a:rPr>
              <a:t>6</a:t>
            </a:r>
            <a:r>
              <a:rPr lang="pt-BR" sz="2800" dirty="0" smtClean="0">
                <a:latin typeface="Arial" charset="0"/>
              </a:rPr>
              <a:t>   6d</a:t>
            </a:r>
            <a:r>
              <a:rPr lang="pt-BR" sz="2800" baseline="30000" dirty="0" smtClean="0">
                <a:latin typeface="Arial" charset="0"/>
              </a:rPr>
              <a:t>10</a:t>
            </a:r>
            <a:r>
              <a:rPr lang="pt-BR" sz="2800" dirty="0" smtClean="0">
                <a:latin typeface="Arial" charset="0"/>
              </a:rPr>
              <a:t>        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dirty="0" smtClean="0">
                <a:latin typeface="Arial" charset="0"/>
              </a:rPr>
              <a:t>7s</a:t>
            </a:r>
            <a:r>
              <a:rPr lang="pt-BR" sz="2800" baseline="30000" dirty="0" smtClean="0">
                <a:latin typeface="Arial" charset="0"/>
              </a:rPr>
              <a:t>2</a:t>
            </a:r>
            <a:endParaRPr lang="pt-BR" sz="2800" baseline="30000" dirty="0">
              <a:latin typeface="Arial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2237672" y="1988840"/>
            <a:ext cx="1110192" cy="44012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K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L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M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N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O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pt-BR" sz="2800" b="1" dirty="0">
                <a:latin typeface="Arial" charset="0"/>
              </a:rPr>
              <a:t>Q</a:t>
            </a:r>
          </a:p>
        </p:txBody>
      </p:sp>
      <p:cxnSp>
        <p:nvCxnSpPr>
          <p:cNvPr id="25" name="Conector reto 24"/>
          <p:cNvCxnSpPr>
            <a:stCxn id="23" idx="0"/>
            <a:endCxn id="23" idx="2"/>
          </p:cNvCxnSpPr>
          <p:nvPr/>
        </p:nvCxnSpPr>
        <p:spPr>
          <a:xfrm>
            <a:off x="2792768" y="1988840"/>
            <a:ext cx="0" cy="440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3080800" y="1412776"/>
            <a:ext cx="336340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b="1" dirty="0" smtClean="0">
                <a:latin typeface="Arial" charset="0"/>
              </a:rPr>
              <a:t>s      p    d     f</a:t>
            </a:r>
            <a:endParaRPr lang="pt-BR" sz="2800" b="1" dirty="0">
              <a:latin typeface="Arial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2915816" y="1916832"/>
            <a:ext cx="2571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3080800" y="1988840"/>
            <a:ext cx="627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3034312" y="2636912"/>
            <a:ext cx="7456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034312" y="2708920"/>
            <a:ext cx="1321664" cy="90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048744" y="3162612"/>
            <a:ext cx="1523256" cy="1130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3080800" y="3284984"/>
            <a:ext cx="2406336" cy="172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3048744" y="3861048"/>
            <a:ext cx="2438392" cy="1850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flipH="1">
            <a:off x="3034312" y="3861048"/>
            <a:ext cx="3431044" cy="2493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4513506" y="4189442"/>
            <a:ext cx="2218734" cy="161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stribuição Eletrônica no Diagrama de Pau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87" y="1553418"/>
            <a:ext cx="1691345" cy="2062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1" name="CaixaDeTexto 50"/>
          <p:cNvSpPr txBox="1"/>
          <p:nvPr/>
        </p:nvSpPr>
        <p:spPr>
          <a:xfrm>
            <a:off x="7285237" y="3656057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Linus Pauling</a:t>
            </a:r>
            <a:endParaRPr lang="pt-BR" sz="1200" dirty="0"/>
          </a:p>
        </p:txBody>
      </p:sp>
      <p:pic>
        <p:nvPicPr>
          <p:cNvPr id="53" name="Picture 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433354"/>
            <a:ext cx="9036496" cy="399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8" y="692696"/>
            <a:ext cx="801386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098" y="836712"/>
            <a:ext cx="7024744" cy="1143000"/>
          </a:xfrm>
        </p:spPr>
        <p:txBody>
          <a:bodyPr/>
          <a:lstStyle/>
          <a:p>
            <a:r>
              <a:rPr lang="pt-BR" dirty="0" smtClean="0"/>
              <a:t>Exercício de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276872"/>
            <a:ext cx="7848872" cy="3508977"/>
          </a:xfrm>
        </p:spPr>
        <p:txBody>
          <a:bodyPr/>
          <a:lstStyle/>
          <a:p>
            <a:r>
              <a:rPr lang="pt-BR" dirty="0" smtClean="0"/>
              <a:t>Faça a distribuição eletrônica para o átomo de </a:t>
            </a:r>
            <a:r>
              <a:rPr lang="pt-BR" baseline="-25000" dirty="0" smtClean="0"/>
              <a:t>26</a:t>
            </a:r>
            <a:r>
              <a:rPr lang="pt-BR" dirty="0" smtClean="0"/>
              <a:t>Fe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a distribuição eletrônica para o íon de </a:t>
            </a:r>
            <a:r>
              <a:rPr lang="pt-BR" baseline="-25000" dirty="0" smtClean="0"/>
              <a:t>26</a:t>
            </a:r>
            <a:r>
              <a:rPr lang="pt-BR" dirty="0" smtClean="0"/>
              <a:t>Fe</a:t>
            </a:r>
            <a:r>
              <a:rPr lang="pt-BR" baseline="30000" dirty="0" smtClean="0"/>
              <a:t>3+</a:t>
            </a:r>
            <a:endParaRPr lang="pt-BR" baseline="30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4.bp.blogspot.com/-S6GA_YhdftY/UTDw47QeaAI/AAAAAAAAApA/eGB47O_mkNg/s1600/92932472118165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36712"/>
            <a:ext cx="1512168" cy="12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3848" y="539861"/>
            <a:ext cx="7024744" cy="1143000"/>
          </a:xfrm>
        </p:spPr>
        <p:txBody>
          <a:bodyPr/>
          <a:lstStyle/>
          <a:p>
            <a:r>
              <a:rPr lang="pt-BR" dirty="0" smtClean="0"/>
              <a:t>Exercício de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451848" cy="5184576"/>
          </a:xfrm>
        </p:spPr>
        <p:txBody>
          <a:bodyPr>
            <a:normAutofit/>
          </a:bodyPr>
          <a:lstStyle/>
          <a:p>
            <a:r>
              <a:rPr lang="pt-BR" sz="2100" dirty="0"/>
              <a:t>Analise este quadro, em que se apresenta o número de prótons, de nêutrons e de elétrons de quatro espécies químicas</a:t>
            </a:r>
            <a:r>
              <a:rPr lang="pt-BR" sz="2100" dirty="0" smtClean="0"/>
              <a:t>:</a:t>
            </a:r>
          </a:p>
          <a:p>
            <a:endParaRPr lang="pt-BR" sz="2100" dirty="0"/>
          </a:p>
          <a:p>
            <a:endParaRPr lang="pt-BR" sz="2100" dirty="0" smtClean="0"/>
          </a:p>
          <a:p>
            <a:endParaRPr lang="pt-BR" sz="2100" dirty="0"/>
          </a:p>
          <a:p>
            <a:endParaRPr lang="pt-BR" sz="2100" dirty="0" smtClean="0"/>
          </a:p>
          <a:p>
            <a:endParaRPr lang="pt-BR" sz="2100" dirty="0" smtClean="0"/>
          </a:p>
          <a:p>
            <a:r>
              <a:rPr lang="pt-BR" sz="2000" dirty="0"/>
              <a:t>Considerando-se as quatro espécies apresentadas, é INCORRETO afirmar </a:t>
            </a:r>
            <a:r>
              <a:rPr lang="pt-BR" sz="2000" dirty="0" smtClean="0"/>
              <a:t>que</a:t>
            </a:r>
            <a:r>
              <a:rPr lang="pt-BR" sz="2100" dirty="0" smtClean="0"/>
              <a:t>:</a:t>
            </a:r>
          </a:p>
          <a:p>
            <a:endParaRPr lang="pt-BR" sz="2000" dirty="0" smtClean="0"/>
          </a:p>
          <a:p>
            <a:pPr marL="6858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a</a:t>
            </a:r>
            <a:r>
              <a:rPr lang="pt-BR" sz="2000" dirty="0"/>
              <a:t>) I é o cátion H + . </a:t>
            </a:r>
            <a:r>
              <a:rPr lang="pt-BR" sz="2000" dirty="0" smtClean="0"/>
              <a:t>		c</a:t>
            </a:r>
            <a:r>
              <a:rPr lang="pt-BR" sz="2000" dirty="0"/>
              <a:t>) III tem massa molar de 23 g / mol. </a:t>
            </a:r>
          </a:p>
          <a:p>
            <a:pPr marL="68580" indent="0">
              <a:buNone/>
            </a:pPr>
            <a:r>
              <a:rPr lang="pt-BR" sz="2000" dirty="0" smtClean="0"/>
              <a:t>    b</a:t>
            </a:r>
            <a:r>
              <a:rPr lang="pt-BR" sz="2000" dirty="0"/>
              <a:t>) II é o ânion F </a:t>
            </a:r>
            <a:r>
              <a:rPr lang="pt-BR" sz="2000" dirty="0" smtClean="0"/>
              <a:t>– 		</a:t>
            </a:r>
            <a:r>
              <a:rPr lang="pt-BR" sz="2000" dirty="0"/>
              <a:t>d) IV é um átomo neutro.</a:t>
            </a:r>
            <a:endParaRPr lang="pt-BR" sz="2100" baseline="30000" dirty="0"/>
          </a:p>
          <a:p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57" y="2636912"/>
            <a:ext cx="55721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02370"/>
            <a:ext cx="2255233" cy="9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51645"/>
            <a:ext cx="8208912" cy="3985667"/>
          </a:xfrm>
        </p:spPr>
        <p:txBody>
          <a:bodyPr>
            <a:normAutofit/>
          </a:bodyPr>
          <a:lstStyle/>
          <a:p>
            <a:r>
              <a:rPr lang="pt-BR" dirty="0" smtClean="0"/>
              <a:t>Qual o número de massa, numero de prótons e número de nêutrons do sódio no estado fundamental?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 na forma iônica?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27776" y="69269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Exercício de Fixação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18353" y="116632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ESTRUTURA ATÔMICA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91680" y="3573016"/>
            <a:ext cx="1056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baseline="-25000" dirty="0" smtClean="0"/>
              <a:t>11</a:t>
            </a:r>
            <a:r>
              <a:rPr lang="pt-BR" sz="4000" b="1" dirty="0" smtClean="0"/>
              <a:t>Na</a:t>
            </a:r>
            <a:endParaRPr lang="pt-BR" sz="4000" b="1" baseline="30000" dirty="0"/>
          </a:p>
        </p:txBody>
      </p:sp>
      <p:sp>
        <p:nvSpPr>
          <p:cNvPr id="7" name="Retângulo 6"/>
          <p:cNvSpPr/>
          <p:nvPr/>
        </p:nvSpPr>
        <p:spPr>
          <a:xfrm>
            <a:off x="1691680" y="3540989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baseline="30000" dirty="0" smtClean="0"/>
              <a:t>23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91680" y="5517232"/>
            <a:ext cx="1056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baseline="-25000" dirty="0" smtClean="0"/>
              <a:t>11</a:t>
            </a:r>
            <a:r>
              <a:rPr lang="pt-BR" sz="4000" b="1" dirty="0" smtClean="0"/>
              <a:t>Na</a:t>
            </a:r>
            <a:endParaRPr lang="pt-BR" sz="4000" b="1" baseline="30000" dirty="0"/>
          </a:p>
        </p:txBody>
      </p:sp>
      <p:sp>
        <p:nvSpPr>
          <p:cNvPr id="11" name="Retângulo 10"/>
          <p:cNvSpPr/>
          <p:nvPr/>
        </p:nvSpPr>
        <p:spPr>
          <a:xfrm>
            <a:off x="1678819" y="5457622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baseline="30000" dirty="0" smtClean="0"/>
              <a:t>23</a:t>
            </a:r>
            <a:endParaRPr lang="pt-BR" sz="2400" dirty="0"/>
          </a:p>
        </p:txBody>
      </p:sp>
      <p:sp>
        <p:nvSpPr>
          <p:cNvPr id="12" name="Retângulo 11"/>
          <p:cNvSpPr/>
          <p:nvPr/>
        </p:nvSpPr>
        <p:spPr>
          <a:xfrm>
            <a:off x="2561987" y="551723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baseline="30000" dirty="0" smtClean="0"/>
              <a:t>+</a:t>
            </a:r>
            <a:endParaRPr lang="pt-BR" sz="2400" dirty="0"/>
          </a:p>
        </p:txBody>
      </p:sp>
      <p:pic>
        <p:nvPicPr>
          <p:cNvPr id="2052" name="Picture 4" descr="https://encrypted-tbn0.gstatic.com/images?q=tbn:ANd9GcRg4R2c10FKMFqoSBCxWtvDNVgHUTUnL4NaUIObrZ0k8O2W84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0" y="62068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145353" cy="350897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BROWN, T.L., LEMAY,H. E., BURSTEN, B. E., BURDGE, J. R. Química: A ciência central. 9 edição, São Paulo: Editora Pearson Prentice Hall, 2005, 972p.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Site</a:t>
            </a:r>
          </a:p>
          <a:p>
            <a:pPr marL="68580" indent="0" algn="just">
              <a:buNone/>
            </a:pPr>
            <a:r>
              <a:rPr lang="pt-BR" dirty="0"/>
              <a:t>http://</a:t>
            </a:r>
            <a:r>
              <a:rPr lang="pt-BR" dirty="0" smtClean="0"/>
              <a:t>projetomedicina.com.br/site/attachments/article/352/exercicios_quimica_estrutura_atomica_gabarito.pdf Acessado, 27/01/16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82163" y="11663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REFERÊNCIAS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32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482" y="3068960"/>
            <a:ext cx="9433166" cy="1143000"/>
          </a:xfrm>
        </p:spPr>
        <p:txBody>
          <a:bodyPr>
            <a:noAutofit/>
          </a:bodyPr>
          <a:lstStyle/>
          <a:p>
            <a:r>
              <a:rPr lang="pt-BR" sz="12000" dirty="0" smtClean="0"/>
              <a:t>Obrigado</a:t>
            </a:r>
            <a:endParaRPr lang="pt-BR" sz="1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43890" y="3905691"/>
            <a:ext cx="3384376" cy="747445"/>
          </a:xfrm>
        </p:spPr>
        <p:txBody>
          <a:bodyPr/>
          <a:lstStyle/>
          <a:p>
            <a:r>
              <a:rPr lang="pt-BR" dirty="0" smtClean="0"/>
              <a:t>Até a próxima aula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04810" y="116632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AGRADECIMENTO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2.bp.blogspot.com/-5d-NSj4BySM/UKoDqzQQPcI/AAAAAAAABL4/Mz5fEOqgohQ/s1600/organiza%25C3%25A7%25C3%25A3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7" y="1052736"/>
            <a:ext cx="7532157" cy="49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8092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Modelo Atômico de Dalton (1808)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60848"/>
            <a:ext cx="6777317" cy="4608512"/>
          </a:xfrm>
        </p:spPr>
        <p:txBody>
          <a:bodyPr>
            <a:normAutofit/>
          </a:bodyPr>
          <a:lstStyle/>
          <a:p>
            <a:r>
              <a:rPr lang="pt-BR" dirty="0" smtClean="0"/>
              <a:t>Após 2200 anos...</a:t>
            </a:r>
          </a:p>
          <a:p>
            <a:pPr marL="68580" indent="0">
              <a:buNone/>
            </a:pPr>
            <a:r>
              <a:rPr lang="pt-BR" dirty="0" smtClean="0"/>
              <a:t>		Indivisível e indestrutível </a:t>
            </a:r>
          </a:p>
          <a:p>
            <a:r>
              <a:rPr lang="pt-BR" dirty="0" smtClean="0"/>
              <a:t>Experimentalmente e com base nas </a:t>
            </a:r>
          </a:p>
          <a:p>
            <a:pPr marL="68580" indent="0">
              <a:buNone/>
            </a:pPr>
            <a:r>
              <a:rPr lang="pt-BR" dirty="0" smtClean="0"/>
              <a:t>    leis de Lavoisier e Proust, propôs um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 modelo atômico. </a:t>
            </a:r>
          </a:p>
          <a:p>
            <a:pPr marL="68580" indent="0">
              <a:buNone/>
            </a:pPr>
            <a:endParaRPr lang="pt-BR" dirty="0" smtClean="0"/>
          </a:p>
          <a:p>
            <a:r>
              <a:rPr lang="pt-BR" dirty="0" smtClean="0"/>
              <a:t>Indivisível e indestrutível</a:t>
            </a:r>
          </a:p>
          <a:p>
            <a:r>
              <a:rPr lang="pt-BR" dirty="0" smtClean="0"/>
              <a:t>Partículas esféricas</a:t>
            </a:r>
          </a:p>
          <a:p>
            <a:r>
              <a:rPr lang="pt-BR" dirty="0" smtClean="0"/>
              <a:t>Maciças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commons/thumb/3/3f/Dalton_John_desk.jpg/800px-Dalton_John_des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26" r="26104" b="41609"/>
          <a:stretch/>
        </p:blipFill>
        <p:spPr bwMode="auto">
          <a:xfrm>
            <a:off x="6433229" y="2132856"/>
            <a:ext cx="2081133" cy="20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dobrada 4"/>
          <p:cNvSpPr/>
          <p:nvPr/>
        </p:nvSpPr>
        <p:spPr>
          <a:xfrm rot="10800000" flipH="1">
            <a:off x="1331641" y="2492896"/>
            <a:ext cx="1152128" cy="3041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04248" y="413978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John Dalton</a:t>
            </a:r>
            <a:endParaRPr lang="pt-BR" dirty="0"/>
          </a:p>
        </p:txBody>
      </p:sp>
      <p:pic>
        <p:nvPicPr>
          <p:cNvPr id="4100" name="Picture 4" descr="http://manchagrafica.com/wp-content/uploads/2014/03/ai_boladebilhar3d_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64" y="4509120"/>
            <a:ext cx="1838376" cy="181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ave direita 7"/>
          <p:cNvSpPr/>
          <p:nvPr/>
        </p:nvSpPr>
        <p:spPr>
          <a:xfrm>
            <a:off x="4355976" y="4653136"/>
            <a:ext cx="504056" cy="15841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89465" y="615601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Bola de Bilhar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6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143000"/>
          </a:xfrm>
        </p:spPr>
        <p:txBody>
          <a:bodyPr/>
          <a:lstStyle/>
          <a:p>
            <a:r>
              <a:rPr lang="pt-BR" dirty="0" smtClean="0"/>
              <a:t>Raios catódicos (1811)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3786" y="4221088"/>
            <a:ext cx="8754718" cy="3508977"/>
          </a:xfrm>
        </p:spPr>
        <p:txBody>
          <a:bodyPr>
            <a:normAutofit/>
          </a:bodyPr>
          <a:lstStyle/>
          <a:p>
            <a:r>
              <a:rPr lang="pt-BR" dirty="0" err="1" smtClean="0"/>
              <a:t>Crookes</a:t>
            </a:r>
            <a:r>
              <a:rPr lang="pt-BR" dirty="0" smtClean="0"/>
              <a:t>, </a:t>
            </a:r>
            <a:r>
              <a:rPr lang="pt-BR" dirty="0" err="1" smtClean="0"/>
              <a:t>Eugen</a:t>
            </a:r>
            <a:r>
              <a:rPr lang="pt-BR" dirty="0" smtClean="0"/>
              <a:t> Goldstein e Joseph John Thomson, forneceram explicações sobre os raios catódicos.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upload.wikimedia.org/wikipedia/commons/5/50/Sir_William_Crookes_1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40768"/>
            <a:ext cx="2106234" cy="25867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291248" y="3792966"/>
            <a:ext cx="216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William </a:t>
            </a:r>
            <a:r>
              <a:rPr lang="pt-BR" sz="1200" dirty="0" err="1" smtClean="0"/>
              <a:t>Crookes</a:t>
            </a:r>
            <a:r>
              <a:rPr lang="pt-BR" sz="1200" dirty="0" smtClean="0"/>
              <a:t> (1832-1919)</a:t>
            </a:r>
            <a:endParaRPr lang="pt-BR" sz="1200" dirty="0"/>
          </a:p>
        </p:txBody>
      </p:sp>
      <p:pic>
        <p:nvPicPr>
          <p:cNvPr id="6148" name="Picture 4" descr="http://2.bp.blogspot.com/_YuCXGhKDtkI/TBuDuA_sx_I/AAAAAAAAAAc/rsqqeWEeLoE/s320/raio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5" y="1844824"/>
            <a:ext cx="2501512" cy="1876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CaixaDeTexto 7"/>
          <p:cNvSpPr txBox="1"/>
          <p:nvPr/>
        </p:nvSpPr>
        <p:spPr>
          <a:xfrm>
            <a:off x="1403648" y="3792966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Tubo de </a:t>
            </a:r>
            <a:r>
              <a:rPr lang="pt-BR" sz="1200" dirty="0" err="1" smtClean="0"/>
              <a:t>Crookes</a:t>
            </a:r>
            <a:endParaRPr lang="pt-BR" sz="12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275856" y="242481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875254" y="3072886"/>
            <a:ext cx="832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995936" y="229183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Cátodo (-)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09263" y="292887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Ânodo (+)</a:t>
            </a:r>
            <a:endParaRPr lang="pt-BR" sz="1200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339752" y="243033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122531" y="191424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Sentido dos e</a:t>
            </a:r>
            <a:r>
              <a:rPr lang="pt-BR" sz="1200" baseline="30000" dirty="0" smtClean="0"/>
              <a:t>-</a:t>
            </a:r>
            <a:endParaRPr lang="pt-BR" sz="1200" baseline="30000" dirty="0"/>
          </a:p>
        </p:txBody>
      </p:sp>
      <p:pic>
        <p:nvPicPr>
          <p:cNvPr id="6150" name="Picture 6" descr="https://yuriso.files.wordpress.com/2011/12/cathode_ray_tub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2" b="4256"/>
          <a:stretch/>
        </p:blipFill>
        <p:spPr bwMode="auto">
          <a:xfrm>
            <a:off x="2020867" y="5085184"/>
            <a:ext cx="4207317" cy="1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>
            <a:endCxn id="21" idx="1"/>
          </p:cNvCxnSpPr>
          <p:nvPr/>
        </p:nvCxnSpPr>
        <p:spPr>
          <a:xfrm>
            <a:off x="5270122" y="5517232"/>
            <a:ext cx="1246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516216" y="5378732"/>
            <a:ext cx="22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Placa carregada positivamente</a:t>
            </a:r>
            <a:endParaRPr lang="pt-BR" sz="12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016904" y="6021288"/>
            <a:ext cx="832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850913" y="587727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Ânodo (+)</a:t>
            </a:r>
            <a:endParaRPr lang="pt-BR" sz="1200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4499992" y="6339003"/>
            <a:ext cx="230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736984" y="620602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Cátodo (-)</a:t>
            </a:r>
            <a:endParaRPr lang="pt-BR" sz="1200" dirty="0"/>
          </a:p>
        </p:txBody>
      </p:sp>
      <p:cxnSp>
        <p:nvCxnSpPr>
          <p:cNvPr id="27" name="Conector reto 26"/>
          <p:cNvCxnSpPr/>
          <p:nvPr/>
        </p:nvCxnSpPr>
        <p:spPr>
          <a:xfrm flipV="1">
            <a:off x="4499992" y="5813088"/>
            <a:ext cx="0" cy="52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379996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Modelo Atômico de Thomson (1903)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5" y="2132856"/>
            <a:ext cx="6278247" cy="4320480"/>
          </a:xfrm>
        </p:spPr>
        <p:txBody>
          <a:bodyPr>
            <a:normAutofit/>
          </a:bodyPr>
          <a:lstStyle/>
          <a:p>
            <a:r>
              <a:rPr lang="pt-BR" dirty="0" smtClean="0"/>
              <a:t>Maciço e esférico</a:t>
            </a:r>
          </a:p>
          <a:p>
            <a:r>
              <a:rPr lang="pt-BR" dirty="0"/>
              <a:t>Descoberta dos elétrons (carga negativa)</a:t>
            </a:r>
          </a:p>
          <a:p>
            <a:r>
              <a:rPr lang="pt-BR" dirty="0" smtClean="0"/>
              <a:t>Formado por uma pasta positiva, </a:t>
            </a:r>
          </a:p>
          <a:p>
            <a:pPr marL="68580" indent="0">
              <a:buNone/>
            </a:pPr>
            <a:r>
              <a:rPr lang="pt-BR" dirty="0" smtClean="0"/>
              <a:t>    incrustada com cargas negativas</a:t>
            </a:r>
          </a:p>
          <a:p>
            <a:r>
              <a:rPr lang="pt-BR" dirty="0" smtClean="0"/>
              <a:t>Modelo conhecido  como ‘pudim de passas’</a:t>
            </a:r>
          </a:p>
          <a:p>
            <a:r>
              <a:rPr lang="pt-BR" dirty="0" smtClean="0"/>
              <a:t>Para ser neutro, o átomo deve ter a mesma quantidade de elétrons e prótons; então, o átomo era divisível.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://brasilescola.uol.com.br/upload/conteudo/images/atomothon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17" y="1916832"/>
            <a:ext cx="1951037" cy="188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fisica.net/problemasresolvidos/fisicamoderna/paneton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92" y="4221088"/>
            <a:ext cx="1701088" cy="18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052367" y="692696"/>
            <a:ext cx="4840113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Gerar cargas elétricas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blogdoenem.com.br/apostilas/fisica_13-23-web-resources/image/aula13_fig006_fm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0" y="841449"/>
            <a:ext cx="3152775" cy="2609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imguol.com/c/noticias/2014/07/10/10jul2014---jovem-tem-cabelos-arrepiados-apos-tocar-no-gerador-de-van-de-graff-1405005892443_636x3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700138" cy="2047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8" name="Picture 4" descr="http://alunosonline.uol.com.br/upload/conteudo_legenda/e16bb998b997cbee158712200f90067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02370"/>
            <a:ext cx="3619500" cy="359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CaixaDeTexto 12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686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Atômico de Rutherford (1911)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4896544" cy="4680520"/>
          </a:xfrm>
        </p:spPr>
        <p:txBody>
          <a:bodyPr/>
          <a:lstStyle/>
          <a:p>
            <a:r>
              <a:rPr lang="pt-BR" dirty="0" smtClean="0"/>
              <a:t>O átomo era formado por uma</a:t>
            </a:r>
          </a:p>
          <a:p>
            <a:pPr marL="68580" indent="0">
              <a:buNone/>
            </a:pPr>
            <a:r>
              <a:rPr lang="pt-BR" dirty="0" smtClean="0"/>
              <a:t>    região central, o núcleo.</a:t>
            </a:r>
          </a:p>
          <a:p>
            <a:r>
              <a:rPr lang="pt-BR" dirty="0" smtClean="0"/>
              <a:t>E também, por uma região periférica, a eletrosfera.</a:t>
            </a:r>
          </a:p>
          <a:p>
            <a:r>
              <a:rPr lang="pt-BR" dirty="0" smtClean="0"/>
              <a:t>O núcleo era maciço</a:t>
            </a:r>
          </a:p>
          <a:p>
            <a:pPr marL="68580" indent="0">
              <a:buNone/>
            </a:pPr>
            <a:r>
              <a:rPr lang="pt-BR" dirty="0" smtClean="0"/>
              <a:t>   com carga (+), prótons.</a:t>
            </a:r>
          </a:p>
          <a:p>
            <a:r>
              <a:rPr lang="pt-BR" dirty="0" smtClean="0"/>
              <a:t>A eletrosfera, com </a:t>
            </a:r>
          </a:p>
          <a:p>
            <a:pPr marL="68580" indent="0">
              <a:buNone/>
            </a:pPr>
            <a:r>
              <a:rPr lang="pt-BR" dirty="0" smtClean="0"/>
              <a:t>   volume maior e com </a:t>
            </a:r>
          </a:p>
          <a:p>
            <a:pPr marL="68580" indent="0">
              <a:buNone/>
            </a:pPr>
            <a:r>
              <a:rPr lang="pt-BR" dirty="0" smtClean="0"/>
              <a:t>   elétrons.</a:t>
            </a:r>
            <a:endParaRPr lang="pt-BR" dirty="0"/>
          </a:p>
          <a:p>
            <a:pPr marL="6858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://www.agracadaquimica.com.br/imagens/artigos/Animaca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48756"/>
            <a:ext cx="4392488" cy="23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929713" y="61560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Experimento de Rutherford</a:t>
            </a:r>
            <a:endParaRPr lang="pt-BR" dirty="0"/>
          </a:p>
        </p:txBody>
      </p:sp>
      <p:pic>
        <p:nvPicPr>
          <p:cNvPr id="8198" name="Picture 6" descr="http://brasilescola.uol.com.br/upload/e/atomo%20rutherford%20-%20B.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3"/>
          <a:stretch/>
        </p:blipFill>
        <p:spPr bwMode="auto">
          <a:xfrm>
            <a:off x="5139869" y="1844824"/>
            <a:ext cx="3444325" cy="15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880" y="1792231"/>
            <a:ext cx="5904656" cy="444508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pt-BR" dirty="0" smtClean="0"/>
              <a:t>Esse modelo compreende:</a:t>
            </a:r>
          </a:p>
          <a:p>
            <a:pPr marL="68580" indent="0">
              <a:buNone/>
            </a:pPr>
            <a:endParaRPr lang="pt-BR" dirty="0" smtClean="0"/>
          </a:p>
          <a:p>
            <a:r>
              <a:rPr lang="pt-BR" dirty="0" smtClean="0"/>
              <a:t>Elétrons (e</a:t>
            </a:r>
            <a:r>
              <a:rPr lang="pt-BR" baseline="30000" dirty="0" smtClean="0"/>
              <a:t>-</a:t>
            </a:r>
            <a:r>
              <a:rPr lang="pt-BR" dirty="0" smtClean="0"/>
              <a:t>) numa eletrosfera; -1.</a:t>
            </a:r>
          </a:p>
          <a:p>
            <a:r>
              <a:rPr lang="pt-BR" dirty="0" smtClean="0"/>
              <a:t>Prótons (p) no núcleo; +1.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tx1"/>
                </a:solidFill>
              </a:rPr>
              <a:t>Nêutrons (n); 0.</a:t>
            </a:r>
          </a:p>
          <a:p>
            <a:pPr marL="6858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		James </a:t>
            </a:r>
            <a:r>
              <a:rPr lang="pt-BR" dirty="0" err="1" smtClean="0">
                <a:solidFill>
                  <a:schemeClr val="tx1"/>
                </a:solidFill>
              </a:rPr>
              <a:t>Chadwick</a:t>
            </a:r>
            <a:r>
              <a:rPr lang="pt-BR" dirty="0" smtClean="0">
                <a:solidFill>
                  <a:schemeClr val="tx1"/>
                </a:solidFill>
              </a:rPr>
              <a:t> (1932)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2" descr="http://cmapspublic.ihmc.us/rid=1JCMGF9C2-257WFHM-18HW/ATOM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686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Atômico de Rutherford (1911)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70122" y="11663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ATÔMICO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eta dobrada 7"/>
          <p:cNvSpPr/>
          <p:nvPr/>
        </p:nvSpPr>
        <p:spPr>
          <a:xfrm rot="10800000" flipH="1">
            <a:off x="4108122" y="4437112"/>
            <a:ext cx="1152128" cy="3041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91880" y="3717032"/>
            <a:ext cx="5184576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748</TotalTime>
  <Words>1021</Words>
  <Application>Microsoft Office PowerPoint</Application>
  <PresentationFormat>Apresentação na tela (4:3)</PresentationFormat>
  <Paragraphs>231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Austin</vt:lpstr>
      <vt:lpstr>Atomística</vt:lpstr>
      <vt:lpstr>1º Modelo Atômico</vt:lpstr>
      <vt:lpstr>Apresentação do PowerPoint</vt:lpstr>
      <vt:lpstr>Modelo Atômico de Dalton (1808)</vt:lpstr>
      <vt:lpstr>Raios catódicos (1811)</vt:lpstr>
      <vt:lpstr>Modelo Atômico de Thomson (1903)</vt:lpstr>
      <vt:lpstr>Gerar cargas elétricas</vt:lpstr>
      <vt:lpstr>Modelo Atômico de Rutherford (1911)</vt:lpstr>
      <vt:lpstr>Modelo Atômico de Rutherford (1911)</vt:lpstr>
      <vt:lpstr>Modelo de Rutherford-Bohr (1913)</vt:lpstr>
      <vt:lpstr>Postulado de Bohr</vt:lpstr>
      <vt:lpstr>Modelo de Rutherford-Bohr (1913)</vt:lpstr>
      <vt:lpstr>Exercício de Fixação</vt:lpstr>
      <vt:lpstr>Exercício de Fixação</vt:lpstr>
      <vt:lpstr>Exercício de Fixação</vt:lpstr>
      <vt:lpstr>Estrutura Atômica</vt:lpstr>
      <vt:lpstr>Partículas subatômicas</vt:lpstr>
      <vt:lpstr>Representação de átomos</vt:lpstr>
      <vt:lpstr>Íons</vt:lpstr>
      <vt:lpstr>Isótopos</vt:lpstr>
      <vt:lpstr>Isóbaros </vt:lpstr>
      <vt:lpstr>Resumo</vt:lpstr>
      <vt:lpstr>Diagrama de Linus Pauling</vt:lpstr>
      <vt:lpstr>Apresentação do PowerPoint</vt:lpstr>
      <vt:lpstr>Exercício de Fixação</vt:lpstr>
      <vt:lpstr>Exercício de Fixação</vt:lpstr>
      <vt:lpstr>Apresentação do PowerPoint</vt:lpstr>
      <vt:lpstr>Referências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Atomística</dc:title>
  <dc:creator>nicinha 55007</dc:creator>
  <cp:lastModifiedBy>nicinha 55007</cp:lastModifiedBy>
  <cp:revision>64</cp:revision>
  <dcterms:created xsi:type="dcterms:W3CDTF">2016-01-26T10:50:36Z</dcterms:created>
  <dcterms:modified xsi:type="dcterms:W3CDTF">2016-01-27T18:15:02Z</dcterms:modified>
</cp:coreProperties>
</file>