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DM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">
          <p15:clr>
            <a:srgbClr val="A4A3A4"/>
          </p15:clr>
        </p15:guide>
        <p15:guide id="2" pos="298">
          <p15:clr>
            <a:srgbClr val="A4A3A4"/>
          </p15:clr>
        </p15:guide>
        <p15:guide id="3" pos="5462">
          <p15:clr>
            <a:srgbClr val="9AA0A6"/>
          </p15:clr>
        </p15:guide>
        <p15:guide id="4" orient="horz" pos="289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7330E3-3C9C-482D-8B0D-C95CF7665423}">
  <a:tblStyle styleId="{1A7330E3-3C9C-482D-8B0D-C95CF766542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" orient="horz"/>
        <p:guide pos="298"/>
        <p:guide pos="5462"/>
        <p:guide pos="289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DMSans-bold.fntdata"/><Relationship Id="rId12" Type="http://schemas.openxmlformats.org/officeDocument/2006/relationships/slide" Target="slides/slide6.xml"/><Relationship Id="rId34" Type="http://schemas.openxmlformats.org/officeDocument/2006/relationships/font" Target="fonts/DMSans-regular.fntdata"/><Relationship Id="rId15" Type="http://schemas.openxmlformats.org/officeDocument/2006/relationships/slide" Target="slides/slide9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8.xml"/><Relationship Id="rId36" Type="http://schemas.openxmlformats.org/officeDocument/2006/relationships/font" Target="fonts/DM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944a213d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944a213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Editar número y nombre de última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944a213d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944a213d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944a213d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944a213d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944a213d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944a213d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944a213d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944a213d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Editar número y nombre de última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944a213d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944a213d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944a213d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944a213d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944a213d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944a213d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Editar: cantidad de clases y si tiene clase 0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944a213d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944a213d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Editar número y nombre de última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32495c3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32495c3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32495c3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32495c3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32495c3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532495c3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32495c35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32495c35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532495c3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532495c3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sólo texto con instancias a destacar.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Editar: cantidad de clases, nombre de clases, ubicación de los desafíos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4efc7db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44efc7d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Editar: cantidad de clases, nombre de clases, ubicación de los desafíos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Editar número y nombre de última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944a21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944a21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944a213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944a213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944a213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944a213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8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 15">
  <p:cSld name="SECTION_HEADER_1_1_1_1_1_1_1_1_17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title="logo coderhouse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6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hyperlink" Target="https://drive.google.com/file/d/1tSq-0Hjh3rIy9J0mGRzM_aCZ5dl77vWh/view?usp=sharing" TargetMode="External"/><Relationship Id="rId6" Type="http://schemas.openxmlformats.org/officeDocument/2006/relationships/hyperlink" Target="https://drive.google.com/file/d/1D0Xi0wyGWTRyVb1xbCiFMxqC8lybU36z/view?usp=sharing" TargetMode="External"/><Relationship Id="rId7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/>
        </p:nvSpPr>
        <p:spPr>
          <a:xfrm>
            <a:off x="2787000" y="2470825"/>
            <a:ext cx="427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Hoja de ruta</a:t>
            </a:r>
            <a:endParaRPr b="1" i="0" sz="40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0" name="Google Shape;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4200" y="2585238"/>
            <a:ext cx="510075" cy="5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/>
          <p:nvPr/>
        </p:nvSpPr>
        <p:spPr>
          <a:xfrm>
            <a:off x="1461300" y="1933775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Data Analytics</a:t>
            </a:r>
            <a:endParaRPr b="0" i="0" sz="16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9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208" name="Google Shape;208;p29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9" name="Google Shape;209;p29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29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Definición fuente de datos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568950" y="1888763"/>
            <a:ext cx="8171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Ejemplo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213" y="2380950"/>
            <a:ext cx="3728470" cy="13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6337" y="2286574"/>
            <a:ext cx="3610051" cy="12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 rotWithShape="1">
          <a:blip r:embed="rId7">
            <a:alphaModFix/>
          </a:blip>
          <a:srcRect b="0" l="0" r="3966" t="0"/>
          <a:stretch/>
        </p:blipFill>
        <p:spPr>
          <a:xfrm>
            <a:off x="2810493" y="3758184"/>
            <a:ext cx="2579393" cy="83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Join y Union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 </a:t>
            </a: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8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1"/>
          <p:cNvGrpSpPr/>
          <p:nvPr/>
        </p:nvGrpSpPr>
        <p:grpSpPr>
          <a:xfrm>
            <a:off x="4202551" y="905623"/>
            <a:ext cx="738900" cy="738900"/>
            <a:chOff x="7208351" y="2467173"/>
            <a:chExt cx="738900" cy="738900"/>
          </a:xfrm>
        </p:grpSpPr>
        <p:sp>
          <p:nvSpPr>
            <p:cNvPr id="229" name="Google Shape;229;p31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0" name="Google Shape;230;p31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31"/>
          <p:cNvSpPr txBox="1"/>
          <p:nvPr/>
        </p:nvSpPr>
        <p:spPr>
          <a:xfrm>
            <a:off x="1461300" y="1836688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Segunda entrega</a:t>
            </a: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tu Proyecto final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987300" y="3129675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Deberás entregar </a:t>
            </a:r>
            <a:r>
              <a:rPr b="1"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el archivo que será la base de datos</a:t>
            </a: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238" name="Google Shape;238;p32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9" name="Google Shape;239;p32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32"/>
          <p:cNvSpPr txBox="1"/>
          <p:nvPr/>
        </p:nvSpPr>
        <p:spPr>
          <a:xfrm>
            <a:off x="501450" y="1081750"/>
            <a:ext cx="731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Definición Modelo relacional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4221125" y="2557225"/>
            <a:ext cx="43344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b="1"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Listado de tablas:</a:t>
            </a: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Cada tabla debe tener una descripción de la misma, y también la definición de cada llave primaria y foránea, según corresponda. Así como también describir la relación entre tablas. 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150"/>
              <a:buFont typeface="DM Sans"/>
              <a:buChar char="✓"/>
            </a:pPr>
            <a:r>
              <a:rPr b="1"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Listado de columnas de cada tabla</a:t>
            </a: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y la información correspondiente, además las PK en todas </a:t>
            </a: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las tablas</a:t>
            </a: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y FK dependiendo de las relaciones entre tablas.</a:t>
            </a:r>
            <a:endParaRPr sz="11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457350" y="1908175"/>
            <a:ext cx="39786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Deberán entregar: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Documentación en PDF que incluya:</a:t>
            </a:r>
            <a:endParaRPr b="1"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Objetivo del proyecto.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Alcance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Usuario final y nivel de aplicación del análisis (Operativo, Táctico, Estratégico)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b="1"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Diagrama entidad-relación</a:t>
            </a: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de las tablas que contienen la información a analizar.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33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251" name="Google Shape;251;p33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2" name="Google Shape;252;p33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33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Definición Modelo relacional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 txBox="1"/>
          <p:nvPr/>
        </p:nvSpPr>
        <p:spPr>
          <a:xfrm>
            <a:off x="4527575" y="1908175"/>
            <a:ext cx="40533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Archivo plano formato xls/csv/txt. El cual contenga una solapa por cada tabla, o un archivo por cada tabla</a:t>
            </a:r>
            <a:r>
              <a:rPr lang="es" sz="1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La documentación debe ser entregada en formato pdf. </a:t>
            </a:r>
            <a:r>
              <a:rPr lang="es" sz="1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Sugerencias</a:t>
            </a:r>
            <a:endParaRPr b="1" sz="1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Activar comentarios en el archivo, y también la opción compartir.</a:t>
            </a:r>
            <a:endParaRPr sz="1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457350" y="1908175"/>
            <a:ext cx="38346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A tener en cuenta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Cada documento debe llevar por título el nombre del proyecto, y tu nombre y apellido. En el caso de la base de datos, agregarlos en un documento txt adicional o en la primera solapa.</a:t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4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264" name="Google Shape;264;p34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5" name="Google Shape;265;p34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34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Definición Modelo relacional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457350" y="1908175"/>
            <a:ext cx="3834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Ejemplo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687" y="2571760"/>
            <a:ext cx="2579415" cy="167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 rotWithShape="1">
          <a:blip r:embed="rId6">
            <a:alphaModFix/>
          </a:blip>
          <a:srcRect b="5926" l="0" r="4816" t="0"/>
          <a:stretch/>
        </p:blipFill>
        <p:spPr>
          <a:xfrm>
            <a:off x="2915107" y="2624896"/>
            <a:ext cx="3090036" cy="1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5138" y="2574411"/>
            <a:ext cx="3020321" cy="13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Tips and Tricks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 1</a:t>
            </a: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8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6"/>
          <p:cNvGrpSpPr/>
          <p:nvPr/>
        </p:nvGrpSpPr>
        <p:grpSpPr>
          <a:xfrm>
            <a:off x="4202551" y="905623"/>
            <a:ext cx="738900" cy="738900"/>
            <a:chOff x="7208351" y="2467173"/>
            <a:chExt cx="738900" cy="738900"/>
          </a:xfrm>
        </p:grpSpPr>
        <p:sp>
          <p:nvSpPr>
            <p:cNvPr id="285" name="Google Shape;285;p36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6" name="Google Shape;286;p36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7" name="Google Shape;287;p36"/>
          <p:cNvSpPr txBox="1"/>
          <p:nvPr/>
        </p:nvSpPr>
        <p:spPr>
          <a:xfrm>
            <a:off x="1461300" y="1836688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Tercera entrega</a:t>
            </a: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tu Proyecto final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783525" y="3129675"/>
            <a:ext cx="754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Deberás entregar el </a:t>
            </a:r>
            <a:r>
              <a:rPr b="1"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archivo Power BI (.pbix) de tu tablero de control y el documento pdf con la documentación final</a:t>
            </a: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7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294" name="Google Shape;294;p37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5" name="Google Shape;295;p37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37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Prototipo de tablero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636450" y="1820650"/>
            <a:ext cx="4431300" cy="3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Desarrollar en 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Power BI la primera parte del prototipo del tablero,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en el que se evidencie la transformación y modelado de datos, y la 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documentación solicitada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 debe entregar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Tablero que incluya:</a:t>
            </a:r>
            <a:endParaRPr b="1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Helvetica Neue"/>
              <a:buAutoNum type="arabicPeriod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Mínimo tres solapas definidas (Solapa de portada + 3 solapas extra).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Helvetica Neue"/>
              <a:buAutoNum type="arabicPeriod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Modelo de datos relacional:  Crear tablas puentes para las relaciones de muchos a muchos entre tablas.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5504400" y="2161025"/>
            <a:ext cx="3639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Helvetica Neue"/>
              <a:buAutoNum type="arabicPeriod" startAt="3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Tabla de calendario.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Helvetica Neue"/>
              <a:buAutoNum type="arabicPeriod" startAt="3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Tabla Medidas.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Helvetica Neue"/>
              <a:buAutoNum type="arabicPeriod" startAt="3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Indicadores generados como medidas calculadas, en tabla de medidas.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Documentación que incluya:</a:t>
            </a:r>
            <a:endParaRPr b="1"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Helvetica Neue"/>
              <a:buAutoNum type="arabicPeriod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Transformaciones realizadas.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Helvetica Neue"/>
              <a:buAutoNum type="arabicPeriod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Medidas calculadas generadas y sus fórmulas.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38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07" name="Google Shape;307;p38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8" name="Google Shape;308;p38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38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Prototipo de tablero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8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 txBox="1"/>
          <p:nvPr/>
        </p:nvSpPr>
        <p:spPr>
          <a:xfrm>
            <a:off x="636450" y="1820650"/>
            <a:ext cx="43917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A tener en cuenta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Cada archivo debe llevar por título el nombre del proyecto y 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tu nombre y apellido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. En el caso del tablero, debe estar en la solapa de portada. 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Sugerencias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Adjuntar la fuente de datos del tablero, archivo plano xls, csv o txt. En caso de ser formato google slide, hacer público el documento.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5231975" y="1855950"/>
            <a:ext cx="35385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Helvetica Neue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El tablero debe ser entregado en archivo ejecutable de Power Bi, .pbix.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Helvetica Neue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La documentación debe ser presentada en archivo PDF.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/>
          <p:nvPr/>
        </p:nvSpPr>
        <p:spPr>
          <a:xfrm>
            <a:off x="501450" y="1303375"/>
            <a:ext cx="6942000" cy="1779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 txBox="1"/>
          <p:nvPr/>
        </p:nvSpPr>
        <p:spPr>
          <a:xfrm>
            <a:off x="501450" y="8809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¡Bienvenidas y bienvenidos!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" name="Google Shape;78;p21"/>
          <p:cNvSpPr txBox="1"/>
          <p:nvPr/>
        </p:nvSpPr>
        <p:spPr>
          <a:xfrm>
            <a:off x="501450" y="1792100"/>
            <a:ext cx="383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Creamos este espacio para que puedan visualizar en un mismo lugar, de manera rápida y ágil, todas las pre-entregas y entrega del Proyecto Final.</a:t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continuación presentamos el sistema de entregas de los cursos de Coder. Luego, en un tablero, podrán ver </a:t>
            </a:r>
            <a:r>
              <a:rPr b="1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las 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23 </a:t>
            </a:r>
            <a:r>
              <a:rPr b="1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clases establecidas en el programa</a:t>
            </a: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marcando con el ícono correspondiente las clases que tienen actividades en clase, prácticas en el workbook, pre entregas y el proyecto final.</a:t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21"/>
          <p:cNvSpPr txBox="1"/>
          <p:nvPr/>
        </p:nvSpPr>
        <p:spPr>
          <a:xfrm>
            <a:off x="4555675" y="1792100"/>
            <a:ext cx="3834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esta forma podrás tener un pantallazo del cronograma de clases.</a:t>
            </a:r>
            <a:endParaRPr b="0" i="0" sz="1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¡Esperamos que les sea útil para organizarse!</a:t>
            </a: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😊</a:t>
            </a:r>
            <a:endParaRPr b="0" i="0" sz="1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9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20" name="Google Shape;320;p39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1" name="Google Shape;321;p39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2" name="Google Shape;322;p39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Prototipo de tablero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23" name="Google Shape;3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9"/>
          <p:cNvSpPr txBox="1"/>
          <p:nvPr/>
        </p:nvSpPr>
        <p:spPr>
          <a:xfrm>
            <a:off x="930550" y="468275"/>
            <a:ext cx="558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TERCERA PRE - 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39"/>
          <p:cNvSpPr txBox="1"/>
          <p:nvPr/>
        </p:nvSpPr>
        <p:spPr>
          <a:xfrm>
            <a:off x="636450" y="1908175"/>
            <a:ext cx="7725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Ejemplo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Les dejamos como ejemplo el trabajo de Matías Tello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PDF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.pbix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298" y="2725427"/>
            <a:ext cx="6800625" cy="1718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Proyecto Final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3" name="Google Shape;333;p40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 </a:t>
            </a: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23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41"/>
          <p:cNvGrpSpPr/>
          <p:nvPr/>
        </p:nvGrpSpPr>
        <p:grpSpPr>
          <a:xfrm>
            <a:off x="4202551" y="905623"/>
            <a:ext cx="738900" cy="738900"/>
            <a:chOff x="7208351" y="2467173"/>
            <a:chExt cx="738900" cy="738900"/>
          </a:xfrm>
        </p:grpSpPr>
        <p:sp>
          <p:nvSpPr>
            <p:cNvPr id="339" name="Google Shape;339;p41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0" name="Google Shape;340;p41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p41"/>
          <p:cNvSpPr txBox="1"/>
          <p:nvPr/>
        </p:nvSpPr>
        <p:spPr>
          <a:xfrm>
            <a:off x="1461300" y="1836688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Entrega final</a:t>
            </a: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tu Proyecto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2" name="Google Shape;342;p41"/>
          <p:cNvSpPr txBox="1"/>
          <p:nvPr/>
        </p:nvSpPr>
        <p:spPr>
          <a:xfrm>
            <a:off x="987300" y="3129675"/>
            <a:ext cx="7169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Deberás entregar el </a:t>
            </a:r>
            <a:r>
              <a:rPr b="1"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archivo Power BI (.pbix) de tu tablero de control y el documento PDF con la documentación final,</a:t>
            </a: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correspondiente a la entrega final. </a:t>
            </a:r>
            <a:endParaRPr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666666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Puedes ver la consigna detallada en el documento </a:t>
            </a:r>
            <a:r>
              <a:rPr b="1" lang="es" sz="2000">
                <a:solidFill>
                  <a:srgbClr val="666666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“Consigna Proyecto Final - Data Analytics”</a:t>
            </a:r>
            <a:endParaRPr b="1" sz="2000">
              <a:solidFill>
                <a:srgbClr val="666666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42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48" name="Google Shape;348;p42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9" name="Google Shape;349;p42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42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final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2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3" name="Google Shape;353;p42"/>
          <p:cNvSpPr txBox="1"/>
          <p:nvPr/>
        </p:nvSpPr>
        <p:spPr>
          <a:xfrm>
            <a:off x="4291950" y="1820650"/>
            <a:ext cx="4381200" cy="27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Tablero en archivo ejecutable de Power BI (.pbix). La documentación debe ser formato PDF.  Debe tener el nombre “</a:t>
            </a:r>
            <a:r>
              <a:rPr b="1"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PF+Apellido</a:t>
            </a: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”.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Sugerencias</a:t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Adjuntar la fuente de datos del tablero, archivo plano xls, csv o txt. En caso de ser formato google slides, hacer público el documento.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Ten en cuenta que los archivos de la entrega final son un conglomerado de las entregas parciales previamente desarrolladas.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57350" y="1743900"/>
            <a:ext cx="38346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Objetivos </a:t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Exponer de forma clara los componentes técnicos y funcionales del proyecto final para que cualquier lector sin importar el nivel de experiencia en análisis de datos pueda entender la temática del proyecto, los indicadores, las fuentes de datos y la funcionalidad del tablero.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Desarrollar un tablero de control que sirva como herramienta de análisis de información para usuarios de cualquier nivel de experiencia en análisis de datos. </a:t>
            </a:r>
            <a:endParaRPr sz="12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5" name="Google Shape;355;p42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2"/>
          <p:cNvSpPr txBox="1"/>
          <p:nvPr/>
        </p:nvSpPr>
        <p:spPr>
          <a:xfrm>
            <a:off x="516900" y="4656713"/>
            <a:ext cx="727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666666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Te recomendamos que leas la consigna detallada en el documento </a:t>
            </a:r>
            <a:r>
              <a:rPr b="1" lang="es" sz="1000">
                <a:solidFill>
                  <a:srgbClr val="666666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“Consigna Proyecto Final - Data Analytics”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43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62" name="Google Shape;362;p43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3" name="Google Shape;363;p43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4" name="Google Shape;364;p43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final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5" name="Google Shape;3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3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7" name="Google Shape;367;p43"/>
          <p:cNvSpPr txBox="1"/>
          <p:nvPr/>
        </p:nvSpPr>
        <p:spPr>
          <a:xfrm>
            <a:off x="4291950" y="1908175"/>
            <a:ext cx="43812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DM Sans"/>
              <a:buAutoNum type="arabicPeriod"/>
            </a:pP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El archivo PDF Debe incluir la documentación presentada en la primera entrega de proyecto final</a:t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Portada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Base de datos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Visualización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8" name="Google Shape;368;p43"/>
          <p:cNvSpPr txBox="1"/>
          <p:nvPr/>
        </p:nvSpPr>
        <p:spPr>
          <a:xfrm>
            <a:off x="457350" y="1908175"/>
            <a:ext cx="3834600" cy="20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Se debe entregar</a:t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Cada archivo debe llevar por título el nombre del proyecto y tu nombre y apellido. En el caso del tablero, debe estar en la solapa de portada. 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9" name="Google Shape;369;p43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3"/>
          <p:cNvSpPr txBox="1"/>
          <p:nvPr/>
        </p:nvSpPr>
        <p:spPr>
          <a:xfrm>
            <a:off x="516900" y="4656713"/>
            <a:ext cx="727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Te recomendamos que leas la consigna detallada en el documento </a:t>
            </a:r>
            <a:r>
              <a:rPr b="1" lang="es" sz="1000">
                <a:solidFill>
                  <a:srgbClr val="666666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“Consigna Proyecto Final - Data Analytics”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44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76" name="Google Shape;376;p44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7" name="Google Shape;377;p44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8" name="Google Shape;378;p44"/>
          <p:cNvSpPr txBox="1"/>
          <p:nvPr/>
        </p:nvSpPr>
        <p:spPr>
          <a:xfrm>
            <a:off x="457350" y="931238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final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79" name="Google Shape;3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4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1" name="Google Shape;381;p44"/>
          <p:cNvSpPr txBox="1"/>
          <p:nvPr/>
        </p:nvSpPr>
        <p:spPr>
          <a:xfrm>
            <a:off x="457350" y="1670150"/>
            <a:ext cx="38346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DM Sans"/>
              <a:buAutoNum type="alphaUcPeriod"/>
            </a:pP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Sobre la base de datos</a:t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Descripción de la base de datos usada en la que se explique la temática, los indicadores que se implementaron y la segmentación de estos. 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Imagen del diagrama de entidad-relación de la base de datos.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Descripción de cada tabla usada, en la que se detalle la definición de cada columna.</a:t>
            </a:r>
            <a:endParaRPr sz="12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2" name="Google Shape;382;p44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4"/>
          <p:cNvSpPr txBox="1"/>
          <p:nvPr/>
        </p:nvSpPr>
        <p:spPr>
          <a:xfrm>
            <a:off x="4129750" y="1670150"/>
            <a:ext cx="4729800" cy="3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DM Sans"/>
              <a:buAutoNum type="alphaUcPeriod" startAt="2"/>
            </a:pP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Sobre la visualización</a:t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Objetivo.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Alcance.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Áreas de la organización que serán usuarios finales. (Solo si aplica al proyecto)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Imagen de cada una de las solapas, con una breve descripción de qué información presenta y qué análisis permite hacer. 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Imagen del diagrama de entidad-relación perteneciente al desarrollo de la visualización con una breve descripción de qué información presenta cada tabla. 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Futuras líneas:</a:t>
            </a: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breve descripción de las posibles iniciativas que se pueden llevar a cabo para complementar el proyecto.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516900" y="4656713"/>
            <a:ext cx="727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Te recomendamos que leas la consigna detallada en el documento </a:t>
            </a:r>
            <a:r>
              <a:rPr b="1" lang="es" sz="1000">
                <a:solidFill>
                  <a:srgbClr val="666666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“Consigna Proyecto Final - Data Analytics”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45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90" name="Google Shape;390;p45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1" name="Google Shape;391;p45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2" name="Google Shape;392;p45"/>
          <p:cNvSpPr txBox="1"/>
          <p:nvPr/>
        </p:nvSpPr>
        <p:spPr>
          <a:xfrm>
            <a:off x="457350" y="931238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final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93" name="Google Shape;3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5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457350" y="1903325"/>
            <a:ext cx="38346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2. En el archivo .pbix:</a:t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Tablas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Medidas calculadas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Solapas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6" name="Google Shape;396;p45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5"/>
          <p:cNvSpPr txBox="1"/>
          <p:nvPr/>
        </p:nvSpPr>
        <p:spPr>
          <a:xfrm>
            <a:off x="4677175" y="1948513"/>
            <a:ext cx="41550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Aspectos generales del dashboard:</a:t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EA90FF"/>
                </a:solidFill>
                <a:latin typeface="DM Sans"/>
                <a:ea typeface="DM Sans"/>
                <a:cs typeface="DM Sans"/>
                <a:sym typeface="DM Sans"/>
              </a:rPr>
              <a:t>✓</a:t>
            </a: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Desarrollarás y diseñarás un tablero en la herramienta Power BI con una extensión de entre tres y seis solapas. 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250">
                <a:solidFill>
                  <a:srgbClr val="EA90FF"/>
                </a:solidFill>
                <a:latin typeface="DM Sans"/>
                <a:ea typeface="DM Sans"/>
                <a:cs typeface="DM Sans"/>
                <a:sym typeface="DM Sans"/>
              </a:rPr>
              <a:t>✓</a:t>
            </a: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El tablero debe tener una estructura eficiente en la que se integren todos los conocimientos vistos en el programa</a:t>
            </a: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.</a:t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8" name="Google Shape;398;p45"/>
          <p:cNvSpPr txBox="1"/>
          <p:nvPr/>
        </p:nvSpPr>
        <p:spPr>
          <a:xfrm>
            <a:off x="562350" y="3963600"/>
            <a:ext cx="73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Recuerda que cuentas con un plazo de 10 días a partir de esta clase para realizar la entrega.</a:t>
            </a:r>
            <a:endParaRPr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9" name="Google Shape;399;p45"/>
          <p:cNvSpPr txBox="1"/>
          <p:nvPr/>
        </p:nvSpPr>
        <p:spPr>
          <a:xfrm>
            <a:off x="593100" y="4656700"/>
            <a:ext cx="727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Te recomendamos que leas la consigna detallada en el documento </a:t>
            </a:r>
            <a:r>
              <a:rPr b="1" lang="es" sz="1000">
                <a:solidFill>
                  <a:srgbClr val="666666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“Consigna Proyecto Final - Data Analytics”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b="1" i="0" lang="es" sz="4000" u="none" cap="none" strike="noStrik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0" i="0" sz="40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/>
        </p:nvSpPr>
        <p:spPr>
          <a:xfrm>
            <a:off x="473350" y="4500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Instancias prácticas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" name="Google Shape;85;p22"/>
          <p:cNvSpPr txBox="1"/>
          <p:nvPr/>
        </p:nvSpPr>
        <p:spPr>
          <a:xfrm>
            <a:off x="814375" y="2285950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Actividades de clase</a:t>
            </a:r>
            <a:endParaRPr b="1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" name="Google Shape;86;p22"/>
          <p:cNvSpPr txBox="1"/>
          <p:nvPr/>
        </p:nvSpPr>
        <p:spPr>
          <a:xfrm>
            <a:off x="3591900" y="2285950"/>
            <a:ext cx="19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Workbook</a:t>
            </a:r>
            <a:endParaRPr b="1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" name="Google Shape;87;p22"/>
          <p:cNvSpPr txBox="1"/>
          <p:nvPr/>
        </p:nvSpPr>
        <p:spPr>
          <a:xfrm>
            <a:off x="6139225" y="2285950"/>
            <a:ext cx="19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Pre-entregas</a:t>
            </a:r>
            <a:endParaRPr b="1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22"/>
          <p:cNvSpPr txBox="1"/>
          <p:nvPr/>
        </p:nvSpPr>
        <p:spPr>
          <a:xfrm>
            <a:off x="624975" y="2686150"/>
            <a:ext cx="24705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Ayudan a poner en práctica los conceptos y la teoría vista en clase. No deben ser subidas a la plataforma y se desarrollan en la clase sincrónica.</a:t>
            </a:r>
            <a:endParaRPr b="0" i="0" sz="1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22"/>
          <p:cNvSpPr txBox="1"/>
          <p:nvPr/>
        </p:nvSpPr>
        <p:spPr>
          <a:xfrm>
            <a:off x="3135250" y="2703725"/>
            <a:ext cx="28173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Actividades relacionadas con el Proyecto Final. </a:t>
            </a:r>
            <a:r>
              <a:rPr b="0" i="0" lang="e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No son entregables ni obligatorias, pero su resolución es muy importante para llegar con mayor nivel de avance a las entregas obligatorias. Se desarrollan de forma asincrónica.</a:t>
            </a:r>
            <a:endParaRPr b="0" i="0" sz="1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22"/>
          <p:cNvSpPr txBox="1"/>
          <p:nvPr/>
        </p:nvSpPr>
        <p:spPr>
          <a:xfrm>
            <a:off x="6074000" y="2703725"/>
            <a:ext cx="24705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Entregas obligatorias con el estado de avance de tu proyecto final que deberás subir a la plataforma a lo largo del curso y hasta 7 días luego de la clase, para ser corregidas por tu tutor/a. </a:t>
            </a:r>
            <a:endParaRPr b="0" i="0" sz="1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1" name="Google Shape;91;p22"/>
          <p:cNvCxnSpPr/>
          <p:nvPr/>
        </p:nvCxnSpPr>
        <p:spPr>
          <a:xfrm>
            <a:off x="2290113" y="1779529"/>
            <a:ext cx="19602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22"/>
          <p:cNvCxnSpPr/>
          <p:nvPr/>
        </p:nvCxnSpPr>
        <p:spPr>
          <a:xfrm>
            <a:off x="4837476" y="1779529"/>
            <a:ext cx="19602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3" name="Google Shape;93;p22"/>
          <p:cNvGrpSpPr/>
          <p:nvPr/>
        </p:nvGrpSpPr>
        <p:grpSpPr>
          <a:xfrm>
            <a:off x="1551231" y="1485973"/>
            <a:ext cx="738900" cy="738900"/>
            <a:chOff x="974706" y="2467173"/>
            <a:chExt cx="738900" cy="738900"/>
          </a:xfrm>
        </p:grpSpPr>
        <p:sp>
          <p:nvSpPr>
            <p:cNvPr id="94" name="Google Shape;94;p22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" name="Google Shape;95;p22" title="ícono de actividad en clase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22"/>
          <p:cNvGrpSpPr/>
          <p:nvPr/>
        </p:nvGrpSpPr>
        <p:grpSpPr>
          <a:xfrm>
            <a:off x="4174458" y="1410073"/>
            <a:ext cx="738900" cy="738900"/>
            <a:chOff x="3137108" y="2467173"/>
            <a:chExt cx="738900" cy="738900"/>
          </a:xfrm>
        </p:grpSpPr>
        <p:sp>
          <p:nvSpPr>
            <p:cNvPr id="97" name="Google Shape;97;p22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Google Shape;98;p22" title="ícono de desafío entregable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22"/>
          <p:cNvGrpSpPr/>
          <p:nvPr/>
        </p:nvGrpSpPr>
        <p:grpSpPr>
          <a:xfrm>
            <a:off x="6797676" y="1452735"/>
            <a:ext cx="738900" cy="738900"/>
            <a:chOff x="7208351" y="2467173"/>
            <a:chExt cx="738900" cy="738900"/>
          </a:xfrm>
        </p:grpSpPr>
        <p:sp>
          <p:nvSpPr>
            <p:cNvPr id="100" name="Google Shape;100;p22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" name="Google Shape;101;p22" title="ícono de entrega final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>
            <a:off x="549450" y="795400"/>
            <a:ext cx="8045100" cy="385500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473350" y="8082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TABLERO DE CLASES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08" name="Google Shape;108;p23"/>
          <p:cNvGraphicFramePr/>
          <p:nvPr/>
        </p:nvGraphicFramePr>
        <p:xfrm>
          <a:off x="591188" y="8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{1A7330E3-3C9C-482D-8B0D-C95CF7665423}</a:tableStyleId>
              </a:tblPr>
              <a:tblGrid>
                <a:gridCol w="1990400"/>
                <a:gridCol w="1990400"/>
                <a:gridCol w="1990400"/>
                <a:gridCol w="1990400"/>
              </a:tblGrid>
              <a:tr h="140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</a:t>
                      </a: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Definición de temáticas del Proyecto Final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Tipos de análisis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Definición </a:t>
                      </a: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 la fuente de información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1" sz="10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1° entrega del Proyecto Final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b="1"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Diagrama de entidad -  relación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0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b="1"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Definición de tablas del Proyecto Final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Base de datos del Proyecto Final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2° pre entrega del proyecto final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7E3"/>
                    </a:solidFill>
                  </a:tcPr>
                </a:tc>
              </a:tr>
              <a:tr h="10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</a:t>
                      </a:r>
                      <a:endParaRPr b="1"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t/>
                      </a:r>
                      <a:endParaRPr sz="9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</a:t>
                      </a:r>
                      <a:endParaRPr b="1"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11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12 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Mockup del Proyecto Final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23"/>
          <p:cNvSpPr txBox="1"/>
          <p:nvPr/>
        </p:nvSpPr>
        <p:spPr>
          <a:xfrm>
            <a:off x="549450" y="2242725"/>
            <a:ext cx="2014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0" name="Google Shape;110;p23"/>
          <p:cNvGrpSpPr/>
          <p:nvPr/>
        </p:nvGrpSpPr>
        <p:grpSpPr>
          <a:xfrm>
            <a:off x="5491934" y="1663950"/>
            <a:ext cx="238812" cy="238812"/>
            <a:chOff x="7208351" y="2467173"/>
            <a:chExt cx="738900" cy="738900"/>
          </a:xfrm>
        </p:grpSpPr>
        <p:sp>
          <p:nvSpPr>
            <p:cNvPr id="111" name="Google Shape;111;p23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" name="Google Shape;112;p23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23"/>
          <p:cNvGrpSpPr/>
          <p:nvPr/>
        </p:nvGrpSpPr>
        <p:grpSpPr>
          <a:xfrm>
            <a:off x="7460984" y="3153475"/>
            <a:ext cx="238812" cy="238812"/>
            <a:chOff x="7208351" y="2467173"/>
            <a:chExt cx="738900" cy="738900"/>
          </a:xfrm>
        </p:grpSpPr>
        <p:sp>
          <p:nvSpPr>
            <p:cNvPr id="114" name="Google Shape;114;p23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" name="Google Shape;115;p23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oogle Shape;116;p23"/>
          <p:cNvGrpSpPr/>
          <p:nvPr/>
        </p:nvGrpSpPr>
        <p:grpSpPr>
          <a:xfrm>
            <a:off x="1437146" y="1768965"/>
            <a:ext cx="238812" cy="238812"/>
            <a:chOff x="3137108" y="2467173"/>
            <a:chExt cx="738900" cy="738900"/>
          </a:xfrm>
        </p:grpSpPr>
        <p:sp>
          <p:nvSpPr>
            <p:cNvPr id="117" name="Google Shape;117;p23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8" name="Google Shape;118;p23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23"/>
          <p:cNvGrpSpPr/>
          <p:nvPr/>
        </p:nvGrpSpPr>
        <p:grpSpPr>
          <a:xfrm>
            <a:off x="3464534" y="1768965"/>
            <a:ext cx="238812" cy="238812"/>
            <a:chOff x="3137108" y="2467173"/>
            <a:chExt cx="738900" cy="738900"/>
          </a:xfrm>
        </p:grpSpPr>
        <p:sp>
          <p:nvSpPr>
            <p:cNvPr id="120" name="Google Shape;120;p23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23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23"/>
          <p:cNvGrpSpPr/>
          <p:nvPr/>
        </p:nvGrpSpPr>
        <p:grpSpPr>
          <a:xfrm>
            <a:off x="7428546" y="1663952"/>
            <a:ext cx="238812" cy="238812"/>
            <a:chOff x="3137108" y="2467173"/>
            <a:chExt cx="738900" cy="738900"/>
          </a:xfrm>
        </p:grpSpPr>
        <p:sp>
          <p:nvSpPr>
            <p:cNvPr id="123" name="Google Shape;123;p23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4" name="Google Shape;124;p23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23"/>
          <p:cNvGrpSpPr/>
          <p:nvPr/>
        </p:nvGrpSpPr>
        <p:grpSpPr>
          <a:xfrm>
            <a:off x="1437146" y="3103190"/>
            <a:ext cx="238812" cy="238812"/>
            <a:chOff x="3137108" y="2467173"/>
            <a:chExt cx="738900" cy="738900"/>
          </a:xfrm>
        </p:grpSpPr>
        <p:sp>
          <p:nvSpPr>
            <p:cNvPr id="126" name="Google Shape;126;p23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23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23"/>
          <p:cNvGrpSpPr/>
          <p:nvPr/>
        </p:nvGrpSpPr>
        <p:grpSpPr>
          <a:xfrm>
            <a:off x="3464534" y="3103190"/>
            <a:ext cx="238812" cy="238812"/>
            <a:chOff x="3137108" y="2467173"/>
            <a:chExt cx="738900" cy="738900"/>
          </a:xfrm>
        </p:grpSpPr>
        <p:sp>
          <p:nvSpPr>
            <p:cNvPr id="129" name="Google Shape;129;p23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23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23"/>
          <p:cNvGrpSpPr/>
          <p:nvPr/>
        </p:nvGrpSpPr>
        <p:grpSpPr>
          <a:xfrm>
            <a:off x="7460984" y="4176990"/>
            <a:ext cx="238812" cy="238812"/>
            <a:chOff x="3137108" y="2467173"/>
            <a:chExt cx="738900" cy="738900"/>
          </a:xfrm>
        </p:grpSpPr>
        <p:sp>
          <p:nvSpPr>
            <p:cNvPr id="132" name="Google Shape;132;p23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23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549450" y="795400"/>
            <a:ext cx="8045100" cy="338160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473350" y="8082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TABLERO DE CLASES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40" name="Google Shape;140;p24"/>
          <p:cNvGraphicFramePr/>
          <p:nvPr/>
        </p:nvGraphicFramePr>
        <p:xfrm>
          <a:off x="591188" y="8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{1A7330E3-3C9C-482D-8B0D-C95CF7665423}</a:tableStyleId>
              </a:tblPr>
              <a:tblGrid>
                <a:gridCol w="1990400"/>
                <a:gridCol w="1990400"/>
                <a:gridCol w="1990400"/>
                <a:gridCol w="1990400"/>
              </a:tblGrid>
              <a:tr h="115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Extracción de información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1" sz="10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Modelo relacional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Columnas y medidas calculadas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Medidas calculadas avanzadas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3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17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Visualizaciones y filtros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18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3° pre entrega del proyecto Final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19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7E3"/>
                    </a:solidFill>
                  </a:tcPr>
                </a:tc>
              </a:tr>
              <a:tr h="111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21</a:t>
                      </a:r>
                      <a:endParaRPr sz="9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22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s" sz="105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23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Proyecto Final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1" name="Google Shape;141;p24"/>
          <p:cNvGrpSpPr/>
          <p:nvPr/>
        </p:nvGrpSpPr>
        <p:grpSpPr>
          <a:xfrm>
            <a:off x="5454709" y="3599275"/>
            <a:ext cx="238812" cy="238812"/>
            <a:chOff x="7208351" y="2467173"/>
            <a:chExt cx="738900" cy="738900"/>
          </a:xfrm>
        </p:grpSpPr>
        <p:sp>
          <p:nvSpPr>
            <p:cNvPr id="142" name="Google Shape;142;p24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3" name="Google Shape;143;p24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24"/>
          <p:cNvGrpSpPr/>
          <p:nvPr/>
        </p:nvGrpSpPr>
        <p:grpSpPr>
          <a:xfrm>
            <a:off x="3467709" y="2611175"/>
            <a:ext cx="238812" cy="238812"/>
            <a:chOff x="7208351" y="2467173"/>
            <a:chExt cx="738900" cy="738900"/>
          </a:xfrm>
        </p:grpSpPr>
        <p:sp>
          <p:nvSpPr>
            <p:cNvPr id="145" name="Google Shape;145;p24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6" name="Google Shape;146;p24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24"/>
          <p:cNvGrpSpPr/>
          <p:nvPr/>
        </p:nvGrpSpPr>
        <p:grpSpPr>
          <a:xfrm>
            <a:off x="1396734" y="1657765"/>
            <a:ext cx="238812" cy="238812"/>
            <a:chOff x="3137108" y="2467173"/>
            <a:chExt cx="738900" cy="738900"/>
          </a:xfrm>
        </p:grpSpPr>
        <p:sp>
          <p:nvSpPr>
            <p:cNvPr id="148" name="Google Shape;148;p24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9" name="Google Shape;149;p24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24"/>
          <p:cNvGrpSpPr/>
          <p:nvPr/>
        </p:nvGrpSpPr>
        <p:grpSpPr>
          <a:xfrm>
            <a:off x="3437759" y="1657765"/>
            <a:ext cx="238812" cy="238812"/>
            <a:chOff x="3137108" y="2467173"/>
            <a:chExt cx="738900" cy="738900"/>
          </a:xfrm>
        </p:grpSpPr>
        <p:sp>
          <p:nvSpPr>
            <p:cNvPr id="151" name="Google Shape;151;p24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2" name="Google Shape;152;p24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24"/>
          <p:cNvGrpSpPr/>
          <p:nvPr/>
        </p:nvGrpSpPr>
        <p:grpSpPr>
          <a:xfrm>
            <a:off x="5478771" y="1657765"/>
            <a:ext cx="238812" cy="238812"/>
            <a:chOff x="3137108" y="2467173"/>
            <a:chExt cx="738900" cy="738900"/>
          </a:xfrm>
        </p:grpSpPr>
        <p:sp>
          <p:nvSpPr>
            <p:cNvPr id="154" name="Google Shape;154;p24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5" name="Google Shape;155;p24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p24"/>
          <p:cNvGrpSpPr/>
          <p:nvPr/>
        </p:nvGrpSpPr>
        <p:grpSpPr>
          <a:xfrm>
            <a:off x="7489834" y="1657765"/>
            <a:ext cx="238812" cy="238812"/>
            <a:chOff x="3137108" y="2467173"/>
            <a:chExt cx="738900" cy="738900"/>
          </a:xfrm>
        </p:grpSpPr>
        <p:sp>
          <p:nvSpPr>
            <p:cNvPr id="157" name="Google Shape;157;p24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8" name="Google Shape;158;p24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4"/>
          <p:cNvGrpSpPr/>
          <p:nvPr/>
        </p:nvGrpSpPr>
        <p:grpSpPr>
          <a:xfrm>
            <a:off x="1396734" y="2611177"/>
            <a:ext cx="238812" cy="238812"/>
            <a:chOff x="3137108" y="2467173"/>
            <a:chExt cx="738900" cy="738900"/>
          </a:xfrm>
        </p:grpSpPr>
        <p:sp>
          <p:nvSpPr>
            <p:cNvPr id="160" name="Google Shape;160;p24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1" name="Google Shape;161;p24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1461300" y="220230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Base de datos relacionales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 0</a:t>
            </a: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6"/>
          <p:cNvGrpSpPr/>
          <p:nvPr/>
        </p:nvGrpSpPr>
        <p:grpSpPr>
          <a:xfrm>
            <a:off x="4202551" y="905623"/>
            <a:ext cx="738900" cy="738900"/>
            <a:chOff x="7208351" y="2467173"/>
            <a:chExt cx="738900" cy="738900"/>
          </a:xfrm>
        </p:grpSpPr>
        <p:sp>
          <p:nvSpPr>
            <p:cNvPr id="173" name="Google Shape;173;p26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4" name="Google Shape;174;p26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26"/>
          <p:cNvSpPr txBox="1"/>
          <p:nvPr/>
        </p:nvSpPr>
        <p:spPr>
          <a:xfrm>
            <a:off x="1461300" y="1836688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Primera entrega</a:t>
            </a: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tu Proyecto final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987300" y="3129675"/>
            <a:ext cx="7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Deberán entregar la documentación inicial y la base de datos, los cuales serán la base de tu proyecto final. </a:t>
            </a:r>
            <a:endParaRPr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7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182" name="Google Shape;182;p27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3" name="Google Shape;183;p27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7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Definición fuente de datos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4527575" y="1908175"/>
            <a:ext cx="40533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b="1"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base de datos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debe ser un archivo plano de tipo xls, csv o txt. La </a:t>
            </a:r>
            <a:r>
              <a:rPr b="1"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documentación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debe estar en formato pdf. 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Cada documento debe llevar por título el nombre del proyecto y tu nombre y apellido. En el caso de la base de datos, agregarlos en un documento txt adicional o en la primera solapa.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457350" y="1908175"/>
            <a:ext cx="38346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2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Deberán entregar la documentación inicial y la base de datos, los cuales serán la base de tu proyecto final. Se requiere una única entrega y se podrá cargar hasta siete días después de finalizada esta sesión. 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Sugerencias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Activar comentarios en el archivo, y también la opción compartir.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8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195" name="Google Shape;195;p28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6" name="Google Shape;196;p28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" name="Google Shape;197;p28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Definición fuente de datos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612850" y="1933450"/>
            <a:ext cx="3834600" cy="21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Aspectos a incluir</a:t>
            </a:r>
            <a:endParaRPr b="1" sz="12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Descripción de la temática de los datos siguiendo la metodología SMART.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Descripción de la hipótesis (análisis que se realizará). </a:t>
            </a:r>
            <a:endParaRPr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Dataset seleccionado para el análisis en un archivo plano (CSV, TXT, Excel) como mínimo 15 columnas.</a:t>
            </a:r>
            <a:endParaRPr b="1"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4627775" y="1879763"/>
            <a:ext cx="3834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A tener en cuenta</a:t>
            </a:r>
            <a:endParaRPr b="1" sz="12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50"/>
              <a:buFont typeface="DM Sans"/>
              <a:buChar char="✓"/>
            </a:pPr>
            <a:r>
              <a:rPr lang="es" sz="12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En el archivo plano cada solapa/archivo debe llevar un nombre claro que permita identificar la temática.</a:t>
            </a:r>
            <a:endParaRPr b="1" sz="12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