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19"/>
  </p:notesMasterIdLst>
  <p:sldIdLst>
    <p:sldId id="355" r:id="rId2"/>
    <p:sldId id="356" r:id="rId3"/>
    <p:sldId id="358" r:id="rId4"/>
    <p:sldId id="359" r:id="rId5"/>
    <p:sldId id="357" r:id="rId6"/>
    <p:sldId id="361" r:id="rId7"/>
    <p:sldId id="362" r:id="rId8"/>
    <p:sldId id="366" r:id="rId9"/>
    <p:sldId id="370" r:id="rId10"/>
    <p:sldId id="367" r:id="rId11"/>
    <p:sldId id="368" r:id="rId12"/>
    <p:sldId id="369" r:id="rId13"/>
    <p:sldId id="363" r:id="rId14"/>
    <p:sldId id="365" r:id="rId15"/>
    <p:sldId id="364" r:id="rId16"/>
    <p:sldId id="371" r:id="rId17"/>
    <p:sldId id="372" r:id="rId18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32" autoAdjust="0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48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816368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Infleizmente</a:t>
            </a:r>
            <a:r>
              <a:rPr lang="pt-BR" dirty="0"/>
              <a:t> o original do </a:t>
            </a:r>
            <a:r>
              <a:rPr lang="pt-BR" dirty="0" err="1"/>
              <a:t>Agresti</a:t>
            </a:r>
            <a:r>
              <a:rPr lang="pt-BR" dirty="0"/>
              <a:t> veio com o cabeçalho das três colunas faltando. Adaptei....</a:t>
            </a:r>
          </a:p>
        </p:txBody>
      </p:sp>
    </p:spTree>
    <p:extLst>
      <p:ext uri="{BB962C8B-B14F-4D97-AF65-F5344CB8AC3E}">
        <p14:creationId xmlns:p14="http://schemas.microsoft.com/office/powerpoint/2010/main" val="1950364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858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282E31-04A6-354C-9CC4-5B519298C008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34179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F843D50-6EE6-FC47-A943-362D5B589B8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37074"/>
      </p:ext>
    </p:extLst>
  </p:cSld>
  <p:clrMapOvr>
    <a:masterClrMapping/>
  </p:clrMapOvr>
  <p:transition>
    <p:cover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5" r:id="rId6"/>
    <p:sldLayoutId id="2147483656" r:id="rId7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sa/3.0/u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8.e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.e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7.emf"/><Relationship Id="rId5" Type="http://schemas.openxmlformats.org/officeDocument/2006/relationships/image" Target="../media/image4.emf"/><Relationship Id="rId15" Type="http://schemas.openxmlformats.org/officeDocument/2006/relationships/image" Target="../media/image9.e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emf"/><Relationship Id="rId14" Type="http://schemas.openxmlformats.org/officeDocument/2006/relationships/oleObject" Target="../embeddings/oleObject6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1256922"/>
            <a:ext cx="7772400" cy="2400701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buNone/>
            </a:pPr>
            <a:r>
              <a:rPr lang="en" dirty="0">
                <a:solidFill>
                  <a:schemeClr val="accent1"/>
                </a:solidFill>
              </a:rPr>
              <a:t>
</a:t>
            </a:r>
          </a:p>
          <a:p>
            <a:pPr lvl="0" rtl="0">
              <a:buNone/>
            </a:pPr>
            <a:br>
              <a:rPr lang="en" dirty="0">
                <a:solidFill>
                  <a:schemeClr val="accent1"/>
                </a:solidFill>
              </a:rPr>
            </a:br>
            <a:r>
              <a:rPr lang="en-US" dirty="0" err="1">
                <a:solidFill>
                  <a:schemeClr val="accent1"/>
                </a:solidFill>
              </a:rPr>
              <a:t>Diagrama</a:t>
            </a:r>
            <a:r>
              <a:rPr lang="en-US" dirty="0">
                <a:solidFill>
                  <a:schemeClr val="accent1"/>
                </a:solidFill>
              </a:rPr>
              <a:t> de </a:t>
            </a:r>
            <a:r>
              <a:rPr lang="en-US" dirty="0" err="1">
                <a:solidFill>
                  <a:schemeClr val="accent1"/>
                </a:solidFill>
              </a:rPr>
              <a:t>dispersão</a:t>
            </a:r>
            <a:r>
              <a:rPr lang="en-US" dirty="0">
                <a:solidFill>
                  <a:schemeClr val="accent1"/>
                </a:solidFill>
              </a:rPr>
              <a:t> e </a:t>
            </a:r>
            <a:r>
              <a:rPr lang="en-US" dirty="0" err="1">
                <a:solidFill>
                  <a:schemeClr val="accent1"/>
                </a:solidFill>
              </a:rPr>
              <a:t>correlação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24" name="Shape 24"/>
          <p:cNvSpPr txBox="1"/>
          <p:nvPr/>
        </p:nvSpPr>
        <p:spPr>
          <a:xfrm>
            <a:off x="721900" y="5709523"/>
            <a:ext cx="7776899" cy="7709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endParaRPr lang="en" u="sng" dirty="0">
              <a:solidFill>
                <a:schemeClr val="hlink"/>
              </a:solidFill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2672932101"/>
      </p:ext>
    </p:extLst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>
                <a:solidFill>
                  <a:srgbClr val="3A81BA"/>
                </a:solidFill>
              </a:rPr>
              <a:t>Correlação de Pearson = </a:t>
            </a:r>
            <a:r>
              <a:rPr lang="pt-BR" sz="3600" dirty="0" err="1">
                <a:solidFill>
                  <a:srgbClr val="3A81BA"/>
                </a:solidFill>
              </a:rPr>
              <a:t>r</a:t>
            </a:r>
            <a:endParaRPr lang="pt-BR" sz="3600" dirty="0">
              <a:solidFill>
                <a:srgbClr val="3A81B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80000"/>
              <a:buFont typeface="Wingdings" charset="2"/>
              <a:buChar char="§"/>
            </a:pPr>
            <a:r>
              <a:rPr lang="en-US" dirty="0"/>
              <a:t> </a:t>
            </a:r>
            <a:r>
              <a:rPr lang="en-US" dirty="0" err="1">
                <a:latin typeface="Gill Sans"/>
                <a:cs typeface="Gill Sans"/>
              </a:rPr>
              <a:t>Correlação</a:t>
            </a:r>
            <a:r>
              <a:rPr lang="en-US" dirty="0">
                <a:latin typeface="Gill Sans"/>
                <a:cs typeface="Gill Sans"/>
              </a:rPr>
              <a:t> </a:t>
            </a:r>
            <a:r>
              <a:rPr lang="en-US" dirty="0" err="1">
                <a:latin typeface="Gill Sans"/>
                <a:cs typeface="Gill Sans"/>
              </a:rPr>
              <a:t>mensura</a:t>
            </a:r>
            <a:r>
              <a:rPr lang="en-US" dirty="0">
                <a:latin typeface="Gill Sans"/>
                <a:cs typeface="Gill Sans"/>
              </a:rPr>
              <a:t> a </a:t>
            </a:r>
            <a:r>
              <a:rPr lang="en-US" dirty="0" err="1">
                <a:latin typeface="Gill Sans"/>
                <a:cs typeface="Gill Sans"/>
              </a:rPr>
              <a:t>força</a:t>
            </a:r>
            <a:r>
              <a:rPr lang="en-US" dirty="0">
                <a:latin typeface="Gill Sans"/>
                <a:cs typeface="Gill Sans"/>
              </a:rPr>
              <a:t> de </a:t>
            </a:r>
            <a:r>
              <a:rPr lang="en-US" dirty="0" err="1">
                <a:latin typeface="Gill Sans"/>
                <a:cs typeface="Gill Sans"/>
              </a:rPr>
              <a:t>uma</a:t>
            </a:r>
            <a:r>
              <a:rPr lang="en-US" dirty="0">
                <a:latin typeface="Gill Sans"/>
                <a:cs typeface="Gill Sans"/>
              </a:rPr>
              <a:t> </a:t>
            </a:r>
            <a:r>
              <a:rPr lang="en-US" dirty="0" err="1">
                <a:latin typeface="Gill Sans"/>
                <a:cs typeface="Gill Sans"/>
              </a:rPr>
              <a:t>relação</a:t>
            </a:r>
            <a:r>
              <a:rPr lang="en-US" dirty="0">
                <a:latin typeface="Gill Sans"/>
                <a:cs typeface="Gill Sans"/>
              </a:rPr>
              <a:t> linear entre </a:t>
            </a:r>
            <a:r>
              <a:rPr lang="en-US" dirty="0" err="1">
                <a:latin typeface="Gill Sans"/>
                <a:cs typeface="Gill Sans"/>
              </a:rPr>
              <a:t>duas</a:t>
            </a:r>
            <a:r>
              <a:rPr lang="en-US" dirty="0">
                <a:latin typeface="Gill Sans"/>
                <a:cs typeface="Gill Sans"/>
              </a:rPr>
              <a:t> </a:t>
            </a:r>
            <a:r>
              <a:rPr lang="en-US" dirty="0" err="1">
                <a:latin typeface="Gill Sans"/>
                <a:cs typeface="Gill Sans"/>
              </a:rPr>
              <a:t>variáveis</a:t>
            </a:r>
            <a:r>
              <a:rPr lang="en-US" dirty="0">
                <a:latin typeface="Gill Sans"/>
                <a:cs typeface="Gill Sans"/>
              </a:rPr>
              <a:t>. </a:t>
            </a:r>
          </a:p>
          <a:p>
            <a:pPr marL="0" indent="0">
              <a:buSzPct val="80000"/>
              <a:buNone/>
            </a:pPr>
            <a:endParaRPr lang="en-US" dirty="0">
              <a:latin typeface="Gill Sans"/>
              <a:cs typeface="Gill Sans"/>
            </a:endParaRPr>
          </a:p>
          <a:p>
            <a:pPr marL="0" indent="0">
              <a:buSzPct val="80000"/>
              <a:buNone/>
            </a:pPr>
            <a:endParaRPr lang="pt-PT" dirty="0">
              <a:latin typeface="Gill Sans"/>
              <a:cs typeface="Gill Sans"/>
            </a:endParaRPr>
          </a:p>
        </p:txBody>
      </p:sp>
      <p:pic>
        <p:nvPicPr>
          <p:cNvPr id="6" name="Picture 6" descr="Pink tissue pap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950" y="3092705"/>
            <a:ext cx="4679586" cy="1837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4527346"/>
      </p:ext>
    </p:extLst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78073" y="484750"/>
            <a:ext cx="8541388" cy="872550"/>
          </a:xfrm>
        </p:spPr>
        <p:txBody>
          <a:bodyPr lIns="92075" tIns="46038" rIns="92075" bIns="46038"/>
          <a:lstStyle/>
          <a:p>
            <a:r>
              <a:rPr lang="en-US" b="1" dirty="0" err="1">
                <a:solidFill>
                  <a:srgbClr val="3A81BA"/>
                </a:solidFill>
                <a:latin typeface="Arial" charset="0"/>
                <a:cs typeface="Arial" charset="0"/>
              </a:rPr>
              <a:t>Calculando</a:t>
            </a:r>
            <a:r>
              <a:rPr lang="en-US" b="1" dirty="0">
                <a:solidFill>
                  <a:srgbClr val="3A81BA"/>
                </a:solidFill>
                <a:latin typeface="Arial" charset="0"/>
                <a:cs typeface="Arial" charset="0"/>
              </a:rPr>
              <a:t> o </a:t>
            </a:r>
            <a:r>
              <a:rPr lang="en-US" b="1" dirty="0" err="1">
                <a:solidFill>
                  <a:srgbClr val="3A81BA"/>
                </a:solidFill>
                <a:latin typeface="Arial" charset="0"/>
                <a:cs typeface="Arial" charset="0"/>
              </a:rPr>
              <a:t>coeficiente</a:t>
            </a:r>
            <a:r>
              <a:rPr lang="en-US" b="1" dirty="0">
                <a:solidFill>
                  <a:srgbClr val="3A81BA"/>
                </a:solidFill>
                <a:latin typeface="Arial" charset="0"/>
                <a:cs typeface="Arial" charset="0"/>
              </a:rPr>
              <a:t> de </a:t>
            </a:r>
            <a:r>
              <a:rPr lang="en-US" b="1" dirty="0" err="1">
                <a:solidFill>
                  <a:srgbClr val="3A81BA"/>
                </a:solidFill>
                <a:latin typeface="Arial" charset="0"/>
                <a:cs typeface="Arial" charset="0"/>
              </a:rPr>
              <a:t>correlação</a:t>
            </a:r>
            <a:r>
              <a:rPr lang="en-US" b="1" dirty="0">
                <a:solidFill>
                  <a:srgbClr val="3A81BA"/>
                </a:solidFill>
                <a:latin typeface="Arial" charset="0"/>
                <a:cs typeface="Arial" charset="0"/>
              </a:rPr>
              <a:t> (r)</a:t>
            </a:r>
          </a:p>
        </p:txBody>
      </p:sp>
      <p:graphicFrame>
        <p:nvGraphicFramePr>
          <p:cNvPr id="486403" name="Group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02027622"/>
              </p:ext>
            </p:extLst>
          </p:nvPr>
        </p:nvGraphicFramePr>
        <p:xfrm>
          <a:off x="1066800" y="2468563"/>
          <a:ext cx="6934200" cy="3856034"/>
        </p:xfrm>
        <a:graphic>
          <a:graphicData uri="http://schemas.openxmlformats.org/drawingml/2006/table">
            <a:tbl>
              <a:tblPr/>
              <a:tblGrid>
                <a:gridCol w="231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1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21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6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32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Country</a:t>
                      </a:r>
                    </a:p>
                  </a:txBody>
                  <a:tcPr marT="45719" marB="45719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6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32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Per Capita GDP (</a:t>
                      </a: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</a:p>
                  </a:txBody>
                  <a:tcPr marT="45719" marB="45719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6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32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Life Expectancy (</a:t>
                      </a: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</a:p>
                  </a:txBody>
                  <a:tcPr marT="45719" marB="45719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59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6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32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Austria</a:t>
                      </a:r>
                    </a:p>
                  </a:txBody>
                  <a:tcPr marT="45719" marB="45719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6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32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21.4</a:t>
                      </a:r>
                    </a:p>
                  </a:txBody>
                  <a:tcPr marT="45719" marB="45719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6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32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77.48</a:t>
                      </a:r>
                    </a:p>
                  </a:txBody>
                  <a:tcPr marT="45719" marB="45719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372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6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32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Bélgica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9" marB="45719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6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32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23.2</a:t>
                      </a:r>
                    </a:p>
                  </a:txBody>
                  <a:tcPr marT="45719" marB="45719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6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32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77.53</a:t>
                      </a:r>
                    </a:p>
                  </a:txBody>
                  <a:tcPr marT="45719" marB="45719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984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6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32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Finlandia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9" marB="45719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6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32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20.0</a:t>
                      </a:r>
                    </a:p>
                  </a:txBody>
                  <a:tcPr marT="45719" marB="45719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6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32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77.32</a:t>
                      </a:r>
                    </a:p>
                  </a:txBody>
                  <a:tcPr marT="45719" marB="45719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2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6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32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França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9" marB="45719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6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32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22.7</a:t>
                      </a:r>
                    </a:p>
                  </a:txBody>
                  <a:tcPr marT="45719" marB="45719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6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32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78.63</a:t>
                      </a:r>
                    </a:p>
                  </a:txBody>
                  <a:tcPr marT="45719" marB="45719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59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6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32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Alemanha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9" marB="45719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6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32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20.8</a:t>
                      </a:r>
                    </a:p>
                  </a:txBody>
                  <a:tcPr marT="45719" marB="45719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6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32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77.17</a:t>
                      </a:r>
                    </a:p>
                  </a:txBody>
                  <a:tcPr marT="45719" marB="45719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2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6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32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Irlanda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9" marB="45719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6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32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18.6</a:t>
                      </a:r>
                    </a:p>
                  </a:txBody>
                  <a:tcPr marT="45719" marB="45719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6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32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76.39</a:t>
                      </a:r>
                    </a:p>
                  </a:txBody>
                  <a:tcPr marT="45719" marB="45719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984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6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32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Italia</a:t>
                      </a:r>
                    </a:p>
                  </a:txBody>
                  <a:tcPr marT="45719" marB="45719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6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32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21.5</a:t>
                      </a:r>
                    </a:p>
                  </a:txBody>
                  <a:tcPr marT="45719" marB="45719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6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32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78.51</a:t>
                      </a:r>
                    </a:p>
                  </a:txBody>
                  <a:tcPr marT="45719" marB="45719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2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6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32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Holanda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9" marB="45719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6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32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22.0</a:t>
                      </a:r>
                    </a:p>
                  </a:txBody>
                  <a:tcPr marT="45719" marB="45719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6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32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78.15</a:t>
                      </a:r>
                    </a:p>
                  </a:txBody>
                  <a:tcPr marT="45719" marB="45719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059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6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32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Suíça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9" marB="45719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6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32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23.8</a:t>
                      </a:r>
                    </a:p>
                  </a:txBody>
                  <a:tcPr marT="45719" marB="45719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6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32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78.99</a:t>
                      </a:r>
                    </a:p>
                  </a:txBody>
                  <a:tcPr marT="45719" marB="45719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3372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6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32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Reino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Unido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9" marB="45719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6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32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21.2</a:t>
                      </a:r>
                    </a:p>
                  </a:txBody>
                  <a:tcPr marT="45719" marB="45719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6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32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77.37</a:t>
                      </a:r>
                    </a:p>
                  </a:txBody>
                  <a:tcPr marT="45719" marB="45719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5638" name="Rectangle 66"/>
          <p:cNvSpPr>
            <a:spLocks noChangeArrowheads="1"/>
          </p:cNvSpPr>
          <p:nvPr/>
        </p:nvSpPr>
        <p:spPr bwMode="auto">
          <a:xfrm>
            <a:off x="838200" y="1524000"/>
            <a:ext cx="7848600" cy="708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2000" b="1" dirty="0" err="1">
                <a:solidFill>
                  <a:schemeClr val="tx1"/>
                </a:solidFill>
                <a:latin typeface="Arial" charset="0"/>
                <a:cs typeface="Microsoft YaHei" charset="0"/>
              </a:rPr>
              <a:t>Exemplo</a:t>
            </a:r>
            <a:r>
              <a:rPr lang="en-US" sz="2000" b="1" dirty="0">
                <a:solidFill>
                  <a:schemeClr val="tx1"/>
                </a:solidFill>
                <a:latin typeface="Arial" charset="0"/>
                <a:cs typeface="Microsoft YaHei" charset="0"/>
              </a:rPr>
              <a:t>: </a:t>
            </a:r>
            <a:r>
              <a:rPr lang="en-US" sz="2000" dirty="0">
                <a:solidFill>
                  <a:schemeClr val="tx1"/>
                </a:solidFill>
                <a:latin typeface="Arial" charset="0"/>
                <a:cs typeface="Microsoft YaHei" charset="0"/>
              </a:rPr>
              <a:t>PIB per Capita e 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  <a:cs typeface="Microsoft YaHei" charset="0"/>
              </a:rPr>
              <a:t>expectativa</a:t>
            </a:r>
            <a:r>
              <a:rPr lang="en-US" sz="2000" dirty="0">
                <a:solidFill>
                  <a:schemeClr val="tx1"/>
                </a:solidFill>
                <a:latin typeface="Arial" charset="0"/>
                <a:cs typeface="Microsoft YaHei" charset="0"/>
              </a:rPr>
              <a:t> de 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  <a:cs typeface="Microsoft YaHei" charset="0"/>
              </a:rPr>
              <a:t>vida</a:t>
            </a:r>
            <a:r>
              <a:rPr lang="en-US" sz="2000" dirty="0">
                <a:solidFill>
                  <a:schemeClr val="tx1"/>
                </a:solidFill>
                <a:latin typeface="Arial" charset="0"/>
                <a:cs typeface="Microsoft YaHei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  <a:cs typeface="Microsoft YaHei" charset="0"/>
              </a:rPr>
              <a:t>em</a:t>
            </a:r>
            <a:r>
              <a:rPr lang="en-US" sz="2000" dirty="0">
                <a:solidFill>
                  <a:schemeClr val="tx1"/>
                </a:solidFill>
                <a:latin typeface="Arial" charset="0"/>
                <a:cs typeface="Microsoft YaHei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  <a:cs typeface="Microsoft YaHei" charset="0"/>
              </a:rPr>
              <a:t>países</a:t>
            </a:r>
            <a:r>
              <a:rPr lang="en-US" sz="2000" dirty="0">
                <a:solidFill>
                  <a:schemeClr val="tx1"/>
                </a:solidFill>
                <a:latin typeface="Arial" charset="0"/>
                <a:cs typeface="Microsoft YaHei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  <a:cs typeface="Microsoft YaHei" charset="0"/>
              </a:rPr>
              <a:t>europeus</a:t>
            </a:r>
            <a:r>
              <a:rPr lang="en-US" sz="2000" dirty="0">
                <a:solidFill>
                  <a:schemeClr val="tx1"/>
                </a:solidFill>
                <a:latin typeface="Arial" charset="0"/>
                <a:cs typeface="Microsoft YaHei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  <a:cs typeface="Microsoft YaHei" charset="0"/>
              </a:rPr>
              <a:t>selcionados</a:t>
            </a:r>
            <a:endParaRPr lang="en-US" sz="2000" dirty="0">
              <a:solidFill>
                <a:schemeClr val="tx1"/>
              </a:solidFill>
              <a:latin typeface="Arial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54820"/>
      </p:ext>
    </p:extLst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7427" name="Group 3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66903248"/>
              </p:ext>
            </p:extLst>
          </p:nvPr>
        </p:nvGraphicFramePr>
        <p:xfrm>
          <a:off x="762000" y="2307411"/>
          <a:ext cx="5410200" cy="4417405"/>
        </p:xfrm>
        <a:graphic>
          <a:graphicData uri="http://schemas.openxmlformats.org/drawingml/2006/table">
            <a:tbl>
              <a:tblPr/>
              <a:tblGrid>
                <a:gridCol w="912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8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8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33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32857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6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0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  <a:cs typeface="Arial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6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0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  <a:cs typeface="Arial" charset="0"/>
                        </a:rPr>
                        <a:t>y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6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0" charset="0"/>
                        <a:buNone/>
                        <a:tabLst/>
                        <a:defRPr/>
                      </a:pPr>
                      <a:endParaRPr lang="fr-FR" sz="1400" b="0" i="0" u="none" strike="noStrike" cap="none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  <a:rtl val="0"/>
                      </a:endParaRPr>
                    </a:p>
                    <a:p>
                      <a:pPr marL="0" marR="0" lvl="0" indent="0" algn="ctr" defTabSz="449263" rtl="0" eaLnBrk="1" fontAlgn="base" latinLnBrk="0" hangingPunct="1">
                        <a:lnSpc>
                          <a:spcPct val="6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0" charset="0"/>
                        <a:buNone/>
                        <a:tabLst/>
                        <a:defRPr/>
                      </a:pPr>
                      <a:r>
                        <a:rPr lang="fr-FR" sz="1800" b="1" dirty="0">
                          <a:effectLst/>
                          <a:latin typeface="+mj-lt"/>
                        </a:rPr>
                        <a:t>(a)</a:t>
                      </a:r>
                    </a:p>
                    <a:p>
                      <a:pPr marL="0" marR="0" lvl="0" indent="0" algn="ctr" defTabSz="449263" rtl="0" eaLnBrk="1" fontAlgn="base" latinLnBrk="0" hangingPunct="1">
                        <a:lnSpc>
                          <a:spcPct val="6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0" charset="0"/>
                        <a:buNone/>
                        <a:tabLst/>
                        <a:defRPr/>
                      </a:pPr>
                      <a:r>
                        <a:rPr lang="fr-FR" sz="1800" b="1" dirty="0">
                          <a:effectLst/>
                          <a:latin typeface="+mj-lt"/>
                        </a:rPr>
                        <a:t>xi</a:t>
                      </a:r>
                      <a:r>
                        <a:rPr lang="fr-FR" sz="1800" b="1" dirty="0">
                          <a:effectLst/>
                        </a:rPr>
                        <a:t>-x/s</a:t>
                      </a:r>
                    </a:p>
                    <a:p>
                      <a:pPr marL="0" marR="0" lvl="0" indent="0" algn="ctr" defTabSz="449263" rtl="0" eaLnBrk="1" fontAlgn="base" latinLnBrk="0" hangingPunct="1">
                        <a:lnSpc>
                          <a:spcPct val="6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0" charset="0"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6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0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  <a:cs typeface="Arial" charset="0"/>
                        </a:rPr>
                        <a:t>(b)</a:t>
                      </a:r>
                    </a:p>
                    <a:p>
                      <a:pPr marL="0" marR="0" lvl="0" indent="0" algn="ctr" defTabSz="449263" rtl="0" eaLnBrk="1" fontAlgn="base" latinLnBrk="0" hangingPunct="1">
                        <a:lnSpc>
                          <a:spcPct val="6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0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  <a:cs typeface="Arial" charset="0"/>
                        </a:rPr>
                        <a:t>yi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  <a:cs typeface="Arial" charset="0"/>
                        </a:rPr>
                        <a:t> –y/s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6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0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  <a:cs typeface="Arial" charset="0"/>
                        </a:rPr>
                        <a:t>(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  <a:cs typeface="Arial" charset="0"/>
                        </a:rPr>
                        <a:t>a) X (b)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819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6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  <a:cs typeface="Arial" charset="0"/>
                        </a:rPr>
                        <a:t>21.4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6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  <a:cs typeface="Arial" charset="0"/>
                        </a:rPr>
                        <a:t>77.48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1" fontAlgn="base" latinLnBrk="0" hangingPunct="1">
                        <a:lnSpc>
                          <a:spcPct val="6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  <a:cs typeface="Arial" charset="0"/>
                        </a:rPr>
                        <a:t>-0.078</a:t>
                      </a:r>
                    </a:p>
                  </a:txBody>
                  <a:tcPr marL="0" marR="41148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1" fontAlgn="base" latinLnBrk="0" hangingPunct="1">
                        <a:lnSpc>
                          <a:spcPct val="6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  <a:cs typeface="Arial" charset="0"/>
                        </a:rPr>
                        <a:t>-0.345</a:t>
                      </a:r>
                    </a:p>
                  </a:txBody>
                  <a:tcPr marL="0" marR="41148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1" fontAlgn="base" latinLnBrk="0" hangingPunct="1">
                        <a:lnSpc>
                          <a:spcPct val="6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  <a:cs typeface="Arial" charset="0"/>
                        </a:rPr>
                        <a:t>0.027</a:t>
                      </a:r>
                    </a:p>
                  </a:txBody>
                  <a:tcPr marL="0" marR="50292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819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6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  <a:cs typeface="Arial" charset="0"/>
                        </a:rPr>
                        <a:t>23.2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6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  <a:cs typeface="Arial" charset="0"/>
                        </a:rPr>
                        <a:t>77.53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1" fontAlgn="base" latinLnBrk="0" hangingPunct="1">
                        <a:lnSpc>
                          <a:spcPct val="6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  <a:cs typeface="Arial" charset="0"/>
                        </a:rPr>
                        <a:t>1.097</a:t>
                      </a:r>
                    </a:p>
                  </a:txBody>
                  <a:tcPr marL="0" marR="4114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1" fontAlgn="base" latinLnBrk="0" hangingPunct="1">
                        <a:lnSpc>
                          <a:spcPct val="6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  <a:cs typeface="Arial" charset="0"/>
                        </a:rPr>
                        <a:t>-0.282</a:t>
                      </a:r>
                    </a:p>
                  </a:txBody>
                  <a:tcPr marL="0" marR="4114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1" fontAlgn="base" latinLnBrk="0" hangingPunct="1">
                        <a:lnSpc>
                          <a:spcPct val="6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  <a:cs typeface="Arial" charset="0"/>
                        </a:rPr>
                        <a:t>-0.309</a:t>
                      </a:r>
                    </a:p>
                  </a:txBody>
                  <a:tcPr marL="0" marR="5029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819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6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  <a:cs typeface="Arial" charset="0"/>
                        </a:rPr>
                        <a:t>20.0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6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  <a:cs typeface="Arial" charset="0"/>
                        </a:rPr>
                        <a:t>77.32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1" fontAlgn="base" latinLnBrk="0" hangingPunct="1">
                        <a:lnSpc>
                          <a:spcPct val="6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  <a:cs typeface="Arial" charset="0"/>
                        </a:rPr>
                        <a:t>-0.992</a:t>
                      </a:r>
                    </a:p>
                  </a:txBody>
                  <a:tcPr marL="0" marR="4114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1" fontAlgn="base" latinLnBrk="0" hangingPunct="1">
                        <a:lnSpc>
                          <a:spcPct val="6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  <a:cs typeface="Arial" charset="0"/>
                        </a:rPr>
                        <a:t>-0.546</a:t>
                      </a:r>
                    </a:p>
                  </a:txBody>
                  <a:tcPr marL="0" marR="4114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1" fontAlgn="base" latinLnBrk="0" hangingPunct="1">
                        <a:lnSpc>
                          <a:spcPct val="6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  <a:cs typeface="Arial" charset="0"/>
                        </a:rPr>
                        <a:t>0.542</a:t>
                      </a:r>
                    </a:p>
                  </a:txBody>
                  <a:tcPr marL="0" marR="5029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551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6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  <a:cs typeface="Arial" charset="0"/>
                        </a:rPr>
                        <a:t>22.7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6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  <a:cs typeface="Arial" charset="0"/>
                        </a:rPr>
                        <a:t>78.63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1" fontAlgn="base" latinLnBrk="0" hangingPunct="1">
                        <a:lnSpc>
                          <a:spcPct val="6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  <a:cs typeface="Arial" charset="0"/>
                        </a:rPr>
                        <a:t>0.770</a:t>
                      </a:r>
                    </a:p>
                  </a:txBody>
                  <a:tcPr marL="0" marR="4114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1" fontAlgn="base" latinLnBrk="0" hangingPunct="1">
                        <a:lnSpc>
                          <a:spcPct val="6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  <a:cs typeface="Arial" charset="0"/>
                        </a:rPr>
                        <a:t>1.102</a:t>
                      </a:r>
                    </a:p>
                  </a:txBody>
                  <a:tcPr marL="0" marR="4114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1" fontAlgn="base" latinLnBrk="0" hangingPunct="1">
                        <a:lnSpc>
                          <a:spcPct val="6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  <a:cs typeface="Arial" charset="0"/>
                        </a:rPr>
                        <a:t>0.849</a:t>
                      </a:r>
                    </a:p>
                  </a:txBody>
                  <a:tcPr marL="0" marR="5029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819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6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  <a:cs typeface="Arial" charset="0"/>
                        </a:rPr>
                        <a:t>20.8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6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  <a:cs typeface="Arial" charset="0"/>
                        </a:rPr>
                        <a:t>77.17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1" fontAlgn="base" latinLnBrk="0" hangingPunct="1">
                        <a:lnSpc>
                          <a:spcPct val="6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  <a:cs typeface="Arial" charset="0"/>
                        </a:rPr>
                        <a:t>-0.470</a:t>
                      </a:r>
                    </a:p>
                  </a:txBody>
                  <a:tcPr marL="0" marR="4114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1" fontAlgn="base" latinLnBrk="0" hangingPunct="1">
                        <a:lnSpc>
                          <a:spcPct val="6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  <a:cs typeface="Arial" charset="0"/>
                        </a:rPr>
                        <a:t>-0.735</a:t>
                      </a:r>
                    </a:p>
                  </a:txBody>
                  <a:tcPr marL="0" marR="4114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1" fontAlgn="base" latinLnBrk="0" hangingPunct="1">
                        <a:lnSpc>
                          <a:spcPct val="6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  <a:cs typeface="Arial" charset="0"/>
                        </a:rPr>
                        <a:t>0.345</a:t>
                      </a:r>
                    </a:p>
                  </a:txBody>
                  <a:tcPr marL="0" marR="5029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819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6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  <a:cs typeface="Arial" charset="0"/>
                        </a:rPr>
                        <a:t>18.6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6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  <a:cs typeface="Arial" charset="0"/>
                        </a:rPr>
                        <a:t>76.39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1" fontAlgn="base" latinLnBrk="0" hangingPunct="1">
                        <a:lnSpc>
                          <a:spcPct val="6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  <a:cs typeface="Arial" charset="0"/>
                        </a:rPr>
                        <a:t>-1.906</a:t>
                      </a:r>
                    </a:p>
                  </a:txBody>
                  <a:tcPr marL="0" marR="4114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1" fontAlgn="base" latinLnBrk="0" hangingPunct="1">
                        <a:lnSpc>
                          <a:spcPct val="6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  <a:cs typeface="Arial" charset="0"/>
                        </a:rPr>
                        <a:t>-1.716</a:t>
                      </a:r>
                    </a:p>
                  </a:txBody>
                  <a:tcPr marL="0" marR="4114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1" fontAlgn="base" latinLnBrk="0" hangingPunct="1">
                        <a:lnSpc>
                          <a:spcPct val="6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  <a:cs typeface="Arial" charset="0"/>
                        </a:rPr>
                        <a:t>3.271</a:t>
                      </a:r>
                    </a:p>
                  </a:txBody>
                  <a:tcPr marL="0" marR="5029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444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6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  <a:cs typeface="Arial" charset="0"/>
                        </a:rPr>
                        <a:t>21.5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6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  <a:cs typeface="Arial" charset="0"/>
                        </a:rPr>
                        <a:t>78.51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1" fontAlgn="base" latinLnBrk="0" hangingPunct="1">
                        <a:lnSpc>
                          <a:spcPct val="6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  <a:cs typeface="Arial" charset="0"/>
                        </a:rPr>
                        <a:t>-0.013</a:t>
                      </a:r>
                    </a:p>
                  </a:txBody>
                  <a:tcPr marL="0" marR="4114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1" fontAlgn="base" latinLnBrk="0" hangingPunct="1">
                        <a:lnSpc>
                          <a:spcPct val="6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  <a:cs typeface="Arial" charset="0"/>
                        </a:rPr>
                        <a:t>0.951</a:t>
                      </a:r>
                    </a:p>
                  </a:txBody>
                  <a:tcPr marL="0" marR="4114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1" fontAlgn="base" latinLnBrk="0" hangingPunct="1">
                        <a:lnSpc>
                          <a:spcPct val="6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  <a:cs typeface="Arial" charset="0"/>
                        </a:rPr>
                        <a:t>-0.012</a:t>
                      </a:r>
                    </a:p>
                  </a:txBody>
                  <a:tcPr marL="0" marR="5029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819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6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  <a:cs typeface="Arial" charset="0"/>
                        </a:rPr>
                        <a:t>22.0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6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  <a:cs typeface="Arial" charset="0"/>
                        </a:rPr>
                        <a:t>78.15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1" fontAlgn="base" latinLnBrk="0" hangingPunct="1">
                        <a:lnSpc>
                          <a:spcPct val="6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  <a:cs typeface="Arial" charset="0"/>
                        </a:rPr>
                        <a:t>0.313</a:t>
                      </a:r>
                    </a:p>
                  </a:txBody>
                  <a:tcPr marL="0" marR="4114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1" fontAlgn="base" latinLnBrk="0" hangingPunct="1">
                        <a:lnSpc>
                          <a:spcPct val="6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  <a:cs typeface="Arial" charset="0"/>
                        </a:rPr>
                        <a:t>0.498</a:t>
                      </a:r>
                    </a:p>
                  </a:txBody>
                  <a:tcPr marL="0" marR="4114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1" fontAlgn="base" latinLnBrk="0" hangingPunct="1">
                        <a:lnSpc>
                          <a:spcPct val="6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  <a:cs typeface="Arial" charset="0"/>
                        </a:rPr>
                        <a:t>0.156</a:t>
                      </a:r>
                    </a:p>
                  </a:txBody>
                  <a:tcPr marL="0" marR="5029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444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6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  <a:cs typeface="Arial" charset="0"/>
                        </a:rPr>
                        <a:t>23.8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6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  <a:cs typeface="Arial" charset="0"/>
                        </a:rPr>
                        <a:t>78.99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1" fontAlgn="base" latinLnBrk="0" hangingPunct="1">
                        <a:lnSpc>
                          <a:spcPct val="6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  <a:cs typeface="Arial" charset="0"/>
                        </a:rPr>
                        <a:t>1.489</a:t>
                      </a:r>
                    </a:p>
                  </a:txBody>
                  <a:tcPr marL="0" marR="4114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1" fontAlgn="base" latinLnBrk="0" hangingPunct="1">
                        <a:lnSpc>
                          <a:spcPct val="6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  <a:cs typeface="Arial" charset="0"/>
                        </a:rPr>
                        <a:t>1.555</a:t>
                      </a:r>
                    </a:p>
                  </a:txBody>
                  <a:tcPr marL="0" marR="4114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1" fontAlgn="base" latinLnBrk="0" hangingPunct="1">
                        <a:lnSpc>
                          <a:spcPct val="6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  <a:cs typeface="Arial" charset="0"/>
                        </a:rPr>
                        <a:t>2.315</a:t>
                      </a:r>
                    </a:p>
                  </a:txBody>
                  <a:tcPr marL="0" marR="5029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819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6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  <a:cs typeface="Arial" charset="0"/>
                        </a:rPr>
                        <a:t>21.2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6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  <a:cs typeface="Arial" charset="0"/>
                        </a:rPr>
                        <a:t>77.37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1" fontAlgn="base" latinLnBrk="0" hangingPunct="1">
                        <a:lnSpc>
                          <a:spcPct val="6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  <a:cs typeface="Arial" charset="0"/>
                        </a:rPr>
                        <a:t>-0.209</a:t>
                      </a:r>
                    </a:p>
                  </a:txBody>
                  <a:tcPr marL="0" marR="4114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1" fontAlgn="base" latinLnBrk="0" hangingPunct="1">
                        <a:lnSpc>
                          <a:spcPct val="6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  <a:cs typeface="Arial" charset="0"/>
                        </a:rPr>
                        <a:t>-0.483</a:t>
                      </a:r>
                    </a:p>
                  </a:txBody>
                  <a:tcPr marL="0" marR="4114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1" fontAlgn="base" latinLnBrk="0" hangingPunct="1">
                        <a:lnSpc>
                          <a:spcPct val="6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  <a:cs typeface="Arial" charset="0"/>
                        </a:rPr>
                        <a:t>0.101</a:t>
                      </a:r>
                    </a:p>
                  </a:txBody>
                  <a:tcPr marL="0" marR="5029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4686">
                <a:tc>
                  <a:txBody>
                    <a:bodyPr/>
                    <a:lstStyle/>
                    <a:p>
                      <a:pPr marL="0" marR="0" lvl="0" indent="0" algn="r" defTabSz="449263" rtl="0" eaLnBrk="1" fontAlgn="base" latinLnBrk="0" hangingPunct="1">
                        <a:lnSpc>
                          <a:spcPct val="6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  <a:cs typeface="Arial" charset="0"/>
                        </a:rPr>
                        <a:t>= 21.52</a:t>
                      </a:r>
                    </a:p>
                  </a:txBody>
                  <a:tcPr marL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6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  <a:cs typeface="Arial" charset="0"/>
                        </a:rPr>
                        <a:t>  = 77.754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6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0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r" defTabSz="449263" rtl="0" eaLnBrk="1" fontAlgn="base" latinLnBrk="0" hangingPunct="1">
                        <a:lnSpc>
                          <a:spcPct val="6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0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  <a:cs typeface="Arial" charset="0"/>
                        </a:rPr>
                        <a:t>soma = 7.285</a:t>
                      </a:r>
                    </a:p>
                  </a:txBody>
                  <a:tcPr marL="0" marR="50292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468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6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0" charset="0"/>
                        <a:buNone/>
                        <a:tabLst/>
                      </a:pPr>
                      <a:r>
                        <a:rPr kumimoji="0" 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  <a:cs typeface="Arial" charset="0"/>
                        </a:rPr>
                        <a:t>s</a:t>
                      </a:r>
                      <a:r>
                        <a:rPr kumimoji="0" lang="en-US" sz="1400" b="0" i="1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  <a:cs typeface="Arial" charset="0"/>
                        </a:rPr>
                        <a:t>x 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  <a:cs typeface="Arial" charset="0"/>
                        </a:rPr>
                        <a:t>=1.532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6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0" charset="0"/>
                        <a:buNone/>
                        <a:tabLst/>
                      </a:pPr>
                      <a:r>
                        <a:rPr kumimoji="0" 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  <a:cs typeface="Arial" charset="0"/>
                        </a:rPr>
                        <a:t>s</a:t>
                      </a:r>
                      <a:r>
                        <a:rPr kumimoji="0" lang="en-US" sz="1400" b="0" i="1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  <a:cs typeface="Arial" charset="0"/>
                        </a:rPr>
                        <a:t>y 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  <a:cs typeface="Arial" charset="0"/>
                        </a:rPr>
                        <a:t>=0.795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6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80" charset="0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pSp>
        <p:nvGrpSpPr>
          <p:cNvPr id="26691" name="Group 102"/>
          <p:cNvGrpSpPr>
            <a:grpSpLocks/>
          </p:cNvGrpSpPr>
          <p:nvPr/>
        </p:nvGrpSpPr>
        <p:grpSpPr bwMode="auto">
          <a:xfrm>
            <a:off x="3711575" y="1633538"/>
            <a:ext cx="1588" cy="0"/>
            <a:chOff x="822" y="800"/>
            <a:chExt cx="3834" cy="2656"/>
          </a:xfrm>
        </p:grpSpPr>
        <p:graphicFrame>
          <p:nvGraphicFramePr>
            <p:cNvPr id="26695" name="Object 103"/>
            <p:cNvGraphicFramePr>
              <a:graphicFrameLocks noChangeAspect="1"/>
            </p:cNvGraphicFramePr>
            <p:nvPr/>
          </p:nvGraphicFramePr>
          <p:xfrm>
            <a:off x="3013" y="899"/>
            <a:ext cx="731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89" name="Equation" r:id="rId4" imgW="647779" imgH="190620" progId="Equation.3">
                    <p:embed/>
                  </p:oleObj>
                </mc:Choice>
                <mc:Fallback>
                  <p:oleObj name="Equation" r:id="rId4" imgW="647779" imgH="1906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">
                        <a:xfrm>
                          <a:off x="3013" y="899"/>
                          <a:ext cx="731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96" name="Object 104"/>
            <p:cNvGraphicFramePr>
              <a:graphicFrameLocks noChangeAspect="1"/>
            </p:cNvGraphicFramePr>
            <p:nvPr/>
          </p:nvGraphicFramePr>
          <p:xfrm>
            <a:off x="2214" y="912"/>
            <a:ext cx="714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90" name="Equation" r:id="rId6" imgW="638054" imgH="171450" progId="Equation.3">
                    <p:embed/>
                  </p:oleObj>
                </mc:Choice>
                <mc:Fallback>
                  <p:oleObj name="Equation" r:id="rId6" imgW="638054" imgH="17145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">
                        <a:xfrm>
                          <a:off x="2214" y="912"/>
                          <a:ext cx="714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97" name="Object 105"/>
            <p:cNvGraphicFramePr>
              <a:graphicFrameLocks noChangeAspect="1"/>
            </p:cNvGraphicFramePr>
            <p:nvPr/>
          </p:nvGraphicFramePr>
          <p:xfrm>
            <a:off x="822" y="3245"/>
            <a:ext cx="138" cy="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91" name="Equation" r:id="rId8" imgW="95357" imgH="114210" progId="Equation.3">
                    <p:embed/>
                  </p:oleObj>
                </mc:Choice>
                <mc:Fallback>
                  <p:oleObj name="Equation" r:id="rId8" imgW="95357" imgH="11421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">
                        <a:xfrm>
                          <a:off x="822" y="3245"/>
                          <a:ext cx="138" cy="1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98" name="Object 106"/>
            <p:cNvGraphicFramePr>
              <a:graphicFrameLocks noChangeAspect="1"/>
            </p:cNvGraphicFramePr>
            <p:nvPr/>
          </p:nvGraphicFramePr>
          <p:xfrm>
            <a:off x="1452" y="3256"/>
            <a:ext cx="13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92" name="Equation" r:id="rId10" imgW="104812" imgH="152280" progId="Equation.3">
                    <p:embed/>
                  </p:oleObj>
                </mc:Choice>
                <mc:Fallback>
                  <p:oleObj name="Equation" r:id="rId10" imgW="104812" imgH="152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">
                        <a:xfrm>
                          <a:off x="1452" y="3256"/>
                          <a:ext cx="13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99" name="Object 107"/>
            <p:cNvGraphicFramePr>
              <a:graphicFrameLocks noChangeAspect="1"/>
            </p:cNvGraphicFramePr>
            <p:nvPr/>
          </p:nvGraphicFramePr>
          <p:xfrm>
            <a:off x="3856" y="800"/>
            <a:ext cx="800" cy="3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93" name="Equation" r:id="rId12" imgW="1009757" imgH="457110" progId="Equation.3">
                    <p:embed/>
                  </p:oleObj>
                </mc:Choice>
                <mc:Fallback>
                  <p:oleObj name="Equation" r:id="rId12" imgW="1009757" imgH="45711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">
                        <a:xfrm>
                          <a:off x="3856" y="800"/>
                          <a:ext cx="800" cy="3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692" name="Object 10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7609088"/>
              </p:ext>
            </p:extLst>
          </p:nvPr>
        </p:nvGraphicFramePr>
        <p:xfrm>
          <a:off x="6267450" y="3505200"/>
          <a:ext cx="2419350" cy="175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4" name="Equation" r:id="rId14" imgW="1771532" imgH="1124010" progId="Equation.3">
                  <p:embed/>
                </p:oleObj>
              </mc:Choice>
              <mc:Fallback>
                <p:oleObj name="Equation" r:id="rId14" imgW="1771532" imgH="112401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6267450" y="3505200"/>
                        <a:ext cx="2419350" cy="175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93" name="Rectangle 66"/>
          <p:cNvSpPr>
            <a:spLocks noChangeArrowheads="1"/>
          </p:cNvSpPr>
          <p:nvPr/>
        </p:nvSpPr>
        <p:spPr bwMode="auto">
          <a:xfrm>
            <a:off x="838200" y="1524000"/>
            <a:ext cx="7848600" cy="708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2000" b="1" dirty="0" err="1">
                <a:solidFill>
                  <a:schemeClr val="tx1"/>
                </a:solidFill>
                <a:latin typeface="Arial" charset="0"/>
                <a:cs typeface="Microsoft YaHei" charset="0"/>
              </a:rPr>
              <a:t>Exemplo</a:t>
            </a:r>
            <a:r>
              <a:rPr lang="en-US" sz="2000" b="1" dirty="0">
                <a:solidFill>
                  <a:schemeClr val="tx1"/>
                </a:solidFill>
                <a:latin typeface="Arial" charset="0"/>
                <a:cs typeface="Microsoft YaHei" charset="0"/>
              </a:rPr>
              <a:t>: </a:t>
            </a:r>
            <a:r>
              <a:rPr lang="en-US" sz="2000" dirty="0">
                <a:solidFill>
                  <a:schemeClr val="tx1"/>
                </a:solidFill>
                <a:latin typeface="Arial" charset="0"/>
                <a:cs typeface="Microsoft YaHei" charset="0"/>
              </a:rPr>
              <a:t>PIB per Capita e 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  <a:cs typeface="Microsoft YaHei" charset="0"/>
              </a:rPr>
              <a:t>expectativa</a:t>
            </a:r>
            <a:r>
              <a:rPr lang="en-US" sz="2000" dirty="0">
                <a:solidFill>
                  <a:schemeClr val="tx1"/>
                </a:solidFill>
                <a:latin typeface="Arial" charset="0"/>
                <a:cs typeface="Microsoft YaHei" charset="0"/>
              </a:rPr>
              <a:t> de 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  <a:cs typeface="Microsoft YaHei" charset="0"/>
              </a:rPr>
              <a:t>vida</a:t>
            </a:r>
            <a:r>
              <a:rPr lang="en-US" sz="2000" dirty="0">
                <a:solidFill>
                  <a:schemeClr val="tx1"/>
                </a:solidFill>
                <a:latin typeface="Arial" charset="0"/>
                <a:cs typeface="Microsoft YaHei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  <a:cs typeface="Microsoft YaHei" charset="0"/>
              </a:rPr>
              <a:t>em</a:t>
            </a:r>
            <a:r>
              <a:rPr lang="en-US" sz="2000" dirty="0">
                <a:solidFill>
                  <a:schemeClr val="tx1"/>
                </a:solidFill>
                <a:latin typeface="Arial" charset="0"/>
                <a:cs typeface="Microsoft YaHei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  <a:cs typeface="Microsoft YaHei" charset="0"/>
              </a:rPr>
              <a:t>países</a:t>
            </a:r>
            <a:r>
              <a:rPr lang="en-US" sz="2000" dirty="0">
                <a:solidFill>
                  <a:schemeClr val="tx1"/>
                </a:solidFill>
                <a:latin typeface="Arial" charset="0"/>
                <a:cs typeface="Microsoft YaHei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  <a:cs typeface="Microsoft YaHei" charset="0"/>
              </a:rPr>
              <a:t>europeus</a:t>
            </a:r>
            <a:r>
              <a:rPr lang="en-US" sz="2000" dirty="0">
                <a:solidFill>
                  <a:schemeClr val="tx1"/>
                </a:solidFill>
                <a:latin typeface="Arial" charset="0"/>
                <a:cs typeface="Microsoft YaHei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  <a:cs typeface="Microsoft YaHei" charset="0"/>
              </a:rPr>
              <a:t>selcionados</a:t>
            </a:r>
            <a:endParaRPr lang="en-US" sz="2000" dirty="0">
              <a:solidFill>
                <a:schemeClr val="tx1"/>
              </a:solidFill>
              <a:latin typeface="Arial" charset="0"/>
              <a:cs typeface="Microsoft YaHei" charset="0"/>
            </a:endParaRPr>
          </a:p>
        </p:txBody>
      </p:sp>
      <p:sp>
        <p:nvSpPr>
          <p:cNvPr id="26694" name="Rectangle 2"/>
          <p:cNvSpPr>
            <a:spLocks noChangeArrowheads="1"/>
          </p:cNvSpPr>
          <p:nvPr/>
        </p:nvSpPr>
        <p:spPr bwMode="auto">
          <a:xfrm>
            <a:off x="203576" y="378105"/>
            <a:ext cx="8483223" cy="717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/>
          <a:p>
            <a:pPr eaLnBrk="0" hangingPunct="0"/>
            <a:r>
              <a:rPr lang="en-US" sz="3200" b="1" dirty="0" err="1">
                <a:solidFill>
                  <a:srgbClr val="3A81BA"/>
                </a:solidFill>
                <a:latin typeface="Arial" charset="0"/>
                <a:cs typeface="Microsoft YaHei" charset="0"/>
              </a:rPr>
              <a:t>Calculando</a:t>
            </a:r>
            <a:r>
              <a:rPr lang="en-US" sz="3200" b="1" dirty="0">
                <a:solidFill>
                  <a:srgbClr val="3A81BA"/>
                </a:solidFill>
                <a:latin typeface="Arial" charset="0"/>
                <a:cs typeface="Microsoft YaHei" charset="0"/>
              </a:rPr>
              <a:t> o </a:t>
            </a:r>
            <a:r>
              <a:rPr lang="en-US" sz="3200" b="1" dirty="0" err="1">
                <a:solidFill>
                  <a:srgbClr val="3A81BA"/>
                </a:solidFill>
                <a:latin typeface="Arial" charset="0"/>
                <a:cs typeface="Microsoft YaHei" charset="0"/>
              </a:rPr>
              <a:t>coeficiente</a:t>
            </a:r>
            <a:r>
              <a:rPr lang="en-US" sz="3200" b="1" dirty="0">
                <a:solidFill>
                  <a:srgbClr val="3A81BA"/>
                </a:solidFill>
                <a:latin typeface="Arial" charset="0"/>
                <a:cs typeface="Microsoft YaHei" charset="0"/>
              </a:rPr>
              <a:t> de </a:t>
            </a:r>
            <a:r>
              <a:rPr lang="en-US" sz="3200" b="1" dirty="0" err="1">
                <a:solidFill>
                  <a:srgbClr val="3A81BA"/>
                </a:solidFill>
                <a:latin typeface="Arial" charset="0"/>
                <a:cs typeface="Microsoft YaHei" charset="0"/>
              </a:rPr>
              <a:t>correlação</a:t>
            </a:r>
            <a:r>
              <a:rPr lang="en-US" sz="3200" b="1" dirty="0">
                <a:solidFill>
                  <a:srgbClr val="3A81BA"/>
                </a:solidFill>
                <a:latin typeface="Arial" charset="0"/>
                <a:cs typeface="Microsoft YaHei" charset="0"/>
              </a:rPr>
              <a:t> (r)</a:t>
            </a:r>
          </a:p>
        </p:txBody>
      </p:sp>
    </p:spTree>
    <p:extLst>
      <p:ext uri="{BB962C8B-B14F-4D97-AF65-F5344CB8AC3E}">
        <p14:creationId xmlns:p14="http://schemas.microsoft.com/office/powerpoint/2010/main" val="1718599368"/>
      </p:ext>
    </p:extLst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6082"/>
          </a:xfrm>
        </p:spPr>
        <p:txBody>
          <a:bodyPr/>
          <a:lstStyle/>
          <a:p>
            <a:r>
              <a:rPr lang="en-US" dirty="0" err="1">
                <a:solidFill>
                  <a:schemeClr val="accent1"/>
                </a:solidFill>
                <a:latin typeface="+mj-lt"/>
                <a:cs typeface="Gill Sans"/>
              </a:rPr>
              <a:t>Correlação</a:t>
            </a:r>
            <a:r>
              <a:rPr lang="en-US" dirty="0">
                <a:solidFill>
                  <a:schemeClr val="accent1"/>
                </a:solidFill>
                <a:latin typeface="+mj-lt"/>
                <a:cs typeface="Gill Sans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+mj-lt"/>
                <a:cs typeface="Gill Sans"/>
              </a:rPr>
              <a:t>positiva</a:t>
            </a:r>
            <a:endParaRPr lang="en-US" dirty="0">
              <a:latin typeface="+mj-lt"/>
              <a:cs typeface="Gill Sans"/>
            </a:endParaRPr>
          </a:p>
        </p:txBody>
      </p:sp>
      <p:pic>
        <p:nvPicPr>
          <p:cNvPr id="1026" name="Picture 2" descr="C:\Users\Larry\AppData\Local\Temp\SNAGHTML2be8e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295400"/>
            <a:ext cx="7925305" cy="46673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52180621"/>
      </p:ext>
    </p:extLst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62728"/>
          </a:xfrm>
        </p:spPr>
        <p:txBody>
          <a:bodyPr/>
          <a:lstStyle/>
          <a:p>
            <a:r>
              <a:rPr lang="en-US" dirty="0" err="1">
                <a:solidFill>
                  <a:schemeClr val="accent1"/>
                </a:solidFill>
              </a:rPr>
              <a:t>Correlação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fraca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ou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ausente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36866" name="Picture 2" descr="C:\Users\Larry\AppData\Local\Temp\SNAGHTML2f102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371600"/>
            <a:ext cx="7620000" cy="2283415"/>
          </a:xfrm>
          <a:prstGeom prst="rect">
            <a:avLst/>
          </a:prstGeom>
          <a:noFill/>
        </p:spPr>
      </p:pic>
      <p:pic>
        <p:nvPicPr>
          <p:cNvPr id="36868" name="Picture 4" descr="C:\Users\Larry\AppData\Local\Temp\SNAGHTML32d61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3733800"/>
            <a:ext cx="3916898" cy="24288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93605299"/>
      </p:ext>
    </p:extLst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830593"/>
          </a:xfrm>
        </p:spPr>
        <p:txBody>
          <a:bodyPr/>
          <a:lstStyle/>
          <a:p>
            <a:r>
              <a:rPr lang="en-US" dirty="0" err="1">
                <a:solidFill>
                  <a:schemeClr val="accent1"/>
                </a:solidFill>
              </a:rPr>
              <a:t>Correlação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negativa</a:t>
            </a:r>
            <a:endParaRPr lang="en-US" dirty="0"/>
          </a:p>
        </p:txBody>
      </p:sp>
      <p:pic>
        <p:nvPicPr>
          <p:cNvPr id="37890" name="Picture 2" descr="C:\Users\Larry\AppData\Local\Temp\SNAGHTML3a66af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399" y="1502725"/>
            <a:ext cx="7509811" cy="47456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77274272"/>
      </p:ext>
    </p:extLst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plot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766" y="1387890"/>
            <a:ext cx="7064149" cy="47489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ctr"/>
            <a:r>
              <a:rPr lang="pt-BR" dirty="0" err="1">
                <a:solidFill>
                  <a:srgbClr val="3A81BA"/>
                </a:solidFill>
              </a:rPr>
              <a:t>r</a:t>
            </a:r>
            <a:r>
              <a:rPr lang="pt-BR" dirty="0">
                <a:solidFill>
                  <a:srgbClr val="3A81BA"/>
                </a:solidFill>
              </a:rPr>
              <a:t> = 0.90</a:t>
            </a:r>
          </a:p>
        </p:txBody>
      </p:sp>
    </p:spTree>
    <p:extLst>
      <p:ext uri="{BB962C8B-B14F-4D97-AF65-F5344CB8AC3E}">
        <p14:creationId xmlns:p14="http://schemas.microsoft.com/office/powerpoint/2010/main" val="3580175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rgbClr val="3A81BA"/>
                </a:solidFill>
              </a:rPr>
              <a:t>Matriz de correlação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7" name="Picture 6" descr="Rplot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41" y="268496"/>
            <a:ext cx="7505218" cy="647262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5486" y="3064975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9975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4000" dirty="0">
                <a:solidFill>
                  <a:srgbClr val="3A81BA"/>
                </a:solidFill>
              </a:rPr>
              <a:t>Diagrama de dispersão (</a:t>
            </a:r>
            <a:r>
              <a:rPr lang="pt-BR" sz="4000" dirty="0" err="1">
                <a:solidFill>
                  <a:srgbClr val="3A81BA"/>
                </a:solidFill>
              </a:rPr>
              <a:t>scatterplot</a:t>
            </a:r>
            <a:r>
              <a:rPr lang="pt-BR" sz="4000" dirty="0">
                <a:solidFill>
                  <a:srgbClr val="3A81BA"/>
                </a:solidFill>
              </a:rPr>
              <a:t>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9812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plot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23" y="544425"/>
            <a:ext cx="833120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895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plot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47" y="717430"/>
            <a:ext cx="833120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237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>
                <a:solidFill>
                  <a:srgbClr val="3A81BA"/>
                </a:solidFill>
              </a:rPr>
              <a:t>Diagrama de dispersão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90000"/>
              <a:buFont typeface="Wingdings" charset="2"/>
              <a:buChar char="§"/>
            </a:pPr>
            <a:r>
              <a:rPr lang="pt-PT" dirty="0"/>
              <a:t>Excelente forma de observar associações entre duas variáveis quantitativas</a:t>
            </a:r>
            <a:r>
              <a:rPr lang="pt-PT" i="1" dirty="0"/>
              <a:t>.</a:t>
            </a:r>
          </a:p>
          <a:p>
            <a:pPr>
              <a:buSzPct val="90000"/>
              <a:buFont typeface="Wingdings" charset="2"/>
              <a:buChar char="§"/>
            </a:pPr>
            <a:r>
              <a:rPr lang="pt-PT" dirty="0" err="1"/>
              <a:t>Direção</a:t>
            </a:r>
            <a:r>
              <a:rPr lang="pt-PT" dirty="0"/>
              <a:t>: </a:t>
            </a:r>
          </a:p>
          <a:p>
            <a:pPr>
              <a:buSzPct val="90000"/>
              <a:buFont typeface="Wingdings" charset="2"/>
              <a:buChar char="ü"/>
            </a:pPr>
            <a:r>
              <a:rPr lang="pt-PT" sz="2800" dirty="0"/>
              <a:t>Um </a:t>
            </a:r>
            <a:r>
              <a:rPr lang="pt-PT" sz="2800" dirty="0" err="1"/>
              <a:t>padrão</a:t>
            </a:r>
            <a:r>
              <a:rPr lang="pt-PT" sz="2800" dirty="0"/>
              <a:t> que segue do canto superior </a:t>
            </a:r>
            <a:r>
              <a:rPr lang="pt-PT" sz="2600" dirty="0"/>
              <a:t>esquerdo</a:t>
            </a:r>
            <a:r>
              <a:rPr lang="pt-PT" sz="2800" dirty="0"/>
              <a:t> para o canto inferior à direita tem uma </a:t>
            </a:r>
            <a:r>
              <a:rPr lang="pt-PT" sz="2800" dirty="0" err="1"/>
              <a:t>direção</a:t>
            </a:r>
            <a:r>
              <a:rPr lang="pt-PT" sz="2800" dirty="0"/>
              <a:t> negativa. </a:t>
            </a:r>
          </a:p>
          <a:p>
            <a:pPr>
              <a:buSzPct val="90000"/>
              <a:buFont typeface="Wingdings" charset="2"/>
              <a:buChar char="ü"/>
            </a:pPr>
            <a:r>
              <a:rPr lang="pt-PT" sz="2800" dirty="0"/>
              <a:t>Um </a:t>
            </a:r>
            <a:r>
              <a:rPr lang="pt-PT" sz="2800" dirty="0" err="1"/>
              <a:t>padrão</a:t>
            </a:r>
            <a:r>
              <a:rPr lang="pt-PT" sz="2800" dirty="0"/>
              <a:t> seguindo caminho inverso tem uma </a:t>
            </a:r>
            <a:r>
              <a:rPr lang="pt-PT" sz="2800" dirty="0" err="1"/>
              <a:t>direção</a:t>
            </a:r>
            <a:r>
              <a:rPr lang="pt-PT" sz="2800" dirty="0"/>
              <a:t> positiva. </a:t>
            </a:r>
          </a:p>
          <a:p>
            <a:pPr>
              <a:buSzPct val="90000"/>
              <a:buFont typeface="Wingdings" charset="2"/>
              <a:buChar char="§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78606395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4000" dirty="0">
                <a:solidFill>
                  <a:srgbClr val="3A81BA"/>
                </a:solidFill>
              </a:rPr>
              <a:t>Correlação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8892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>
                <a:solidFill>
                  <a:srgbClr val="3A81BA"/>
                </a:solidFill>
              </a:rPr>
              <a:t>Propriedades da correlação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80000"/>
              <a:buFont typeface="Wingdings" charset="2"/>
              <a:buChar char="§"/>
            </a:pPr>
            <a:r>
              <a:rPr lang="en-US" dirty="0">
                <a:latin typeface="Gill Sans"/>
                <a:cs typeface="Gill Sans"/>
              </a:rPr>
              <a:t>O </a:t>
            </a:r>
            <a:r>
              <a:rPr lang="en-US" dirty="0" err="1">
                <a:latin typeface="Gill Sans"/>
                <a:cs typeface="Gill Sans"/>
              </a:rPr>
              <a:t>sinal</a:t>
            </a:r>
            <a:r>
              <a:rPr lang="en-US" dirty="0">
                <a:latin typeface="Gill Sans"/>
                <a:cs typeface="Gill Sans"/>
              </a:rPr>
              <a:t> de um </a:t>
            </a:r>
            <a:r>
              <a:rPr lang="en-US" dirty="0" err="1">
                <a:latin typeface="Gill Sans"/>
                <a:cs typeface="Gill Sans"/>
              </a:rPr>
              <a:t>coeficiente</a:t>
            </a:r>
            <a:r>
              <a:rPr lang="en-US" dirty="0">
                <a:latin typeface="Gill Sans"/>
                <a:cs typeface="Gill Sans"/>
              </a:rPr>
              <a:t> de </a:t>
            </a:r>
            <a:r>
              <a:rPr lang="en-US" dirty="0" err="1">
                <a:latin typeface="Gill Sans"/>
                <a:cs typeface="Gill Sans"/>
              </a:rPr>
              <a:t>correlação</a:t>
            </a:r>
            <a:r>
              <a:rPr lang="en-US" dirty="0">
                <a:latin typeface="Gill Sans"/>
                <a:cs typeface="Gill Sans"/>
              </a:rPr>
              <a:t> </a:t>
            </a:r>
            <a:r>
              <a:rPr lang="en-US" dirty="0" err="1">
                <a:latin typeface="Gill Sans"/>
                <a:cs typeface="Gill Sans"/>
              </a:rPr>
              <a:t>revela</a:t>
            </a:r>
            <a:r>
              <a:rPr lang="en-US" dirty="0">
                <a:latin typeface="Gill Sans"/>
                <a:cs typeface="Gill Sans"/>
              </a:rPr>
              <a:t> a </a:t>
            </a:r>
            <a:r>
              <a:rPr lang="en-US" dirty="0" err="1">
                <a:latin typeface="Gill Sans"/>
                <a:cs typeface="Gill Sans"/>
              </a:rPr>
              <a:t>direção</a:t>
            </a:r>
            <a:r>
              <a:rPr lang="en-US" dirty="0">
                <a:latin typeface="Gill Sans"/>
                <a:cs typeface="Gill Sans"/>
              </a:rPr>
              <a:t> da </a:t>
            </a:r>
            <a:r>
              <a:rPr lang="en-US" dirty="0" err="1">
                <a:latin typeface="Gill Sans"/>
                <a:cs typeface="Gill Sans"/>
              </a:rPr>
              <a:t>associação</a:t>
            </a:r>
            <a:r>
              <a:rPr lang="en-US" dirty="0">
                <a:latin typeface="Gill Sans"/>
                <a:cs typeface="Gill Sans"/>
              </a:rPr>
              <a:t>. </a:t>
            </a:r>
          </a:p>
          <a:p>
            <a:pPr>
              <a:buSzPct val="80000"/>
              <a:buFont typeface="Wingdings" charset="2"/>
              <a:buChar char="§"/>
            </a:pPr>
            <a:r>
              <a:rPr lang="en-US" dirty="0" err="1">
                <a:latin typeface="Gill Sans"/>
                <a:cs typeface="Gill Sans"/>
              </a:rPr>
              <a:t>Correlação</a:t>
            </a:r>
            <a:r>
              <a:rPr lang="en-US" dirty="0">
                <a:latin typeface="Gill Sans"/>
                <a:cs typeface="Gill Sans"/>
              </a:rPr>
              <a:t> é </a:t>
            </a:r>
            <a:r>
              <a:rPr lang="en-US" dirty="0" err="1">
                <a:latin typeface="Gill Sans"/>
                <a:cs typeface="Gill Sans"/>
              </a:rPr>
              <a:t>sempre</a:t>
            </a:r>
            <a:r>
              <a:rPr lang="en-US" dirty="0">
                <a:latin typeface="Gill Sans"/>
                <a:cs typeface="Gill Sans"/>
              </a:rPr>
              <a:t> entre -1 e +1. </a:t>
            </a:r>
          </a:p>
          <a:p>
            <a:pPr>
              <a:buSzPct val="80000"/>
              <a:buFont typeface="Wingdings" charset="2"/>
              <a:buChar char="§"/>
            </a:pPr>
            <a:r>
              <a:rPr lang="en-US" dirty="0" err="1">
                <a:latin typeface="Gill Sans"/>
                <a:cs typeface="Gill Sans"/>
              </a:rPr>
              <a:t>Correlação</a:t>
            </a:r>
            <a:r>
              <a:rPr lang="en-US" dirty="0">
                <a:latin typeface="Gill Sans"/>
                <a:cs typeface="Gill Sans"/>
              </a:rPr>
              <a:t> </a:t>
            </a:r>
            <a:r>
              <a:rPr lang="en-US" i="1" dirty="0" err="1">
                <a:latin typeface="Gill Sans"/>
                <a:cs typeface="Gill Sans"/>
              </a:rPr>
              <a:t>pode</a:t>
            </a:r>
            <a:r>
              <a:rPr lang="en-US" i="1" dirty="0">
                <a:latin typeface="Gill Sans"/>
                <a:cs typeface="Gill Sans"/>
              </a:rPr>
              <a:t> </a:t>
            </a:r>
            <a:r>
              <a:rPr lang="en-US" dirty="0" err="1">
                <a:latin typeface="Gill Sans"/>
                <a:cs typeface="Gill Sans"/>
              </a:rPr>
              <a:t>ser</a:t>
            </a:r>
            <a:r>
              <a:rPr lang="en-US" dirty="0">
                <a:latin typeface="Gill Sans"/>
                <a:cs typeface="Gill Sans"/>
              </a:rPr>
              <a:t> </a:t>
            </a:r>
            <a:r>
              <a:rPr lang="en-US" dirty="0" err="1">
                <a:latin typeface="Gill Sans"/>
                <a:cs typeface="Gill Sans"/>
              </a:rPr>
              <a:t>exatamente</a:t>
            </a:r>
            <a:r>
              <a:rPr lang="en-US" dirty="0">
                <a:latin typeface="Gill Sans"/>
                <a:cs typeface="Gill Sans"/>
              </a:rPr>
              <a:t> </a:t>
            </a:r>
            <a:r>
              <a:rPr lang="en-US" dirty="0" err="1">
                <a:latin typeface="Gill Sans"/>
                <a:cs typeface="Gill Sans"/>
              </a:rPr>
              <a:t>igual</a:t>
            </a:r>
            <a:r>
              <a:rPr lang="en-US" dirty="0">
                <a:latin typeface="Gill Sans"/>
                <a:cs typeface="Gill Sans"/>
              </a:rPr>
              <a:t> a -1 </a:t>
            </a:r>
            <a:r>
              <a:rPr lang="en-US" dirty="0" err="1">
                <a:latin typeface="Gill Sans"/>
                <a:cs typeface="Gill Sans"/>
              </a:rPr>
              <a:t>ou</a:t>
            </a:r>
            <a:r>
              <a:rPr lang="en-US" dirty="0">
                <a:latin typeface="Gill Sans"/>
                <a:cs typeface="Gill Sans"/>
              </a:rPr>
              <a:t> +1, mas </a:t>
            </a:r>
            <a:r>
              <a:rPr lang="en-US" dirty="0" err="1">
                <a:latin typeface="Gill Sans"/>
                <a:cs typeface="Gill Sans"/>
              </a:rPr>
              <a:t>esses</a:t>
            </a:r>
            <a:r>
              <a:rPr lang="en-US" dirty="0">
                <a:latin typeface="Gill Sans"/>
                <a:cs typeface="Gill Sans"/>
              </a:rPr>
              <a:t> </a:t>
            </a:r>
            <a:r>
              <a:rPr lang="en-US" dirty="0" err="1">
                <a:latin typeface="Gill Sans"/>
                <a:cs typeface="Gill Sans"/>
              </a:rPr>
              <a:t>valores</a:t>
            </a:r>
            <a:r>
              <a:rPr lang="en-US" dirty="0">
                <a:latin typeface="Gill Sans"/>
                <a:cs typeface="Gill Sans"/>
              </a:rPr>
              <a:t> </a:t>
            </a:r>
            <a:r>
              <a:rPr lang="en-US" dirty="0" err="1">
                <a:latin typeface="Gill Sans"/>
                <a:cs typeface="Gill Sans"/>
              </a:rPr>
              <a:t>são</a:t>
            </a:r>
            <a:r>
              <a:rPr lang="en-US" dirty="0">
                <a:latin typeface="Gill Sans"/>
                <a:cs typeface="Gill Sans"/>
              </a:rPr>
              <a:t> </a:t>
            </a:r>
            <a:r>
              <a:rPr lang="en-US" dirty="0" err="1">
                <a:latin typeface="Gill Sans"/>
                <a:cs typeface="Gill Sans"/>
              </a:rPr>
              <a:t>incomuns</a:t>
            </a:r>
            <a:r>
              <a:rPr lang="en-US" dirty="0">
                <a:latin typeface="Gill Sans"/>
                <a:cs typeface="Gill Sans"/>
              </a:rPr>
              <a:t> </a:t>
            </a:r>
            <a:r>
              <a:rPr lang="en-US" dirty="0" err="1">
                <a:latin typeface="Gill Sans"/>
                <a:cs typeface="Gill Sans"/>
              </a:rPr>
              <a:t>para</a:t>
            </a:r>
            <a:r>
              <a:rPr lang="en-US" dirty="0">
                <a:latin typeface="Gill Sans"/>
                <a:cs typeface="Gill Sans"/>
              </a:rPr>
              <a:t> dados </a:t>
            </a:r>
            <a:r>
              <a:rPr lang="en-US" dirty="0" err="1">
                <a:latin typeface="Gill Sans"/>
                <a:cs typeface="Gill Sans"/>
              </a:rPr>
              <a:t>reais</a:t>
            </a:r>
            <a:r>
              <a:rPr lang="en-US" dirty="0">
                <a:latin typeface="Gill Sans"/>
                <a:cs typeface="Gill Sans"/>
              </a:rPr>
              <a:t>, </a:t>
            </a:r>
            <a:r>
              <a:rPr lang="en-US" dirty="0" err="1">
                <a:latin typeface="Gill Sans"/>
                <a:cs typeface="Gill Sans"/>
              </a:rPr>
              <a:t>pois</a:t>
            </a:r>
            <a:r>
              <a:rPr lang="en-US" dirty="0">
                <a:latin typeface="Gill Sans"/>
                <a:cs typeface="Gill Sans"/>
              </a:rPr>
              <a:t> </a:t>
            </a:r>
            <a:r>
              <a:rPr lang="en-US" dirty="0" err="1">
                <a:latin typeface="Gill Sans"/>
                <a:cs typeface="Gill Sans"/>
              </a:rPr>
              <a:t>eles</a:t>
            </a:r>
            <a:r>
              <a:rPr lang="en-US" dirty="0">
                <a:latin typeface="Gill Sans"/>
                <a:cs typeface="Gill Sans"/>
              </a:rPr>
              <a:t> </a:t>
            </a:r>
            <a:r>
              <a:rPr lang="en-US" dirty="0" err="1">
                <a:latin typeface="Gill Sans"/>
                <a:cs typeface="Gill Sans"/>
              </a:rPr>
              <a:t>significam</a:t>
            </a:r>
            <a:r>
              <a:rPr lang="en-US" dirty="0">
                <a:latin typeface="Gill Sans"/>
                <a:cs typeface="Gill Sans"/>
              </a:rPr>
              <a:t> </a:t>
            </a:r>
            <a:r>
              <a:rPr lang="en-US" dirty="0" err="1">
                <a:latin typeface="Gill Sans"/>
                <a:cs typeface="Gill Sans"/>
              </a:rPr>
              <a:t>que</a:t>
            </a:r>
            <a:r>
              <a:rPr lang="en-US" dirty="0">
                <a:latin typeface="Gill Sans"/>
                <a:cs typeface="Gill Sans"/>
              </a:rPr>
              <a:t> </a:t>
            </a:r>
            <a:r>
              <a:rPr lang="en-US" dirty="0" err="1">
                <a:latin typeface="Gill Sans"/>
                <a:cs typeface="Gill Sans"/>
              </a:rPr>
              <a:t>todos</a:t>
            </a:r>
            <a:r>
              <a:rPr lang="en-US" dirty="0">
                <a:latin typeface="Gill Sans"/>
                <a:cs typeface="Gill Sans"/>
              </a:rPr>
              <a:t> </a:t>
            </a:r>
            <a:r>
              <a:rPr lang="en-US" dirty="0" err="1">
                <a:latin typeface="Gill Sans"/>
                <a:cs typeface="Gill Sans"/>
              </a:rPr>
              <a:t>os</a:t>
            </a:r>
            <a:r>
              <a:rPr lang="en-US" dirty="0">
                <a:latin typeface="Gill Sans"/>
                <a:cs typeface="Gill Sans"/>
              </a:rPr>
              <a:t> </a:t>
            </a:r>
            <a:r>
              <a:rPr lang="en-US" dirty="0" err="1">
                <a:latin typeface="Gill Sans"/>
                <a:cs typeface="Gill Sans"/>
              </a:rPr>
              <a:t>pontos</a:t>
            </a:r>
            <a:r>
              <a:rPr lang="en-US" dirty="0">
                <a:latin typeface="Gill Sans"/>
                <a:cs typeface="Gill Sans"/>
              </a:rPr>
              <a:t> de dados </a:t>
            </a:r>
            <a:r>
              <a:rPr lang="en-US" dirty="0" err="1">
                <a:latin typeface="Gill Sans"/>
                <a:cs typeface="Gill Sans"/>
              </a:rPr>
              <a:t>caem</a:t>
            </a:r>
            <a:r>
              <a:rPr lang="en-US" dirty="0">
                <a:latin typeface="Gill Sans"/>
                <a:cs typeface="Gill Sans"/>
              </a:rPr>
              <a:t> </a:t>
            </a:r>
            <a:r>
              <a:rPr lang="en-US" i="1" dirty="0" err="1">
                <a:latin typeface="Gill Sans"/>
                <a:cs typeface="Gill Sans"/>
              </a:rPr>
              <a:t>exatamente</a:t>
            </a:r>
            <a:r>
              <a:rPr lang="en-US" i="1" dirty="0">
                <a:latin typeface="Gill Sans"/>
                <a:cs typeface="Gill Sans"/>
              </a:rPr>
              <a:t> </a:t>
            </a:r>
            <a:r>
              <a:rPr lang="en-US" dirty="0" err="1">
                <a:latin typeface="Gill Sans"/>
                <a:cs typeface="Gill Sans"/>
              </a:rPr>
              <a:t>sobre</a:t>
            </a:r>
            <a:r>
              <a:rPr lang="en-US" dirty="0">
                <a:latin typeface="Gill Sans"/>
                <a:cs typeface="Gill Sans"/>
              </a:rPr>
              <a:t> </a:t>
            </a:r>
            <a:r>
              <a:rPr lang="en-US" dirty="0" err="1">
                <a:latin typeface="Gill Sans"/>
                <a:cs typeface="Gill Sans"/>
              </a:rPr>
              <a:t>uma</a:t>
            </a:r>
            <a:r>
              <a:rPr lang="en-US" dirty="0">
                <a:latin typeface="Gill Sans"/>
                <a:cs typeface="Gill Sans"/>
              </a:rPr>
              <a:t> </a:t>
            </a:r>
            <a:r>
              <a:rPr lang="en-US" dirty="0" err="1">
                <a:latin typeface="Gill Sans"/>
                <a:cs typeface="Gill Sans"/>
              </a:rPr>
              <a:t>linha</a:t>
            </a:r>
            <a:r>
              <a:rPr lang="en-US" dirty="0">
                <a:latin typeface="Gill Sans"/>
                <a:cs typeface="Gill Sans"/>
              </a:rPr>
              <a:t> </a:t>
            </a:r>
            <a:r>
              <a:rPr lang="en-US" dirty="0" err="1">
                <a:latin typeface="Gill Sans"/>
                <a:cs typeface="Gill Sans"/>
              </a:rPr>
              <a:t>reta</a:t>
            </a:r>
            <a:r>
              <a:rPr lang="en-US" dirty="0">
                <a:latin typeface="Gill Sans"/>
                <a:cs typeface="Gill Sans"/>
              </a:rPr>
              <a:t>. </a:t>
            </a:r>
          </a:p>
          <a:p>
            <a:pPr>
              <a:buSzPct val="80000"/>
              <a:buFont typeface="Wingdings" charset="2"/>
              <a:buChar char="§"/>
            </a:pPr>
            <a:r>
              <a:rPr lang="en-US" dirty="0">
                <a:latin typeface="Gill Sans"/>
                <a:cs typeface="Gill Sans"/>
              </a:rPr>
              <a:t>Uma </a:t>
            </a:r>
            <a:r>
              <a:rPr lang="en-US" dirty="0" err="1">
                <a:latin typeface="Gill Sans"/>
                <a:cs typeface="Gill Sans"/>
              </a:rPr>
              <a:t>correlação</a:t>
            </a:r>
            <a:r>
              <a:rPr lang="en-US" dirty="0">
                <a:latin typeface="Gill Sans"/>
                <a:cs typeface="Gill Sans"/>
              </a:rPr>
              <a:t> </a:t>
            </a:r>
            <a:r>
              <a:rPr lang="en-US" dirty="0" err="1">
                <a:latin typeface="Gill Sans"/>
                <a:cs typeface="Gill Sans"/>
              </a:rPr>
              <a:t>próxima</a:t>
            </a:r>
            <a:r>
              <a:rPr lang="en-US" dirty="0">
                <a:latin typeface="Gill Sans"/>
                <a:cs typeface="Gill Sans"/>
              </a:rPr>
              <a:t> de zero </a:t>
            </a:r>
            <a:r>
              <a:rPr lang="en-US" dirty="0" err="1">
                <a:latin typeface="Gill Sans"/>
                <a:cs typeface="Gill Sans"/>
              </a:rPr>
              <a:t>corresponde</a:t>
            </a:r>
            <a:r>
              <a:rPr lang="en-US" dirty="0">
                <a:latin typeface="Gill Sans"/>
                <a:cs typeface="Gill Sans"/>
              </a:rPr>
              <a:t> a </a:t>
            </a:r>
            <a:r>
              <a:rPr lang="en-US" dirty="0" err="1">
                <a:latin typeface="Gill Sans"/>
                <a:cs typeface="Gill Sans"/>
              </a:rPr>
              <a:t>uma</a:t>
            </a:r>
            <a:r>
              <a:rPr lang="en-US" dirty="0">
                <a:latin typeface="Gill Sans"/>
                <a:cs typeface="Gill Sans"/>
              </a:rPr>
              <a:t> </a:t>
            </a:r>
            <a:r>
              <a:rPr lang="en-US" dirty="0" err="1">
                <a:latin typeface="Gill Sans"/>
                <a:cs typeface="Gill Sans"/>
              </a:rPr>
              <a:t>fraca</a:t>
            </a:r>
            <a:r>
              <a:rPr lang="en-US" dirty="0">
                <a:latin typeface="Gill Sans"/>
                <a:cs typeface="Gill Sans"/>
              </a:rPr>
              <a:t> </a:t>
            </a:r>
            <a:r>
              <a:rPr lang="en-US" dirty="0" err="1">
                <a:latin typeface="Gill Sans"/>
                <a:cs typeface="Gill Sans"/>
              </a:rPr>
              <a:t>associação</a:t>
            </a:r>
            <a:r>
              <a:rPr lang="en-US" dirty="0">
                <a:latin typeface="Gill Sans"/>
                <a:cs typeface="Gill Sans"/>
              </a:rPr>
              <a:t> linear. </a:t>
            </a:r>
          </a:p>
          <a:p>
            <a:pPr>
              <a:buSzPct val="90000"/>
              <a:buFont typeface="Wingdings" charset="2"/>
              <a:buChar char="§"/>
            </a:pPr>
            <a:endParaRPr lang="pt-PT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825924594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>
                <a:solidFill>
                  <a:srgbClr val="3A81BA"/>
                </a:solidFill>
              </a:rPr>
              <a:t>Propriedades da correlação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80000"/>
              <a:buFont typeface="Wingdings" charset="2"/>
              <a:buChar char="§"/>
            </a:pPr>
            <a:r>
              <a:rPr lang="en-US" dirty="0"/>
              <a:t> </a:t>
            </a:r>
            <a:r>
              <a:rPr lang="en-US" dirty="0" err="1">
                <a:latin typeface="Gill Sans"/>
                <a:cs typeface="Gill Sans"/>
              </a:rPr>
              <a:t>Correlação</a:t>
            </a:r>
            <a:r>
              <a:rPr lang="en-US" dirty="0">
                <a:latin typeface="Gill Sans"/>
                <a:cs typeface="Gill Sans"/>
              </a:rPr>
              <a:t> </a:t>
            </a:r>
            <a:r>
              <a:rPr lang="en-US" dirty="0" err="1">
                <a:latin typeface="Gill Sans"/>
                <a:cs typeface="Gill Sans"/>
              </a:rPr>
              <a:t>mensura</a:t>
            </a:r>
            <a:r>
              <a:rPr lang="en-US" dirty="0">
                <a:latin typeface="Gill Sans"/>
                <a:cs typeface="Gill Sans"/>
              </a:rPr>
              <a:t> a </a:t>
            </a:r>
            <a:r>
              <a:rPr lang="en-US" dirty="0" err="1">
                <a:latin typeface="Gill Sans"/>
                <a:cs typeface="Gill Sans"/>
              </a:rPr>
              <a:t>força</a:t>
            </a:r>
            <a:r>
              <a:rPr lang="en-US" dirty="0">
                <a:latin typeface="Gill Sans"/>
                <a:cs typeface="Gill Sans"/>
              </a:rPr>
              <a:t> de </a:t>
            </a:r>
            <a:r>
              <a:rPr lang="en-US" dirty="0" err="1">
                <a:latin typeface="Gill Sans"/>
                <a:cs typeface="Gill Sans"/>
              </a:rPr>
              <a:t>uma</a:t>
            </a:r>
            <a:r>
              <a:rPr lang="en-US" dirty="0">
                <a:latin typeface="Gill Sans"/>
                <a:cs typeface="Gill Sans"/>
              </a:rPr>
              <a:t> </a:t>
            </a:r>
            <a:r>
              <a:rPr lang="en-US" dirty="0" err="1">
                <a:latin typeface="Gill Sans"/>
                <a:cs typeface="Gill Sans"/>
              </a:rPr>
              <a:t>relação</a:t>
            </a:r>
            <a:r>
              <a:rPr lang="en-US" dirty="0">
                <a:latin typeface="Gill Sans"/>
                <a:cs typeface="Gill Sans"/>
              </a:rPr>
              <a:t> linear entre </a:t>
            </a:r>
            <a:r>
              <a:rPr lang="en-US" dirty="0" err="1">
                <a:latin typeface="Gill Sans"/>
                <a:cs typeface="Gill Sans"/>
              </a:rPr>
              <a:t>duas</a:t>
            </a:r>
            <a:r>
              <a:rPr lang="en-US" dirty="0">
                <a:latin typeface="Gill Sans"/>
                <a:cs typeface="Gill Sans"/>
              </a:rPr>
              <a:t> </a:t>
            </a:r>
            <a:r>
              <a:rPr lang="en-US" dirty="0" err="1">
                <a:latin typeface="Gill Sans"/>
                <a:cs typeface="Gill Sans"/>
              </a:rPr>
              <a:t>variáveis</a:t>
            </a:r>
            <a:r>
              <a:rPr lang="en-US" dirty="0">
                <a:latin typeface="Gill Sans"/>
                <a:cs typeface="Gill Sans"/>
              </a:rPr>
              <a:t>. </a:t>
            </a:r>
          </a:p>
          <a:p>
            <a:pPr>
              <a:buSzPct val="80000"/>
              <a:buFont typeface="Wingdings" charset="2"/>
              <a:buChar char="§"/>
            </a:pPr>
            <a:r>
              <a:rPr lang="en-US" dirty="0">
                <a:latin typeface="Gill Sans"/>
                <a:cs typeface="Gill Sans"/>
              </a:rPr>
              <a:t> As </a:t>
            </a:r>
            <a:r>
              <a:rPr lang="en-US" dirty="0" err="1">
                <a:latin typeface="Gill Sans"/>
                <a:cs typeface="Gill Sans"/>
              </a:rPr>
              <a:t>variáveis</a:t>
            </a:r>
            <a:r>
              <a:rPr lang="en-US" dirty="0">
                <a:latin typeface="Gill Sans"/>
                <a:cs typeface="Gill Sans"/>
              </a:rPr>
              <a:t> </a:t>
            </a:r>
            <a:r>
              <a:rPr lang="en-US" dirty="0" err="1">
                <a:latin typeface="Gill Sans"/>
                <a:cs typeface="Gill Sans"/>
              </a:rPr>
              <a:t>podem</a:t>
            </a:r>
            <a:r>
              <a:rPr lang="en-US" dirty="0">
                <a:latin typeface="Gill Sans"/>
                <a:cs typeface="Gill Sans"/>
              </a:rPr>
              <a:t> </a:t>
            </a:r>
            <a:r>
              <a:rPr lang="en-US" dirty="0" err="1">
                <a:latin typeface="Gill Sans"/>
                <a:cs typeface="Gill Sans"/>
              </a:rPr>
              <a:t>ter</a:t>
            </a:r>
            <a:r>
              <a:rPr lang="en-US" dirty="0">
                <a:latin typeface="Gill Sans"/>
                <a:cs typeface="Gill Sans"/>
              </a:rPr>
              <a:t> </a:t>
            </a:r>
            <a:r>
              <a:rPr lang="en-US" dirty="0" err="1">
                <a:latin typeface="Gill Sans"/>
                <a:cs typeface="Gill Sans"/>
              </a:rPr>
              <a:t>uma</a:t>
            </a:r>
            <a:r>
              <a:rPr lang="en-US" dirty="0">
                <a:latin typeface="Gill Sans"/>
                <a:cs typeface="Gill Sans"/>
              </a:rPr>
              <a:t> forte </a:t>
            </a:r>
            <a:r>
              <a:rPr lang="en-US" dirty="0" err="1">
                <a:latin typeface="Gill Sans"/>
                <a:cs typeface="Gill Sans"/>
              </a:rPr>
              <a:t>associação</a:t>
            </a:r>
            <a:r>
              <a:rPr lang="en-US" dirty="0">
                <a:latin typeface="Gill Sans"/>
                <a:cs typeface="Gill Sans"/>
              </a:rPr>
              <a:t>, mas </a:t>
            </a:r>
            <a:r>
              <a:rPr lang="en-US" dirty="0" err="1">
                <a:latin typeface="Gill Sans"/>
                <a:cs typeface="Gill Sans"/>
              </a:rPr>
              <a:t>uma</a:t>
            </a:r>
            <a:r>
              <a:rPr lang="en-US" dirty="0">
                <a:latin typeface="Gill Sans"/>
                <a:cs typeface="Gill Sans"/>
              </a:rPr>
              <a:t> </a:t>
            </a:r>
            <a:r>
              <a:rPr lang="en-US" dirty="0" err="1">
                <a:latin typeface="Gill Sans"/>
                <a:cs typeface="Gill Sans"/>
              </a:rPr>
              <a:t>reduzida</a:t>
            </a:r>
            <a:r>
              <a:rPr lang="en-US" dirty="0">
                <a:latin typeface="Gill Sans"/>
                <a:cs typeface="Gill Sans"/>
              </a:rPr>
              <a:t> </a:t>
            </a:r>
            <a:r>
              <a:rPr lang="en-US" dirty="0" err="1">
                <a:latin typeface="Gill Sans"/>
                <a:cs typeface="Gill Sans"/>
              </a:rPr>
              <a:t>correlação</a:t>
            </a:r>
            <a:r>
              <a:rPr lang="en-US" dirty="0">
                <a:latin typeface="Gill Sans"/>
                <a:cs typeface="Gill Sans"/>
              </a:rPr>
              <a:t> se a </a:t>
            </a:r>
            <a:r>
              <a:rPr lang="en-US" dirty="0" err="1">
                <a:latin typeface="Gill Sans"/>
                <a:cs typeface="Gill Sans"/>
              </a:rPr>
              <a:t>associação</a:t>
            </a:r>
            <a:r>
              <a:rPr lang="en-US" dirty="0">
                <a:latin typeface="Gill Sans"/>
                <a:cs typeface="Gill Sans"/>
              </a:rPr>
              <a:t> </a:t>
            </a:r>
            <a:r>
              <a:rPr lang="en-US" dirty="0" err="1">
                <a:latin typeface="Gill Sans"/>
                <a:cs typeface="Gill Sans"/>
              </a:rPr>
              <a:t>não</a:t>
            </a:r>
            <a:r>
              <a:rPr lang="en-US" dirty="0">
                <a:latin typeface="Gill Sans"/>
                <a:cs typeface="Gill Sans"/>
              </a:rPr>
              <a:t> é linear. </a:t>
            </a:r>
          </a:p>
          <a:p>
            <a:pPr>
              <a:buSzPct val="80000"/>
              <a:buFont typeface="Wingdings" charset="2"/>
              <a:buChar char="§"/>
            </a:pPr>
            <a:r>
              <a:rPr lang="en-US" dirty="0">
                <a:latin typeface="Gill Sans"/>
                <a:cs typeface="Gill Sans"/>
              </a:rPr>
              <a:t> A </a:t>
            </a:r>
            <a:r>
              <a:rPr lang="en-US" dirty="0" err="1">
                <a:latin typeface="Gill Sans"/>
                <a:cs typeface="Gill Sans"/>
              </a:rPr>
              <a:t>correlação</a:t>
            </a:r>
            <a:r>
              <a:rPr lang="en-US" dirty="0">
                <a:latin typeface="Gill Sans"/>
                <a:cs typeface="Gill Sans"/>
              </a:rPr>
              <a:t> é </a:t>
            </a:r>
            <a:r>
              <a:rPr lang="en-US" dirty="0" err="1">
                <a:latin typeface="Gill Sans"/>
                <a:cs typeface="Gill Sans"/>
              </a:rPr>
              <a:t>sensitivel</a:t>
            </a:r>
            <a:r>
              <a:rPr lang="en-US" dirty="0">
                <a:latin typeface="Gill Sans"/>
                <a:cs typeface="Gill Sans"/>
              </a:rPr>
              <a:t> </a:t>
            </a:r>
            <a:r>
              <a:rPr lang="en-US" dirty="0" err="1">
                <a:latin typeface="Gill Sans"/>
                <a:cs typeface="Gill Sans"/>
              </a:rPr>
              <a:t>aos</a:t>
            </a:r>
            <a:r>
              <a:rPr lang="en-US" dirty="0">
                <a:latin typeface="Gill Sans"/>
                <a:cs typeface="Gill Sans"/>
              </a:rPr>
              <a:t> outliers. Um </a:t>
            </a:r>
            <a:r>
              <a:rPr lang="en-US" dirty="0" err="1">
                <a:latin typeface="Gill Sans"/>
                <a:cs typeface="Gill Sans"/>
              </a:rPr>
              <a:t>único</a:t>
            </a:r>
            <a:r>
              <a:rPr lang="en-US" dirty="0">
                <a:latin typeface="Gill Sans"/>
                <a:cs typeface="Gill Sans"/>
              </a:rPr>
              <a:t> valor </a:t>
            </a:r>
            <a:r>
              <a:rPr lang="en-US" dirty="0" err="1">
                <a:latin typeface="Gill Sans"/>
                <a:cs typeface="Gill Sans"/>
              </a:rPr>
              <a:t>outilier</a:t>
            </a:r>
            <a:r>
              <a:rPr lang="en-US" dirty="0">
                <a:latin typeface="Gill Sans"/>
                <a:cs typeface="Gill Sans"/>
              </a:rPr>
              <a:t> </a:t>
            </a:r>
            <a:r>
              <a:rPr lang="en-US" dirty="0" err="1">
                <a:latin typeface="Gill Sans"/>
                <a:cs typeface="Gill Sans"/>
              </a:rPr>
              <a:t>pode</a:t>
            </a:r>
            <a:r>
              <a:rPr lang="en-US" dirty="0">
                <a:latin typeface="Gill Sans"/>
                <a:cs typeface="Gill Sans"/>
              </a:rPr>
              <a:t> </a:t>
            </a:r>
            <a:r>
              <a:rPr lang="en-US" dirty="0" err="1">
                <a:latin typeface="Gill Sans"/>
                <a:cs typeface="Gill Sans"/>
              </a:rPr>
              <a:t>fazer</a:t>
            </a:r>
            <a:r>
              <a:rPr lang="en-US" dirty="0">
                <a:latin typeface="Gill Sans"/>
                <a:cs typeface="Gill Sans"/>
              </a:rPr>
              <a:t> </a:t>
            </a:r>
            <a:r>
              <a:rPr lang="en-US" dirty="0" err="1">
                <a:latin typeface="Gill Sans"/>
                <a:cs typeface="Gill Sans"/>
              </a:rPr>
              <a:t>uma</a:t>
            </a:r>
            <a:r>
              <a:rPr lang="en-US" dirty="0">
                <a:latin typeface="Gill Sans"/>
                <a:cs typeface="Gill Sans"/>
              </a:rPr>
              <a:t> </a:t>
            </a:r>
            <a:r>
              <a:rPr lang="en-US" dirty="0" err="1">
                <a:latin typeface="Gill Sans"/>
                <a:cs typeface="Gill Sans"/>
              </a:rPr>
              <a:t>reduzida</a:t>
            </a:r>
            <a:r>
              <a:rPr lang="en-US" dirty="0">
                <a:latin typeface="Gill Sans"/>
                <a:cs typeface="Gill Sans"/>
              </a:rPr>
              <a:t> </a:t>
            </a:r>
            <a:r>
              <a:rPr lang="en-US" dirty="0" err="1">
                <a:latin typeface="Gill Sans"/>
                <a:cs typeface="Gill Sans"/>
              </a:rPr>
              <a:t>correlação</a:t>
            </a:r>
            <a:r>
              <a:rPr lang="en-US" dirty="0">
                <a:latin typeface="Gill Sans"/>
                <a:cs typeface="Gill Sans"/>
              </a:rPr>
              <a:t> </a:t>
            </a:r>
            <a:r>
              <a:rPr lang="en-US" dirty="0" err="1">
                <a:latin typeface="Gill Sans"/>
                <a:cs typeface="Gill Sans"/>
              </a:rPr>
              <a:t>tornar</a:t>
            </a:r>
            <a:r>
              <a:rPr lang="en-US" dirty="0">
                <a:latin typeface="Gill Sans"/>
                <a:cs typeface="Gill Sans"/>
              </a:rPr>
              <a:t>- se forte, </a:t>
            </a:r>
            <a:r>
              <a:rPr lang="en-US" dirty="0" err="1">
                <a:latin typeface="Gill Sans"/>
                <a:cs typeface="Gill Sans"/>
              </a:rPr>
              <a:t>ou</a:t>
            </a:r>
            <a:r>
              <a:rPr lang="en-US" dirty="0">
                <a:latin typeface="Gill Sans"/>
                <a:cs typeface="Gill Sans"/>
              </a:rPr>
              <a:t> vice-versa. </a:t>
            </a:r>
          </a:p>
          <a:p>
            <a:pPr>
              <a:buSzPct val="80000"/>
              <a:buFont typeface="Wingdings" charset="2"/>
              <a:buChar char="§"/>
            </a:pPr>
            <a:endParaRPr lang="pt-PT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75835359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>
                <a:solidFill>
                  <a:srgbClr val="3A81BA"/>
                </a:solidFill>
              </a:rPr>
              <a:t>Propriedades da correlação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80000"/>
              <a:buFont typeface="Wingdings" charset="2"/>
              <a:buChar char="§"/>
            </a:pPr>
            <a:r>
              <a:rPr lang="en-US" sz="2800" dirty="0">
                <a:latin typeface="Gill Sans"/>
                <a:cs typeface="Gill Sans"/>
              </a:rPr>
              <a:t>Outliers </a:t>
            </a:r>
            <a:r>
              <a:rPr lang="en-US" sz="2800" dirty="0" err="1">
                <a:latin typeface="Gill Sans"/>
                <a:cs typeface="Gill Sans"/>
              </a:rPr>
              <a:t>podem</a:t>
            </a:r>
            <a:r>
              <a:rPr lang="en-US" sz="2800" dirty="0">
                <a:latin typeface="Gill Sans"/>
                <a:cs typeface="Gill Sans"/>
              </a:rPr>
              <a:t> </a:t>
            </a:r>
            <a:r>
              <a:rPr lang="en-US" sz="2800" dirty="0" err="1">
                <a:latin typeface="Gill Sans"/>
                <a:cs typeface="Gill Sans"/>
              </a:rPr>
              <a:t>distorcer</a:t>
            </a:r>
            <a:r>
              <a:rPr lang="en-US" sz="2800" dirty="0">
                <a:latin typeface="Gill Sans"/>
                <a:cs typeface="Gill Sans"/>
              </a:rPr>
              <a:t> a </a:t>
            </a:r>
            <a:r>
              <a:rPr lang="en-US" sz="2800" dirty="0" err="1">
                <a:latin typeface="Gill Sans"/>
                <a:cs typeface="Gill Sans"/>
              </a:rPr>
              <a:t>correlação</a:t>
            </a:r>
            <a:r>
              <a:rPr lang="en-US" sz="2800" dirty="0">
                <a:latin typeface="Gill Sans"/>
                <a:cs typeface="Gill Sans"/>
              </a:rPr>
              <a:t> </a:t>
            </a:r>
            <a:r>
              <a:rPr lang="en-US" sz="2800" dirty="0" err="1">
                <a:latin typeface="Gill Sans"/>
                <a:cs typeface="Gill Sans"/>
              </a:rPr>
              <a:t>acentuadamente</a:t>
            </a:r>
            <a:r>
              <a:rPr lang="en-US" sz="2800" dirty="0">
                <a:latin typeface="Gill Sans"/>
                <a:cs typeface="Gill Sans"/>
              </a:rPr>
              <a:t>. </a:t>
            </a:r>
          </a:p>
          <a:p>
            <a:pPr>
              <a:buSzPct val="80000"/>
              <a:buFont typeface="Wingdings" charset="2"/>
              <a:buChar char="§"/>
            </a:pPr>
            <a:r>
              <a:rPr lang="en-US" sz="2800" dirty="0">
                <a:latin typeface="Gill Sans"/>
                <a:cs typeface="Gill Sans"/>
              </a:rPr>
              <a:t>Um outlier </a:t>
            </a:r>
            <a:r>
              <a:rPr lang="en-US" sz="2800" dirty="0" err="1">
                <a:latin typeface="Gill Sans"/>
                <a:cs typeface="Gill Sans"/>
              </a:rPr>
              <a:t>pode</a:t>
            </a:r>
            <a:r>
              <a:rPr lang="en-US" sz="2800" dirty="0">
                <a:latin typeface="Gill Sans"/>
                <a:cs typeface="Gill Sans"/>
              </a:rPr>
              <a:t> </a:t>
            </a:r>
            <a:r>
              <a:rPr lang="en-US" sz="2800" dirty="0" err="1">
                <a:latin typeface="Gill Sans"/>
                <a:cs typeface="Gill Sans"/>
              </a:rPr>
              <a:t>fazer</a:t>
            </a:r>
            <a:r>
              <a:rPr lang="en-US" sz="2800" dirty="0">
                <a:latin typeface="Gill Sans"/>
                <a:cs typeface="Gill Sans"/>
              </a:rPr>
              <a:t> </a:t>
            </a:r>
            <a:r>
              <a:rPr lang="en-US" sz="2800" dirty="0" err="1">
                <a:latin typeface="Gill Sans"/>
                <a:cs typeface="Gill Sans"/>
              </a:rPr>
              <a:t>uma</a:t>
            </a:r>
            <a:r>
              <a:rPr lang="en-US" sz="2800" dirty="0">
                <a:latin typeface="Gill Sans"/>
                <a:cs typeface="Gill Sans"/>
              </a:rPr>
              <a:t> </a:t>
            </a:r>
            <a:r>
              <a:rPr lang="en-US" sz="2800" dirty="0" err="1">
                <a:latin typeface="Gill Sans"/>
                <a:cs typeface="Gill Sans"/>
              </a:rPr>
              <a:t>pequena</a:t>
            </a:r>
            <a:r>
              <a:rPr lang="en-US" sz="2800" dirty="0">
                <a:latin typeface="Gill Sans"/>
                <a:cs typeface="Gill Sans"/>
              </a:rPr>
              <a:t> </a:t>
            </a:r>
            <a:r>
              <a:rPr lang="en-US" sz="2800" dirty="0" err="1">
                <a:latin typeface="Gill Sans"/>
                <a:cs typeface="Gill Sans"/>
              </a:rPr>
              <a:t>correlação</a:t>
            </a:r>
            <a:r>
              <a:rPr lang="en-US" sz="2800" dirty="0">
                <a:latin typeface="Gill Sans"/>
                <a:cs typeface="Gill Sans"/>
              </a:rPr>
              <a:t> </a:t>
            </a:r>
            <a:r>
              <a:rPr lang="en-US" sz="2800" dirty="0" err="1">
                <a:latin typeface="Gill Sans"/>
                <a:cs typeface="Gill Sans"/>
              </a:rPr>
              <a:t>parecer</a:t>
            </a:r>
            <a:r>
              <a:rPr lang="en-US" sz="2800" dirty="0">
                <a:latin typeface="Gill Sans"/>
                <a:cs typeface="Gill Sans"/>
              </a:rPr>
              <a:t> </a:t>
            </a:r>
            <a:r>
              <a:rPr lang="en-US" sz="2800" dirty="0" err="1">
                <a:latin typeface="Gill Sans"/>
                <a:cs typeface="Gill Sans"/>
              </a:rPr>
              <a:t>grande</a:t>
            </a:r>
            <a:r>
              <a:rPr lang="en-US" sz="2800" dirty="0">
                <a:latin typeface="Gill Sans"/>
                <a:cs typeface="Gill Sans"/>
              </a:rPr>
              <a:t> </a:t>
            </a:r>
            <a:r>
              <a:rPr lang="en-US" sz="2800" dirty="0" err="1">
                <a:latin typeface="Gill Sans"/>
                <a:cs typeface="Gill Sans"/>
              </a:rPr>
              <a:t>ou</a:t>
            </a:r>
            <a:r>
              <a:rPr lang="en-US" sz="2800" dirty="0">
                <a:latin typeface="Gill Sans"/>
                <a:cs typeface="Gill Sans"/>
              </a:rPr>
              <a:t> </a:t>
            </a:r>
            <a:r>
              <a:rPr lang="en-US" sz="2800" dirty="0" err="1">
                <a:latin typeface="Gill Sans"/>
                <a:cs typeface="Gill Sans"/>
              </a:rPr>
              <a:t>esconder</a:t>
            </a:r>
            <a:r>
              <a:rPr lang="en-US" sz="2800" dirty="0">
                <a:latin typeface="Gill Sans"/>
                <a:cs typeface="Gill Sans"/>
              </a:rPr>
              <a:t> </a:t>
            </a:r>
            <a:r>
              <a:rPr lang="en-US" sz="2800" dirty="0" err="1">
                <a:latin typeface="Gill Sans"/>
                <a:cs typeface="Gill Sans"/>
              </a:rPr>
              <a:t>uma</a:t>
            </a:r>
            <a:r>
              <a:rPr lang="en-US" sz="2800" dirty="0">
                <a:latin typeface="Gill Sans"/>
                <a:cs typeface="Gill Sans"/>
              </a:rPr>
              <a:t> forte </a:t>
            </a:r>
            <a:r>
              <a:rPr lang="en-US" sz="2800" dirty="0" err="1">
                <a:latin typeface="Gill Sans"/>
                <a:cs typeface="Gill Sans"/>
              </a:rPr>
              <a:t>correlação</a:t>
            </a:r>
            <a:r>
              <a:rPr lang="en-US" sz="2800" dirty="0">
                <a:latin typeface="Gill Sans"/>
                <a:cs typeface="Gill Sans"/>
              </a:rPr>
              <a:t>. </a:t>
            </a:r>
          </a:p>
          <a:p>
            <a:pPr>
              <a:buSzPct val="80000"/>
              <a:buFont typeface="Wingdings" charset="2"/>
              <a:buChar char="§"/>
            </a:pPr>
            <a:r>
              <a:rPr lang="en-US" sz="2800" dirty="0" err="1">
                <a:latin typeface="Gill Sans"/>
                <a:cs typeface="Gill Sans"/>
              </a:rPr>
              <a:t>Ele</a:t>
            </a:r>
            <a:r>
              <a:rPr lang="en-US" sz="2800" dirty="0">
                <a:latin typeface="Gill Sans"/>
                <a:cs typeface="Gill Sans"/>
              </a:rPr>
              <a:t> </a:t>
            </a:r>
            <a:r>
              <a:rPr lang="en-US" sz="2800" dirty="0" err="1">
                <a:latin typeface="Gill Sans"/>
                <a:cs typeface="Gill Sans"/>
              </a:rPr>
              <a:t>pode</a:t>
            </a:r>
            <a:r>
              <a:rPr lang="en-US" sz="2800" dirty="0">
                <a:latin typeface="Gill Sans"/>
                <a:cs typeface="Gill Sans"/>
              </a:rPr>
              <a:t> até </a:t>
            </a:r>
            <a:r>
              <a:rPr lang="en-US" sz="2800" dirty="0" err="1">
                <a:latin typeface="Gill Sans"/>
                <a:cs typeface="Gill Sans"/>
              </a:rPr>
              <a:t>mesmo</a:t>
            </a:r>
            <a:r>
              <a:rPr lang="en-US" sz="2800" dirty="0">
                <a:latin typeface="Gill Sans"/>
                <a:cs typeface="Gill Sans"/>
              </a:rPr>
              <a:t> </a:t>
            </a:r>
            <a:r>
              <a:rPr lang="en-US" sz="2800" dirty="0" err="1">
                <a:latin typeface="Gill Sans"/>
                <a:cs typeface="Gill Sans"/>
              </a:rPr>
              <a:t>transformar</a:t>
            </a:r>
            <a:r>
              <a:rPr lang="en-US" sz="2800" dirty="0">
                <a:latin typeface="Gill Sans"/>
                <a:cs typeface="Gill Sans"/>
              </a:rPr>
              <a:t> um </a:t>
            </a:r>
            <a:r>
              <a:rPr lang="en-US" sz="2800" dirty="0" err="1">
                <a:latin typeface="Gill Sans"/>
                <a:cs typeface="Gill Sans"/>
              </a:rPr>
              <a:t>coeficiente</a:t>
            </a:r>
            <a:r>
              <a:rPr lang="en-US" sz="2800" dirty="0">
                <a:latin typeface="Gill Sans"/>
                <a:cs typeface="Gill Sans"/>
              </a:rPr>
              <a:t> de </a:t>
            </a:r>
            <a:r>
              <a:rPr lang="en-US" sz="2800" dirty="0" err="1">
                <a:latin typeface="Gill Sans"/>
                <a:cs typeface="Gill Sans"/>
              </a:rPr>
              <a:t>uma</a:t>
            </a:r>
            <a:r>
              <a:rPr lang="en-US" sz="2800" dirty="0">
                <a:latin typeface="Gill Sans"/>
                <a:cs typeface="Gill Sans"/>
              </a:rPr>
              <a:t> </a:t>
            </a:r>
            <a:r>
              <a:rPr lang="en-US" sz="2800" dirty="0" err="1">
                <a:latin typeface="Gill Sans"/>
                <a:cs typeface="Gill Sans"/>
              </a:rPr>
              <a:t>associação</a:t>
            </a:r>
            <a:r>
              <a:rPr lang="en-US" sz="2800" dirty="0">
                <a:latin typeface="Gill Sans"/>
                <a:cs typeface="Gill Sans"/>
              </a:rPr>
              <a:t> </a:t>
            </a:r>
            <a:r>
              <a:rPr lang="en-US" sz="2800" dirty="0" err="1">
                <a:latin typeface="Gill Sans"/>
                <a:cs typeface="Gill Sans"/>
              </a:rPr>
              <a:t>positiva</a:t>
            </a:r>
            <a:r>
              <a:rPr lang="en-US" sz="2800" dirty="0">
                <a:latin typeface="Gill Sans"/>
                <a:cs typeface="Gill Sans"/>
              </a:rPr>
              <a:t> </a:t>
            </a:r>
            <a:r>
              <a:rPr lang="en-US" sz="2800" dirty="0" err="1">
                <a:latin typeface="Gill Sans"/>
                <a:cs typeface="Gill Sans"/>
              </a:rPr>
              <a:t>em</a:t>
            </a:r>
            <a:r>
              <a:rPr lang="en-US" sz="2800" dirty="0">
                <a:latin typeface="Gill Sans"/>
                <a:cs typeface="Gill Sans"/>
              </a:rPr>
              <a:t> </a:t>
            </a:r>
            <a:r>
              <a:rPr lang="en-US" sz="2800" dirty="0" err="1">
                <a:latin typeface="Gill Sans"/>
                <a:cs typeface="Gill Sans"/>
              </a:rPr>
              <a:t>negativa</a:t>
            </a:r>
            <a:r>
              <a:rPr lang="en-US" sz="2800" dirty="0">
                <a:latin typeface="Gill Sans"/>
                <a:cs typeface="Gill Sans"/>
              </a:rPr>
              <a:t> (e vice- versa). </a:t>
            </a:r>
          </a:p>
          <a:p>
            <a:pPr>
              <a:buSzPct val="80000"/>
              <a:buFont typeface="Wingdings" charset="2"/>
              <a:buChar char="§"/>
            </a:pPr>
            <a:r>
              <a:rPr lang="en-US" sz="2800" dirty="0" err="1">
                <a:latin typeface="Gill Sans"/>
                <a:cs typeface="Gill Sans"/>
              </a:rPr>
              <a:t>Quando</a:t>
            </a:r>
            <a:r>
              <a:rPr lang="en-US" sz="2800" dirty="0">
                <a:latin typeface="Gill Sans"/>
                <a:cs typeface="Gill Sans"/>
              </a:rPr>
              <a:t> </a:t>
            </a:r>
            <a:r>
              <a:rPr lang="en-US" sz="2800" dirty="0" err="1">
                <a:latin typeface="Gill Sans"/>
                <a:cs typeface="Gill Sans"/>
              </a:rPr>
              <a:t>encontrar</a:t>
            </a:r>
            <a:r>
              <a:rPr lang="en-US" sz="2800" dirty="0">
                <a:latin typeface="Gill Sans"/>
                <a:cs typeface="Gill Sans"/>
              </a:rPr>
              <a:t> um </a:t>
            </a:r>
            <a:r>
              <a:rPr lang="en-US" sz="2800" dirty="0" err="1">
                <a:latin typeface="Gill Sans"/>
                <a:cs typeface="Gill Sans"/>
              </a:rPr>
              <a:t>oulier</a:t>
            </a:r>
            <a:r>
              <a:rPr lang="en-US" sz="2800" dirty="0">
                <a:latin typeface="Gill Sans"/>
                <a:cs typeface="Gill Sans"/>
              </a:rPr>
              <a:t> é </a:t>
            </a:r>
            <a:r>
              <a:rPr lang="en-US" sz="2800" dirty="0" err="1">
                <a:latin typeface="Gill Sans"/>
                <a:cs typeface="Gill Sans"/>
              </a:rPr>
              <a:t>uma</a:t>
            </a:r>
            <a:r>
              <a:rPr lang="en-US" sz="2800" dirty="0">
                <a:latin typeface="Gill Sans"/>
                <a:cs typeface="Gill Sans"/>
              </a:rPr>
              <a:t> boa </a:t>
            </a:r>
            <a:r>
              <a:rPr lang="en-US" sz="2800" dirty="0" err="1">
                <a:latin typeface="Gill Sans"/>
                <a:cs typeface="Gill Sans"/>
              </a:rPr>
              <a:t>ideia</a:t>
            </a:r>
            <a:r>
              <a:rPr lang="en-US" sz="2800" dirty="0">
                <a:latin typeface="Gill Sans"/>
                <a:cs typeface="Gill Sans"/>
              </a:rPr>
              <a:t> </a:t>
            </a:r>
            <a:r>
              <a:rPr lang="en-US" sz="2800" dirty="0" err="1">
                <a:latin typeface="Gill Sans"/>
                <a:cs typeface="Gill Sans"/>
              </a:rPr>
              <a:t>apresentar</a:t>
            </a:r>
            <a:r>
              <a:rPr lang="en-US" sz="2800" dirty="0">
                <a:latin typeface="Gill Sans"/>
                <a:cs typeface="Gill Sans"/>
              </a:rPr>
              <a:t> as </a:t>
            </a:r>
            <a:r>
              <a:rPr lang="en-US" sz="2800" dirty="0" err="1">
                <a:latin typeface="Gill Sans"/>
                <a:cs typeface="Gill Sans"/>
              </a:rPr>
              <a:t>correlações</a:t>
            </a:r>
            <a:r>
              <a:rPr lang="en-US" sz="2800" dirty="0">
                <a:latin typeface="Gill Sans"/>
                <a:cs typeface="Gill Sans"/>
              </a:rPr>
              <a:t> com e </a:t>
            </a:r>
            <a:r>
              <a:rPr lang="en-US" sz="2800" dirty="0" err="1">
                <a:latin typeface="Gill Sans"/>
                <a:cs typeface="Gill Sans"/>
              </a:rPr>
              <a:t>sem</a:t>
            </a:r>
            <a:r>
              <a:rPr lang="en-US" sz="2800" dirty="0">
                <a:latin typeface="Gill Sans"/>
                <a:cs typeface="Gill Sans"/>
              </a:rPr>
              <a:t> </a:t>
            </a:r>
            <a:r>
              <a:rPr lang="en-US" sz="2800" dirty="0" err="1">
                <a:latin typeface="Gill Sans"/>
                <a:cs typeface="Gill Sans"/>
              </a:rPr>
              <a:t>aquele</a:t>
            </a:r>
            <a:r>
              <a:rPr lang="en-US" sz="2800" dirty="0">
                <a:latin typeface="Gill Sans"/>
                <a:cs typeface="Gill Sans"/>
              </a:rPr>
              <a:t> </a:t>
            </a:r>
            <a:r>
              <a:rPr lang="en-US" sz="2800" dirty="0" err="1">
                <a:latin typeface="Gill Sans"/>
                <a:cs typeface="Gill Sans"/>
              </a:rPr>
              <a:t>ponto</a:t>
            </a:r>
            <a:r>
              <a:rPr lang="en-US" sz="2800" dirty="0">
                <a:latin typeface="Gill Sans"/>
                <a:cs typeface="Gill Sans"/>
              </a:rPr>
              <a:t>. </a:t>
            </a:r>
          </a:p>
          <a:p>
            <a:pPr>
              <a:buSzPct val="80000"/>
              <a:buFont typeface="Wingdings" charset="2"/>
              <a:buChar char="§"/>
            </a:pPr>
            <a:endParaRPr lang="pt-PT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857737184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5151</TotalTime>
  <Words>539</Words>
  <Application>Microsoft Macintosh PowerPoint</Application>
  <PresentationFormat>Apresentação na tela (4:3)</PresentationFormat>
  <Paragraphs>131</Paragraphs>
  <Slides>17</Slides>
  <Notes>2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4" baseType="lpstr">
      <vt:lpstr>Arial</vt:lpstr>
      <vt:lpstr>Courier New</vt:lpstr>
      <vt:lpstr>Gill Sans</vt:lpstr>
      <vt:lpstr>Times New Roman</vt:lpstr>
      <vt:lpstr>Wingdings</vt:lpstr>
      <vt:lpstr>Custom Theme</vt:lpstr>
      <vt:lpstr>Equation</vt:lpstr>
      <vt:lpstr>
  Diagrama de dispersão e correlação</vt:lpstr>
      <vt:lpstr>Diagrama de dispersão (scatterplot)</vt:lpstr>
      <vt:lpstr>Apresentação do PowerPoint</vt:lpstr>
      <vt:lpstr>Apresentação do PowerPoint</vt:lpstr>
      <vt:lpstr>Diagrama de dispersão</vt:lpstr>
      <vt:lpstr>Correlação</vt:lpstr>
      <vt:lpstr>Propriedades da correlação</vt:lpstr>
      <vt:lpstr>Propriedades da correlação</vt:lpstr>
      <vt:lpstr>Propriedades da correlação</vt:lpstr>
      <vt:lpstr>Correlação de Pearson = r</vt:lpstr>
      <vt:lpstr>Calculando o coeficiente de correlação (r)</vt:lpstr>
      <vt:lpstr>Apresentação do PowerPoint</vt:lpstr>
      <vt:lpstr>Correlação positiva</vt:lpstr>
      <vt:lpstr>Correlação fraca ou ausente</vt:lpstr>
      <vt:lpstr>Correlação negativa</vt:lpstr>
      <vt:lpstr>r = 0.90</vt:lpstr>
      <vt:lpstr>Matriz de correlação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
  Aula 1: Variáveis </dc:title>
  <cp:lastModifiedBy>Jairo Nicolau</cp:lastModifiedBy>
  <cp:revision>122</cp:revision>
  <cp:lastPrinted>2014-03-17T12:44:14Z</cp:lastPrinted>
  <dcterms:modified xsi:type="dcterms:W3CDTF">2020-10-18T17:55:35Z</dcterms:modified>
</cp:coreProperties>
</file>