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3" r:id="rId9"/>
  </p:sldIdLst>
  <p:sldSz cx="18288000" cy="10287000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747775"/>
          </p15:clr>
        </p15:guide>
        <p15:guide id="2" pos="57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2A85BA-1330-4AB6-AA38-CE4F21504E13}">
  <a:tblStyle styleId="{212A85BA-1330-4AB6-AA38-CE4F21504E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7" d="100"/>
          <a:sy n="47" d="100"/>
        </p:scale>
        <p:origin x="484" y="38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5e999a28f2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5e999a28f2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e999a28f2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5e999a28f2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e999a28f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e999a28f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e999a28f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e999a28f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e999a28f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e999a28f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e999a28f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e999a28f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5e999a28f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5e999a28f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2eb4da70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d2eb4da70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wsj.com/articles/the-algorithm-that-tells-the-boss-who-might-quit-1426287935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hyperlink" Target="https://www.aspr.com.br/blog/experiencia-banco-bradesco?utm_source=perplexity" TargetMode="External"/><Relationship Id="rId5" Type="http://schemas.openxmlformats.org/officeDocument/2006/relationships/hyperlink" Target="https://hrblog.spotify.com/category/people-analytics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hbr.org/2013/12/how-google-sold-its-engineers-on-management" TargetMode="External"/><Relationship Id="rId9" Type="http://schemas.openxmlformats.org/officeDocument/2006/relationships/hyperlink" Target="https://vocerh.abril.com.br/futurodotrabalho/people-analytics-um-raio-x-e-um-gps-dos-colaborador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1"/>
          <p:cNvSpPr txBox="1"/>
          <p:nvPr/>
        </p:nvSpPr>
        <p:spPr>
          <a:xfrm>
            <a:off x="486650" y="1369250"/>
            <a:ext cx="17084100" cy="10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Modelos Preditivos Binários</a:t>
            </a:r>
            <a:r>
              <a:rPr lang="en" sz="1900" i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</a:t>
            </a:r>
            <a:endParaRPr sz="19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Um modelo preditivo é como um palpite inteligente feito por um computador.</a:t>
            </a:r>
            <a:endParaRPr sz="19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Ele analisa dados do passado para prever o que pode acontecer no futuro.</a:t>
            </a:r>
            <a:endParaRPr sz="19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11" name="Google Shape;411;p21"/>
          <p:cNvGraphicFramePr/>
          <p:nvPr/>
        </p:nvGraphicFramePr>
        <p:xfrm>
          <a:off x="913400" y="3150900"/>
          <a:ext cx="16383000" cy="5578125"/>
        </p:xfrm>
        <a:graphic>
          <a:graphicData uri="http://schemas.openxmlformats.org/drawingml/2006/table">
            <a:tbl>
              <a:tblPr>
                <a:noFill/>
                <a:tableStyleId>{212A85BA-1330-4AB6-AA38-CE4F21504E13}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Aplicação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01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Descrição da Previsão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013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Variável-Alvo (Binária)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501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Risco de Saída (Churn Prediction)</a:t>
                      </a:r>
                      <a:endParaRPr sz="19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Prever se um colaborador está propenso a pedir desligamento voluntário.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Vai sair (1) / Vai permanecer (0)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Elegibilidade para Promoção</a:t>
                      </a:r>
                      <a:endParaRPr sz="19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Estimar se um colaborador tem perfil e performance para ser promovido.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Será promovido (1) / Não promovido (0)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Adesão a Treinamentos</a:t>
                      </a:r>
                      <a:endParaRPr sz="19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Antecipar quais colaboradores irão aderir a uma trilha de aprendizagem.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Vai aderir (1) / Não vai aderir (0)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Engajamento em Risco</a:t>
                      </a:r>
                      <a:endParaRPr sz="19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Identificar colaboradores com alto risco de queda de engajamento.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Engajado (1) / Desengajado (0)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Contratação Eficaz</a:t>
                      </a:r>
                      <a:endParaRPr sz="1900" b="1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Prever se um candidato terá sucesso nos 6 primeiros meses (fit cultural e performance).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Bem-sucedido (1) / Mal-sucedido (0)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/>
        </p:nvSpPr>
        <p:spPr>
          <a:xfrm>
            <a:off x="486650" y="1369250"/>
            <a:ext cx="17084100" cy="20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RFV  (Recência, Frequência, Valor)</a:t>
            </a:r>
            <a:r>
              <a:rPr lang="en" sz="1900" i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usado para classificar o "valor" de um cliente com base em: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Recência: Quanto tempo faz desde a última interação?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Frequência: Quantas vezes a pessoa interagiu?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Valor: Qual o impacto ou retorno dessas interações?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20" name="Google Shape;420;p22"/>
          <p:cNvGraphicFramePr/>
          <p:nvPr/>
        </p:nvGraphicFramePr>
        <p:xfrm>
          <a:off x="913400" y="3150900"/>
          <a:ext cx="16383000" cy="5578125"/>
        </p:xfrm>
        <a:graphic>
          <a:graphicData uri="http://schemas.openxmlformats.org/drawingml/2006/table">
            <a:tbl>
              <a:tblPr>
                <a:noFill/>
                <a:tableStyleId>{212A85BA-1330-4AB6-AA38-CE4F21504E13}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Aplicação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3130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Descrição da Previsão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3130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Variável-Alvo (ND)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3130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Engajamento em Treinamentos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Há quanto tempo fez o último curso?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Quantidade de treinamentos feitos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Participação em Pesquisas de Clima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Última resposta em survey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Número de participações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Contribuição para Iniciativas Internas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Última vez que participou de projetos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Participações em grupos, eventos, squads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Interações com o RH/Plataformas de Gente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Último acesso ao sistema ou ferramenta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Número de interações com sistemas de RH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Progresso de Desenvolvimento Pessoal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Última atualização de plano de carreira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Quantidade de metas atingidas/ações realizadas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/>
          <p:nvPr/>
        </p:nvSpPr>
        <p:spPr>
          <a:xfrm>
            <a:off x="486650" y="1369250"/>
            <a:ext cx="17084100" cy="17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Análise Cluster</a:t>
            </a: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: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é uma técnica usada para agrupar pessoas parecidas com base em características em comum. O computador não sabe os grupos antes — ele aprende sozinho quem se parece com quem, analisando os dados disponíveis.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É como organizar colaboradores em "tribos" ou "comunidades ocultas" dentro da empresa, sem rótulos pré-definidos.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29" name="Google Shape;429;p23"/>
          <p:cNvGraphicFramePr/>
          <p:nvPr/>
        </p:nvGraphicFramePr>
        <p:xfrm>
          <a:off x="913400" y="3150900"/>
          <a:ext cx="16383000" cy="5578125"/>
        </p:xfrm>
        <a:graphic>
          <a:graphicData uri="http://schemas.openxmlformats.org/drawingml/2006/table">
            <a:tbl>
              <a:tblPr>
                <a:noFill/>
                <a:tableStyleId>{212A85BA-1330-4AB6-AA38-CE4F21504E13}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Aplicação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19A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Descrição da Previsão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19A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Variável-Alvo (ND)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019A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Perfis de Colaboradores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Colaboradores com base em idade, cargo, engajamento, tempo de casa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Identifica perfis dominantes: ex. jovens generalistas, líderes experientes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Padrões de Rotatividade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Pessoas que saíram vs. ficaram, com base em histórico e atributos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Entende quais perfis têm maior risco de saída (sem precisar rotular antes)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Estilos de Liderança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Líderes baseados em feedbacks, clima e resultado de time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Classifica estilos de liderança (orientado a pessoas, tarefas, autonomia etc.)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Aderência à Cultura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Respostas de surveys + comportamentos observados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Agrupa quem tem alta ou baixa conexão com os valores da empresa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Comportamento em Aprendizagem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Interações com plataforma de treinamento, progresso, conclusão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Mapeia perfis como: autoaprendizes, desmotivados, ou orientados a metas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4"/>
          <p:cNvSpPr txBox="1"/>
          <p:nvPr/>
        </p:nvSpPr>
        <p:spPr>
          <a:xfrm>
            <a:off x="486650" y="1369250"/>
            <a:ext cx="17084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Regressão Linear</a:t>
            </a: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prever o resultado numérico usando o comportamento histórico da base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38" name="Google Shape;438;p24"/>
          <p:cNvGraphicFramePr/>
          <p:nvPr/>
        </p:nvGraphicFramePr>
        <p:xfrm>
          <a:off x="913400" y="3150900"/>
          <a:ext cx="16383000" cy="5578125"/>
        </p:xfrm>
        <a:graphic>
          <a:graphicData uri="http://schemas.openxmlformats.org/drawingml/2006/table">
            <a:tbl>
              <a:tblPr>
                <a:noFill/>
                <a:tableStyleId>{212A85BA-1330-4AB6-AA38-CE4F21504E13}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Aplicação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79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Descrição da Previsão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79B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Variável-Alvo (Numérica)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79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Previsão de salário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Tempo de casa, nível, cargo, localização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Apoia políticas salariais e análises de equidade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Estimativa de produtividade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Horas trabalhadas, treinamentos, senioridade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Relaciona desenvolvimento à performance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Análise de impacto do treinamento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Participação em cursos vs. avaliação de desempenho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Comprova retorno de investimento em aprendizagem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Tempo médio até promoção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Idade, cargo atual, performance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Suporta programas de aceleração de carreira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Previsão de eNPS (Employee NPS)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Feedbacks de clima, reconhecimento, comunicação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Antecipação de riscos de engajamento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5"/>
          <p:cNvSpPr txBox="1"/>
          <p:nvPr/>
        </p:nvSpPr>
        <p:spPr>
          <a:xfrm>
            <a:off x="486650" y="1369250"/>
            <a:ext cx="17084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PCA (Analise de componentes principais)</a:t>
            </a: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identifica fatores escondidos que explicam uma decisão</a:t>
            </a:r>
            <a:endParaRPr sz="1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47" name="Google Shape;447;p25"/>
          <p:cNvGraphicFramePr/>
          <p:nvPr/>
        </p:nvGraphicFramePr>
        <p:xfrm>
          <a:off x="913400" y="3150900"/>
          <a:ext cx="16383000" cy="5578125"/>
        </p:xfrm>
        <a:graphic>
          <a:graphicData uri="http://schemas.openxmlformats.org/drawingml/2006/table">
            <a:tbl>
              <a:tblPr>
                <a:noFill/>
                <a:tableStyleId>{212A85BA-1330-4AB6-AA38-CE4F21504E13}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Aplicação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Descrição da Previsão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Variável-Alvo (Binária)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Fatores de engajamento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Várias perguntas de surveys de clima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Descobre os fatores mais relevantes (ex: liderança, propósito)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Agrupamento de perfis de colaboradores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Idade, função, comportamento em plataformas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Resume os principais padrões para ações personalizadas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Análise de clima organizacional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Resultados de várias áreas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Identifica fatores de cultura mais influentes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Redução de variáveis para clusterização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Diversas métricas de RH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Facilita agrupamentos com menos variáveis redundantes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Simplificação de indicadores de performance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Avaliação, OKRs, produtividade, entregas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Identifica dimensões principais da performance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6"/>
          <p:cNvSpPr txBox="1"/>
          <p:nvPr/>
        </p:nvSpPr>
        <p:spPr>
          <a:xfrm>
            <a:off x="486650" y="1369250"/>
            <a:ext cx="1708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Séries Temporais</a:t>
            </a: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9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Analisa como uma métrica varia ao longo do tempo, permitindo previsão e detecção de padrões sazonais.</a:t>
            </a:r>
            <a:endParaRPr sz="19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56" name="Google Shape;456;p26"/>
          <p:cNvGraphicFramePr/>
          <p:nvPr/>
        </p:nvGraphicFramePr>
        <p:xfrm>
          <a:off x="913400" y="3150900"/>
          <a:ext cx="16383000" cy="5578125"/>
        </p:xfrm>
        <a:graphic>
          <a:graphicData uri="http://schemas.openxmlformats.org/drawingml/2006/table">
            <a:tbl>
              <a:tblPr>
                <a:noFill/>
                <a:tableStyleId>{212A85BA-1330-4AB6-AA38-CE4F21504E13}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Aplicação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4712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Descrição da Previsão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4712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Variável-Alvo (Numérica)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471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Evolução do turnover mensal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Taxas de saída por mês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Antecipar aumentos sazonais e ajustar planos de retenção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Monitoramento do engajamento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Pontuações de surveys ao longo do tempo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Avalia impacto de ações de clima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Análise de horas de treinamento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Horas por colaborador por mês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Identifica períodos com baixa adesão e ajusta calendários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Tendência de absenteísmo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Faltas justificadas/injustificadas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Direciona ações de saúde e bem-estar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Evolução de headcount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Número de funcionários por mês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Dá base para planejamento orçamentário e de estrutura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7"/>
          <p:cNvSpPr txBox="1"/>
          <p:nvPr/>
        </p:nvSpPr>
        <p:spPr>
          <a:xfrm>
            <a:off x="486650" y="1369250"/>
            <a:ext cx="1708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Analise de sobrevivência</a:t>
            </a:r>
            <a:r>
              <a:rPr lang="en" sz="1900">
                <a:solidFill>
                  <a:schemeClr val="dk2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sz="1900" i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Analisa como uma métrica varia ao longo do tempo, permitindo previsão e detecção de padrões sazonais.</a:t>
            </a:r>
            <a:endParaRPr sz="1900">
              <a:solidFill>
                <a:schemeClr val="dk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465" name="Google Shape;465;p27"/>
          <p:cNvGraphicFramePr/>
          <p:nvPr/>
        </p:nvGraphicFramePr>
        <p:xfrm>
          <a:off x="913400" y="3150900"/>
          <a:ext cx="16383000" cy="5578125"/>
        </p:xfrm>
        <a:graphic>
          <a:graphicData uri="http://schemas.openxmlformats.org/drawingml/2006/table">
            <a:tbl>
              <a:tblPr>
                <a:noFill/>
                <a:tableStyleId>{212A85BA-1330-4AB6-AA38-CE4F21504E13}</a:tableStyleId>
              </a:tblPr>
              <a:tblGrid>
                <a:gridCol w="546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5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Aplicação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Descrição da Previsão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351C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Variável-Alvo (Numérica)</a:t>
                      </a:r>
                      <a:endParaRPr sz="19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351C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Tempo até o desligamento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Histórico de entrada e saída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Apoia previsão de turnover com base em tempo de casa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Tempo até promoção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de admissão vs. data da promoção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Ajuda a identificar injustiças ou barreiras por perfil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Tempo até primeiro treinamento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Admissão vs. primeiro curso concluído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Avalia eficácia do onboarding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Sobrevivência em programas de liderança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Entrada em trilhas vs. tempo de permanência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Identifica onde há desistência e refina os programas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Adesão a benefícios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de contratação vs. data de adesão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Suporta decisões sobre comunicação e personalização de benefícios</a:t>
                      </a:r>
                      <a:endParaRPr sz="19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9"/>
          <p:cNvSpPr txBox="1"/>
          <p:nvPr/>
        </p:nvSpPr>
        <p:spPr>
          <a:xfrm>
            <a:off x="538575" y="2017250"/>
            <a:ext cx="48861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Credit Suisse</a:t>
            </a:r>
            <a:r>
              <a:rPr lang="en" sz="1900" i="1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9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Os analistas do Credit Suisse não só conseguiram prever quem poderia pedir demissão, como também identificar </a:t>
            </a:r>
            <a:r>
              <a:rPr lang="en" sz="1900" i="1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os motivos pelos quais</a:t>
            </a:r>
            <a:r>
              <a:rPr lang="en" sz="19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essas pessoas poderiam pedir demissão. Essas informações foram fornecidas anonimamente aos gestores para que pudessem reduzir os fatores de risco de rotatividade e reter melhor seus funcionários. </a:t>
            </a:r>
            <a:endParaRPr sz="1900">
              <a:solidFill>
                <a:srgbClr val="13131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en" sz="1500" u="sng">
                <a:solidFill>
                  <a:srgbClr val="0097A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Wall Street Journal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6704250" y="2017250"/>
            <a:ext cx="48828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Google</a:t>
            </a:r>
            <a:r>
              <a:rPr lang="en" sz="19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O google oxygen </a:t>
            </a:r>
            <a:r>
              <a:rPr lang="en" sz="1900">
                <a:solidFill>
                  <a:srgbClr val="262E3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analisou uma grande quantidade de dados para determinar o que torna um gestor eficaz. Em vez de confiar apenas na intuição e em evidências anedóticas, a equipe de operações de pessoas mediu os hábitos de gestores de alto desempenho para cultivá-los por meio de coaching e comunicação em toda a empresa. </a:t>
            </a:r>
            <a:endParaRPr sz="1900">
              <a:solidFill>
                <a:srgbClr val="262E38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62E38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en" sz="1500" u="sng">
                <a:solidFill>
                  <a:srgbClr val="0097A7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Harvard Business School</a:t>
            </a:r>
            <a:endParaRPr sz="1500">
              <a:solidFill>
                <a:srgbClr val="13131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12866625" y="2017250"/>
            <a:ext cx="48828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Spotify</a:t>
            </a:r>
            <a:r>
              <a:rPr lang="en" sz="19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 Disco é uma plataforma interna de people analytics que unifica dados de RH, tornando-os acessíveis e acionáveis para toda a organização. Criado por engenheiros, designers e cientistas de dados, o Disco permite criar projetos analíticos colaborativos, como análises de engajamento, diversidade e movimentações internas, facilitando decisões baseadas em dados em escala global. </a:t>
            </a:r>
            <a:endParaRPr sz="1900">
              <a:solidFill>
                <a:srgbClr val="13131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5"/>
              </a:rPr>
              <a:t>Spotity HR</a:t>
            </a:r>
            <a:endParaRPr sz="1500">
              <a:solidFill>
                <a:srgbClr val="13131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6" name="Google Shape;48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4525" y="1533356"/>
            <a:ext cx="194851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56775" y="1441794"/>
            <a:ext cx="583325" cy="5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72325" y="1445725"/>
            <a:ext cx="585216" cy="57546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9"/>
          <p:cNvSpPr txBox="1"/>
          <p:nvPr/>
        </p:nvSpPr>
        <p:spPr>
          <a:xfrm>
            <a:off x="3841700" y="6198900"/>
            <a:ext cx="48861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Natura</a:t>
            </a:r>
            <a:r>
              <a:rPr lang="en" sz="1900" i="1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9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é referência em People Analytics, com data lake unificado, squads de analytics e uso de modelos preditivos de turnover baseados em IA generativa. Monitora indicadores como engajamento, desempenho, clima, produtividade e ESG. Mede impacto de treinamentos com análise de jornada digital. O sucesso vem da integração de dados à estratégia, superando desafios de cultura e sistemas.</a:t>
            </a:r>
            <a:endParaRPr sz="1900">
              <a:solidFill>
                <a:srgbClr val="13131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9"/>
              </a:rPr>
              <a:t>Você RH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0" name="Google Shape;490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13350" y="5519100"/>
            <a:ext cx="1104650" cy="6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29"/>
          <p:cNvSpPr txBox="1"/>
          <p:nvPr/>
        </p:nvSpPr>
        <p:spPr>
          <a:xfrm>
            <a:off x="9395475" y="6170225"/>
            <a:ext cx="48861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i="1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Bradesco</a:t>
            </a:r>
            <a:r>
              <a:rPr lang="en" sz="1900" i="1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en" sz="19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 O programa Unlocking RH moderniza o RH com foco em dados, tecnologia e pessoas. Revisou 755 processos, priorizou People Analytics e investiu em automação, capacitação e diversidade. Monitora indicadores de engajamento, performance e prontidão para mudança. Com forte patrocínio executivo, tornou o RH mais estratégico, digital e alinhado às práticas ESG e às exigências do futuro..</a:t>
            </a:r>
            <a:endParaRPr sz="1900">
              <a:solidFill>
                <a:srgbClr val="131313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31313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Fonte: </a:t>
            </a:r>
            <a:r>
              <a:rPr lang="en" sz="1500" u="sng">
                <a:solidFill>
                  <a:schemeClr val="hlink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  <a:hlinkClick r:id="rId11"/>
              </a:rPr>
              <a:t>ASPR</a:t>
            </a:r>
            <a:endParaRPr sz="15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2" name="Google Shape;492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523575" y="5520675"/>
            <a:ext cx="85065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1285</Words>
  <Application>Microsoft Office PowerPoint</Application>
  <PresentationFormat>Personalizar</PresentationFormat>
  <Paragraphs>149</Paragraphs>
  <Slides>8</Slides>
  <Notes>8</Notes>
  <HiddenSlides>1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Lato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GABRIELA DA SILVA MACEDO</cp:lastModifiedBy>
  <cp:revision>3</cp:revision>
  <dcterms:modified xsi:type="dcterms:W3CDTF">2025-06-02T23:53:46Z</dcterms:modified>
</cp:coreProperties>
</file>