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 id="2147483684" r:id="rId6"/>
    <p:sldMasterId id="2147483708" r:id="rId7"/>
    <p:sldMasterId id="2147483720" r:id="rId8"/>
    <p:sldMasterId id="2147483762" r:id="rId9"/>
  </p:sldMasterIdLst>
  <p:notesMasterIdLst>
    <p:notesMasterId r:id="rId15"/>
  </p:notesMasterIdLst>
  <p:sldIdLst>
    <p:sldId id="266" r:id="rId10"/>
    <p:sldId id="271" r:id="rId11"/>
    <p:sldId id="272" r:id="rId12"/>
    <p:sldId id="273" r:id="rId13"/>
    <p:sldId id="274" r:id="rId14"/>
  </p:sldIdLst>
  <p:sldSz cx="9144000" cy="6858000" type="screen4x3"/>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000"/>
    <a:srgbClr val="C41F04"/>
    <a:srgbClr val="E10000"/>
    <a:srgbClr val="CD0000"/>
    <a:srgbClr val="8E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14" autoAdjust="0"/>
    <p:restoredTop sz="95137" autoAdjust="0"/>
  </p:normalViewPr>
  <p:slideViewPr>
    <p:cSldViewPr>
      <p:cViewPr varScale="1">
        <p:scale>
          <a:sx n="76" d="100"/>
          <a:sy n="76" d="100"/>
        </p:scale>
        <p:origin x="192" y="1432"/>
      </p:cViewPr>
      <p:guideLst>
        <p:guide orient="horz" pos="2160"/>
        <p:guide pos="2880"/>
      </p:guideLst>
    </p:cSldViewPr>
  </p:slideViewPr>
  <p:outlineViewPr>
    <p:cViewPr>
      <p:scale>
        <a:sx n="33" d="100"/>
        <a:sy n="33" d="100"/>
      </p:scale>
      <p:origin x="0" y="-144"/>
    </p:cViewPr>
  </p:outlineViewPr>
  <p:notesTextViewPr>
    <p:cViewPr>
      <p:scale>
        <a:sx n="100" d="100"/>
        <a:sy n="100" d="100"/>
      </p:scale>
      <p:origin x="0" y="0"/>
    </p:cViewPr>
  </p:notesTextViewPr>
  <p:sorterViewPr>
    <p:cViewPr>
      <p:scale>
        <a:sx n="130" d="100"/>
        <a:sy n="130" d="100"/>
      </p:scale>
      <p:origin x="0" y="-66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4.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22397-19D0-43F4-884F-DD192CCA8686}" type="datetimeFigureOut">
              <a:rPr lang="es-PA" smtClean="0"/>
              <a:t>09/18/24</a:t>
            </a:fld>
            <a:endParaRPr lang="es-P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0ED58-E70D-4DA0-B0A1-68F16CF969FA}" type="slidenum">
              <a:rPr lang="es-PA" smtClean="0"/>
              <a:t>‹Nº›</a:t>
            </a:fld>
            <a:endParaRPr lang="es-PA"/>
          </a:p>
        </p:txBody>
      </p:sp>
    </p:spTree>
    <p:extLst>
      <p:ext uri="{BB962C8B-B14F-4D97-AF65-F5344CB8AC3E}">
        <p14:creationId xmlns:p14="http://schemas.microsoft.com/office/powerpoint/2010/main" val="3096895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10"/>
          </p:nvPr>
        </p:nvSpPr>
        <p:spPr/>
        <p:txBody>
          <a:bodyPr/>
          <a:lstStyle/>
          <a:p>
            <a:fld id="{C590ED58-E70D-4DA0-B0A1-68F16CF969FA}" type="slidenum">
              <a:rPr lang="es-PA" smtClean="0"/>
              <a:t>1</a:t>
            </a:fld>
            <a:endParaRPr lang="es-PA"/>
          </a:p>
        </p:txBody>
      </p:sp>
    </p:spTree>
    <p:extLst>
      <p:ext uri="{BB962C8B-B14F-4D97-AF65-F5344CB8AC3E}">
        <p14:creationId xmlns:p14="http://schemas.microsoft.com/office/powerpoint/2010/main" val="136764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95171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81381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313372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s-ES"/>
              <a:t>Haga clic para modificar el estilo de título del patrón</a:t>
            </a:r>
            <a:endParaRPr lang="es-PA"/>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5" name="Marcador de pie de página 4"/>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6" name="Marcador de número de diapositiva 5"/>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522434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a:t>Haga clic para modificar el estilo de título del patrón</a:t>
            </a:r>
            <a:endParaRPr lang="es-PA"/>
          </a:p>
        </p:txBody>
      </p:sp>
      <p:sp>
        <p:nvSpPr>
          <p:cNvPr id="3" name="Marcador de contenido 2"/>
          <p:cNvSpPr>
            <a:spLocks noGrp="1"/>
          </p:cNvSpPr>
          <p:nvPr>
            <p:ph idx="1"/>
          </p:nvPr>
        </p:nvSpPr>
        <p:spPr>
          <a:xfrm>
            <a:off x="628650" y="1825625"/>
            <a:ext cx="78867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5" name="Marcador de pie de página 4"/>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6" name="Marcador de número de diapositiva 5"/>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615443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a:prstGeom prst="rect">
            <a:avLst/>
          </a:prstGeom>
        </p:spPr>
        <p:txBody>
          <a:bodyPr anchor="b"/>
          <a:lstStyle>
            <a:lvl1pPr>
              <a:defRPr sz="6000"/>
            </a:lvl1pPr>
          </a:lstStyle>
          <a:p>
            <a:r>
              <a:rPr lang="es-ES"/>
              <a:t>Haga clic para modificar el estilo de título del patrón</a:t>
            </a:r>
            <a:endParaRPr lang="es-PA"/>
          </a:p>
        </p:txBody>
      </p:sp>
      <p:sp>
        <p:nvSpPr>
          <p:cNvPr id="3" name="Marcador de texto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5" name="Marcador de pie de página 4"/>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6" name="Marcador de número de diapositiva 5"/>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3634844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a:t>Haga clic para modificar el estilo de título del patrón</a:t>
            </a:r>
            <a:endParaRPr lang="es-PA"/>
          </a:p>
        </p:txBody>
      </p:sp>
      <p:sp>
        <p:nvSpPr>
          <p:cNvPr id="3" name="Marcador de contenido 2"/>
          <p:cNvSpPr>
            <a:spLocks noGrp="1"/>
          </p:cNvSpPr>
          <p:nvPr>
            <p:ph sz="half" idx="1"/>
          </p:nvPr>
        </p:nvSpPr>
        <p:spPr>
          <a:xfrm>
            <a:off x="628650" y="1825625"/>
            <a:ext cx="386715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p:cNvSpPr>
            <a:spLocks noGrp="1"/>
          </p:cNvSpPr>
          <p:nvPr>
            <p:ph sz="half" idx="2"/>
          </p:nvPr>
        </p:nvSpPr>
        <p:spPr>
          <a:xfrm>
            <a:off x="4648200" y="1825625"/>
            <a:ext cx="386715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6" name="Marcador de pie de página 5"/>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7" name="Marcador de número de diapositiva 6"/>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373334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a:prstGeom prst="rect">
            <a:avLst/>
          </a:prstGeom>
        </p:spPr>
        <p:txBody>
          <a:bodyPr/>
          <a:lstStyle/>
          <a:p>
            <a:r>
              <a:rPr lang="es-ES"/>
              <a:t>Haga clic para modificar el estilo de título del patrón</a:t>
            </a:r>
            <a:endParaRPr lang="es-PA"/>
          </a:p>
        </p:txBody>
      </p:sp>
      <p:sp>
        <p:nvSpPr>
          <p:cNvPr id="3" name="Marcador de tex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630238" y="2505075"/>
            <a:ext cx="3868737"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788"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8" name="Marcador de pie de página 7"/>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9" name="Marcador de número de diapositiva 8"/>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3196113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a:t>Haga clic para modificar el estilo de título del patrón</a:t>
            </a:r>
            <a:endParaRPr lang="es-PA"/>
          </a:p>
        </p:txBody>
      </p:sp>
      <p:sp>
        <p:nvSpPr>
          <p:cNvPr id="3" name="Marcador de fecha 2"/>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4" name="Marcador de pie de página 3"/>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5" name="Marcador de número de diapositiva 4"/>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935934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3" name="Marcador de pie de página 2"/>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4" name="Marcador de número de diapositiva 3"/>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595082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
              <a:t>Haga clic para modificar el estilo de título del patrón</a:t>
            </a:r>
            <a:endParaRPr lang="es-PA"/>
          </a:p>
        </p:txBody>
      </p:sp>
      <p:sp>
        <p:nvSpPr>
          <p:cNvPr id="3" name="Marcador de contenid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6" name="Marcador de pie de página 5"/>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7" name="Marcador de número de diapositiva 6"/>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56872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203173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
              <a:t>Haga clic para modificar el estilo de título del patrón</a:t>
            </a:r>
            <a:endParaRPr lang="es-PA"/>
          </a:p>
        </p:txBody>
      </p:sp>
      <p:sp>
        <p:nvSpPr>
          <p:cNvPr id="3" name="Marcador de posición de imagen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6" name="Marcador de pie de página 5"/>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7" name="Marcador de número de diapositiva 6"/>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376608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a:t>Haga clic para modificar el estilo de título del patrón</a:t>
            </a:r>
            <a:endParaRPr lang="es-PA"/>
          </a:p>
        </p:txBody>
      </p:sp>
      <p:sp>
        <p:nvSpPr>
          <p:cNvPr id="3" name="Marcador de texto vertical 2"/>
          <p:cNvSpPr>
            <a:spLocks noGrp="1"/>
          </p:cNvSpPr>
          <p:nvPr>
            <p:ph type="body" orient="vert" idx="1"/>
          </p:nvPr>
        </p:nvSpPr>
        <p:spPr>
          <a:xfrm>
            <a:off x="628650" y="1825625"/>
            <a:ext cx="7886700" cy="43513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5" name="Marcador de pie de página 4"/>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6" name="Marcador de número de diapositiva 5"/>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92395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a:prstGeom prst="rect">
            <a:avLst/>
          </a:prstGeom>
        </p:spPr>
        <p:txBody>
          <a:bodyPr vert="eaVert"/>
          <a:lstStyle/>
          <a:p>
            <a:r>
              <a:rPr lang="es-ES"/>
              <a:t>Haga clic para modificar el estilo de título del patrón</a:t>
            </a:r>
            <a:endParaRPr lang="es-PA"/>
          </a:p>
        </p:txBody>
      </p:sp>
      <p:sp>
        <p:nvSpPr>
          <p:cNvPr id="3" name="Marcador de texto vertical 2"/>
          <p:cNvSpPr>
            <a:spLocks noGrp="1"/>
          </p:cNvSpPr>
          <p:nvPr>
            <p:ph type="body" orient="vert" idx="1"/>
          </p:nvPr>
        </p:nvSpPr>
        <p:spPr>
          <a:xfrm>
            <a:off x="628650" y="365125"/>
            <a:ext cx="5762625" cy="58118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5" name="Marcador de pie de página 4"/>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6" name="Marcador de número de diapositiva 5"/>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302427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300131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5354401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931450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6360622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1423964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5609184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300453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36164577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6138287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3623589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7568455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5476949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s-ES"/>
              <a:t>Haga clic para modificar el estilo de título del patrón</a:t>
            </a:r>
            <a:endParaRPr lang="es-PA"/>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5" name="Marcador de pie de página 4"/>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6" name="Marcador de número de diapositiva 5"/>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0508303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a:t>Haga clic para modificar el estilo de título del patrón</a:t>
            </a:r>
            <a:endParaRPr lang="es-PA"/>
          </a:p>
        </p:txBody>
      </p:sp>
      <p:sp>
        <p:nvSpPr>
          <p:cNvPr id="3" name="Marcador de contenido 2"/>
          <p:cNvSpPr>
            <a:spLocks noGrp="1"/>
          </p:cNvSpPr>
          <p:nvPr>
            <p:ph idx="1"/>
          </p:nvPr>
        </p:nvSpPr>
        <p:spPr>
          <a:xfrm>
            <a:off x="628650" y="1825625"/>
            <a:ext cx="78867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5" name="Marcador de pie de página 4"/>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6" name="Marcador de número de diapositiva 5"/>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38348112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a:prstGeom prst="rect">
            <a:avLst/>
          </a:prstGeom>
        </p:spPr>
        <p:txBody>
          <a:bodyPr anchor="b"/>
          <a:lstStyle>
            <a:lvl1pPr>
              <a:defRPr sz="6000"/>
            </a:lvl1pPr>
          </a:lstStyle>
          <a:p>
            <a:r>
              <a:rPr lang="es-ES"/>
              <a:t>Haga clic para modificar el estilo de título del patrón</a:t>
            </a:r>
            <a:endParaRPr lang="es-PA"/>
          </a:p>
        </p:txBody>
      </p:sp>
      <p:sp>
        <p:nvSpPr>
          <p:cNvPr id="3" name="Marcador de texto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5" name="Marcador de pie de página 4"/>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6" name="Marcador de número de diapositiva 5"/>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9150837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a:t>Haga clic para modificar el estilo de título del patrón</a:t>
            </a:r>
            <a:endParaRPr lang="es-PA"/>
          </a:p>
        </p:txBody>
      </p:sp>
      <p:sp>
        <p:nvSpPr>
          <p:cNvPr id="3" name="Marcador de contenido 2"/>
          <p:cNvSpPr>
            <a:spLocks noGrp="1"/>
          </p:cNvSpPr>
          <p:nvPr>
            <p:ph sz="half" idx="1"/>
          </p:nvPr>
        </p:nvSpPr>
        <p:spPr>
          <a:xfrm>
            <a:off x="628650" y="1825625"/>
            <a:ext cx="386715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p:cNvSpPr>
            <a:spLocks noGrp="1"/>
          </p:cNvSpPr>
          <p:nvPr>
            <p:ph sz="half" idx="2"/>
          </p:nvPr>
        </p:nvSpPr>
        <p:spPr>
          <a:xfrm>
            <a:off x="4648200" y="1825625"/>
            <a:ext cx="386715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6" name="Marcador de pie de página 5"/>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7" name="Marcador de número de diapositiva 6"/>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2502194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a:prstGeom prst="rect">
            <a:avLst/>
          </a:prstGeom>
        </p:spPr>
        <p:txBody>
          <a:bodyPr/>
          <a:lstStyle/>
          <a:p>
            <a:r>
              <a:rPr lang="es-ES"/>
              <a:t>Haga clic para modificar el estilo de título del patrón</a:t>
            </a:r>
            <a:endParaRPr lang="es-PA"/>
          </a:p>
        </p:txBody>
      </p:sp>
      <p:sp>
        <p:nvSpPr>
          <p:cNvPr id="3" name="Marcador de tex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630238" y="2505075"/>
            <a:ext cx="3868737"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788"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8" name="Marcador de pie de página 7"/>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9" name="Marcador de número de diapositiva 8"/>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5640278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a:t>Haga clic para modificar el estilo de título del patrón</a:t>
            </a:r>
            <a:endParaRPr lang="es-PA"/>
          </a:p>
        </p:txBody>
      </p:sp>
      <p:sp>
        <p:nvSpPr>
          <p:cNvPr id="3" name="Marcador de fecha 2"/>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4" name="Marcador de pie de página 3"/>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5" name="Marcador de número de diapositiva 4"/>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9152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6342726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3" name="Marcador de pie de página 2"/>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4" name="Marcador de número de diapositiva 3"/>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769379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
              <a:t>Haga clic para modificar el estilo de título del patrón</a:t>
            </a:r>
            <a:endParaRPr lang="es-PA"/>
          </a:p>
        </p:txBody>
      </p:sp>
      <p:sp>
        <p:nvSpPr>
          <p:cNvPr id="3" name="Marcador de contenid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6" name="Marcador de pie de página 5"/>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7" name="Marcador de número de diapositiva 6"/>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9455290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
              <a:t>Haga clic para modificar el estilo de título del patrón</a:t>
            </a:r>
            <a:endParaRPr lang="es-PA"/>
          </a:p>
        </p:txBody>
      </p:sp>
      <p:sp>
        <p:nvSpPr>
          <p:cNvPr id="3" name="Marcador de posición de imagen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6" name="Marcador de pie de página 5"/>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7" name="Marcador de número de diapositiva 6"/>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5326877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a:t>Haga clic para modificar el estilo de título del patrón</a:t>
            </a:r>
            <a:endParaRPr lang="es-PA"/>
          </a:p>
        </p:txBody>
      </p:sp>
      <p:sp>
        <p:nvSpPr>
          <p:cNvPr id="3" name="Marcador de texto vertical 2"/>
          <p:cNvSpPr>
            <a:spLocks noGrp="1"/>
          </p:cNvSpPr>
          <p:nvPr>
            <p:ph type="body" orient="vert" idx="1"/>
          </p:nvPr>
        </p:nvSpPr>
        <p:spPr>
          <a:xfrm>
            <a:off x="628650" y="1825625"/>
            <a:ext cx="7886700" cy="43513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5" name="Marcador de pie de página 4"/>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6" name="Marcador de número de diapositiva 5"/>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35390874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a:prstGeom prst="rect">
            <a:avLst/>
          </a:prstGeom>
        </p:spPr>
        <p:txBody>
          <a:bodyPr vert="eaVert"/>
          <a:lstStyle/>
          <a:p>
            <a:r>
              <a:rPr lang="es-ES"/>
              <a:t>Haga clic para modificar el estilo de título del patrón</a:t>
            </a:r>
            <a:endParaRPr lang="es-PA"/>
          </a:p>
        </p:txBody>
      </p:sp>
      <p:sp>
        <p:nvSpPr>
          <p:cNvPr id="3" name="Marcador de texto vertical 2"/>
          <p:cNvSpPr>
            <a:spLocks noGrp="1"/>
          </p:cNvSpPr>
          <p:nvPr>
            <p:ph type="body" orient="vert" idx="1"/>
          </p:nvPr>
        </p:nvSpPr>
        <p:spPr>
          <a:xfrm>
            <a:off x="628650" y="365125"/>
            <a:ext cx="5762625" cy="58118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p:cNvSpPr>
            <a:spLocks noGrp="1"/>
          </p:cNvSpPr>
          <p:nvPr>
            <p:ph type="dt" sz="half" idx="10"/>
          </p:nvPr>
        </p:nvSpPr>
        <p:spPr>
          <a:xfrm>
            <a:off x="628650" y="6356350"/>
            <a:ext cx="2057400" cy="365125"/>
          </a:xfrm>
          <a:prstGeom prst="rect">
            <a:avLst/>
          </a:prstGeom>
        </p:spPr>
        <p:txBody>
          <a:bodyPr/>
          <a:lstStyle/>
          <a:p>
            <a:fld id="{E92C4EAE-EEEA-4B0B-8FE1-CBB9127FF83B}" type="datetimeFigureOut">
              <a:rPr lang="es-PA" smtClean="0">
                <a:solidFill>
                  <a:prstClr val="black"/>
                </a:solidFill>
              </a:rPr>
              <a:pPr/>
              <a:t>09/18/24</a:t>
            </a:fld>
            <a:endParaRPr lang="es-PA">
              <a:solidFill>
                <a:prstClr val="black"/>
              </a:solidFill>
            </a:endParaRPr>
          </a:p>
        </p:txBody>
      </p:sp>
      <p:sp>
        <p:nvSpPr>
          <p:cNvPr id="5" name="Marcador de pie de página 4"/>
          <p:cNvSpPr>
            <a:spLocks noGrp="1"/>
          </p:cNvSpPr>
          <p:nvPr>
            <p:ph type="ftr" sz="quarter" idx="11"/>
          </p:nvPr>
        </p:nvSpPr>
        <p:spPr>
          <a:xfrm>
            <a:off x="3028950" y="6356350"/>
            <a:ext cx="3086100" cy="365125"/>
          </a:xfrm>
          <a:prstGeom prst="rect">
            <a:avLst/>
          </a:prstGeom>
        </p:spPr>
        <p:txBody>
          <a:bodyPr/>
          <a:lstStyle/>
          <a:p>
            <a:endParaRPr lang="es-PA">
              <a:solidFill>
                <a:prstClr val="black"/>
              </a:solidFill>
            </a:endParaRPr>
          </a:p>
        </p:txBody>
      </p:sp>
      <p:sp>
        <p:nvSpPr>
          <p:cNvPr id="6" name="Marcador de número de diapositiva 5"/>
          <p:cNvSpPr>
            <a:spLocks noGrp="1"/>
          </p:cNvSpPr>
          <p:nvPr>
            <p:ph type="sldNum" sz="quarter" idx="12"/>
          </p:nvPr>
        </p:nvSpPr>
        <p:spPr>
          <a:xfrm>
            <a:off x="6457950" y="6356350"/>
            <a:ext cx="2057400" cy="365125"/>
          </a:xfrm>
          <a:prstGeom prst="rect">
            <a:avLst/>
          </a:prstGeom>
        </p:spPr>
        <p:txBody>
          <a:bodyPr/>
          <a:lstStyle/>
          <a:p>
            <a:fld id="{2B23A4EE-5712-40FE-9C4B-4894C5B14467}"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4932089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p:txBody>
          <a:bodyPr/>
          <a:lstStyle/>
          <a:p>
            <a:endParaRPr lang="es-PA">
              <a:solidFill>
                <a:prstClr val="black"/>
              </a:solidFill>
            </a:endParaRPr>
          </a:p>
        </p:txBody>
      </p:sp>
      <p:sp>
        <p:nvSpPr>
          <p:cNvPr id="6" name="Slide Number Placeholder 5"/>
          <p:cNvSpPr>
            <a:spLocks noGrp="1"/>
          </p:cNvSpPr>
          <p:nvPr>
            <p:ph type="sldNum" sz="quarter" idx="12"/>
          </p:nvPr>
        </p:nvSpPr>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977149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p:txBody>
          <a:bodyPr/>
          <a:lstStyle/>
          <a:p>
            <a:endParaRPr lang="es-PA">
              <a:solidFill>
                <a:prstClr val="black"/>
              </a:solidFill>
            </a:endParaRPr>
          </a:p>
        </p:txBody>
      </p:sp>
      <p:sp>
        <p:nvSpPr>
          <p:cNvPr id="6" name="Slide Number Placeholder 5"/>
          <p:cNvSpPr>
            <a:spLocks noGrp="1"/>
          </p:cNvSpPr>
          <p:nvPr>
            <p:ph type="sldNum" sz="quarter" idx="12"/>
          </p:nvPr>
        </p:nvSpPr>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0691258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p:txBody>
          <a:bodyPr/>
          <a:lstStyle/>
          <a:p>
            <a:endParaRPr lang="es-PA">
              <a:solidFill>
                <a:prstClr val="black"/>
              </a:solidFill>
            </a:endParaRPr>
          </a:p>
        </p:txBody>
      </p:sp>
      <p:sp>
        <p:nvSpPr>
          <p:cNvPr id="6" name="Slide Number Placeholder 5"/>
          <p:cNvSpPr>
            <a:spLocks noGrp="1"/>
          </p:cNvSpPr>
          <p:nvPr>
            <p:ph type="sldNum" sz="quarter" idx="12"/>
          </p:nvPr>
        </p:nvSpPr>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40653506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6" name="Footer Placeholder 5"/>
          <p:cNvSpPr>
            <a:spLocks noGrp="1"/>
          </p:cNvSpPr>
          <p:nvPr>
            <p:ph type="ftr" sz="quarter" idx="11"/>
          </p:nvPr>
        </p:nvSpPr>
        <p:spPr/>
        <p:txBody>
          <a:bodyPr/>
          <a:lstStyle/>
          <a:p>
            <a:endParaRPr lang="es-PA">
              <a:solidFill>
                <a:prstClr val="black"/>
              </a:solidFill>
            </a:endParaRPr>
          </a:p>
        </p:txBody>
      </p:sp>
      <p:sp>
        <p:nvSpPr>
          <p:cNvPr id="7" name="Slide Number Placeholder 6"/>
          <p:cNvSpPr>
            <a:spLocks noGrp="1"/>
          </p:cNvSpPr>
          <p:nvPr>
            <p:ph type="sldNum" sz="quarter" idx="12"/>
          </p:nvPr>
        </p:nvSpPr>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9038873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8" name="Footer Placeholder 7"/>
          <p:cNvSpPr>
            <a:spLocks noGrp="1"/>
          </p:cNvSpPr>
          <p:nvPr>
            <p:ph type="ftr" sz="quarter" idx="11"/>
          </p:nvPr>
        </p:nvSpPr>
        <p:spPr/>
        <p:txBody>
          <a:bodyPr/>
          <a:lstStyle/>
          <a:p>
            <a:endParaRPr lang="es-PA">
              <a:solidFill>
                <a:prstClr val="black"/>
              </a:solidFill>
            </a:endParaRPr>
          </a:p>
        </p:txBody>
      </p:sp>
      <p:sp>
        <p:nvSpPr>
          <p:cNvPr id="9" name="Slide Number Placeholder 8"/>
          <p:cNvSpPr>
            <a:spLocks noGrp="1"/>
          </p:cNvSpPr>
          <p:nvPr>
            <p:ph type="sldNum" sz="quarter" idx="12"/>
          </p:nvPr>
        </p:nvSpPr>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5022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6415918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3"/>
          <p:cNvSpPr>
            <a:spLocks noGrp="1"/>
          </p:cNvSpPr>
          <p:nvPr>
            <p:ph type="ftr" sz="quarter" idx="11"/>
          </p:nvPr>
        </p:nvSpPr>
        <p:spPr/>
        <p:txBody>
          <a:bodyPr/>
          <a:lstStyle/>
          <a:p>
            <a:endParaRPr lang="es-PA">
              <a:solidFill>
                <a:prstClr val="black"/>
              </a:solidFill>
            </a:endParaRPr>
          </a:p>
        </p:txBody>
      </p:sp>
      <p:sp>
        <p:nvSpPr>
          <p:cNvPr id="6" name="Slide Number Placeholder 4"/>
          <p:cNvSpPr>
            <a:spLocks noGrp="1"/>
          </p:cNvSpPr>
          <p:nvPr>
            <p:ph type="sldNum" sz="quarter" idx="12"/>
          </p:nvPr>
        </p:nvSpPr>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4875393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2"/>
          <p:cNvSpPr>
            <a:spLocks noGrp="1"/>
          </p:cNvSpPr>
          <p:nvPr>
            <p:ph type="ftr" sz="quarter" idx="11"/>
          </p:nvPr>
        </p:nvSpPr>
        <p:spPr/>
        <p:txBody>
          <a:bodyPr/>
          <a:lstStyle/>
          <a:p>
            <a:endParaRPr lang="es-PA">
              <a:solidFill>
                <a:prstClr val="black"/>
              </a:solidFill>
            </a:endParaRPr>
          </a:p>
        </p:txBody>
      </p:sp>
      <p:sp>
        <p:nvSpPr>
          <p:cNvPr id="6" name="Slide Number Placeholder 3"/>
          <p:cNvSpPr>
            <a:spLocks noGrp="1"/>
          </p:cNvSpPr>
          <p:nvPr>
            <p:ph type="sldNum" sz="quarter" idx="12"/>
          </p:nvPr>
        </p:nvSpPr>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7510331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5"/>
          <p:cNvSpPr>
            <a:spLocks noGrp="1"/>
          </p:cNvSpPr>
          <p:nvPr>
            <p:ph type="ftr" sz="quarter" idx="11"/>
          </p:nvPr>
        </p:nvSpPr>
        <p:spPr/>
        <p:txBody>
          <a:bodyPr/>
          <a:lstStyle/>
          <a:p>
            <a:endParaRPr lang="es-PA">
              <a:solidFill>
                <a:prstClr val="black"/>
              </a:solidFill>
            </a:endParaRPr>
          </a:p>
        </p:txBody>
      </p:sp>
      <p:sp>
        <p:nvSpPr>
          <p:cNvPr id="6" name="Slide Number Placeholder 6"/>
          <p:cNvSpPr>
            <a:spLocks noGrp="1"/>
          </p:cNvSpPr>
          <p:nvPr>
            <p:ph type="sldNum" sz="quarter" idx="12"/>
          </p:nvPr>
        </p:nvSpPr>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42541528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6" name="Footer Placeholder 5"/>
          <p:cNvSpPr>
            <a:spLocks noGrp="1"/>
          </p:cNvSpPr>
          <p:nvPr>
            <p:ph type="ftr" sz="quarter" idx="11"/>
          </p:nvPr>
        </p:nvSpPr>
        <p:spPr/>
        <p:txBody>
          <a:bodyPr/>
          <a:lstStyle/>
          <a:p>
            <a:endParaRPr lang="es-PA">
              <a:solidFill>
                <a:prstClr val="black"/>
              </a:solidFill>
            </a:endParaRPr>
          </a:p>
        </p:txBody>
      </p:sp>
      <p:sp>
        <p:nvSpPr>
          <p:cNvPr id="7" name="Slide Number Placeholder 6"/>
          <p:cNvSpPr>
            <a:spLocks noGrp="1"/>
          </p:cNvSpPr>
          <p:nvPr>
            <p:ph type="sldNum" sz="quarter" idx="12"/>
          </p:nvPr>
        </p:nvSpPr>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38744189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9891814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5970403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448177" y="3771174"/>
            <a:ext cx="5540814"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1" name="TextBox 10"/>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0215629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2720238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9/18/24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2519745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9/18/24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2956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1468128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p:txBody>
          <a:bodyPr/>
          <a:lstStyle/>
          <a:p>
            <a:endParaRPr lang="es-PA">
              <a:solidFill>
                <a:prstClr val="black"/>
              </a:solidFill>
            </a:endParaRPr>
          </a:p>
        </p:txBody>
      </p:sp>
      <p:sp>
        <p:nvSpPr>
          <p:cNvPr id="6" name="Slide Number Placeholder 5"/>
          <p:cNvSpPr>
            <a:spLocks noGrp="1"/>
          </p:cNvSpPr>
          <p:nvPr>
            <p:ph type="sldNum" sz="quarter" idx="12"/>
          </p:nvPr>
        </p:nvSpPr>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405342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5" name="Footer Placeholder 4"/>
          <p:cNvSpPr>
            <a:spLocks noGrp="1"/>
          </p:cNvSpPr>
          <p:nvPr>
            <p:ph type="ftr" sz="quarter" idx="11"/>
          </p:nvPr>
        </p:nvSpPr>
        <p:spPr/>
        <p:txBody>
          <a:bodyPr/>
          <a:lstStyle/>
          <a:p>
            <a:endParaRPr lang="es-PA">
              <a:solidFill>
                <a:prstClr val="black"/>
              </a:solidFill>
            </a:endParaRPr>
          </a:p>
        </p:txBody>
      </p:sp>
      <p:sp>
        <p:nvSpPr>
          <p:cNvPr id="6" name="Slide Number Placeholder 5"/>
          <p:cNvSpPr>
            <a:spLocks noGrp="1"/>
          </p:cNvSpPr>
          <p:nvPr>
            <p:ph type="sldNum" sz="quarter" idx="12"/>
          </p:nvPr>
        </p:nvSpPr>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78187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1071363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236035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F4C9D8D-03E1-4DA5-B5D0-284F89CF2A81}" type="datetimeFigureOut">
              <a:rPr lang="es-PA" smtClean="0">
                <a:solidFill>
                  <a:prstClr val="black"/>
                </a:solidFill>
              </a:rPr>
              <a:pPr/>
              <a:t>09/18/24</a:t>
            </a:fld>
            <a:endParaRPr lang="es-PA">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s-PA">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26949DC-92D9-4F31-B354-335DFB0452AD}" type="slidenum">
              <a:rPr lang="es-PA" smtClean="0">
                <a:solidFill>
                  <a:prstClr val="black"/>
                </a:solidFill>
              </a:rPr>
              <a:pPr/>
              <a:t>‹Nº›</a:t>
            </a:fld>
            <a:endParaRPr lang="es-PA">
              <a:solidFill>
                <a:prstClr val="black"/>
              </a:solidFill>
            </a:endParaRPr>
          </a:p>
        </p:txBody>
      </p:sp>
    </p:spTree>
    <p:extLst>
      <p:ext uri="{BB962C8B-B14F-4D97-AF65-F5344CB8AC3E}">
        <p14:creationId xmlns:p14="http://schemas.microsoft.com/office/powerpoint/2010/main" val="411802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6"/>
          <p:cNvPicPr>
            <a:picLocks noChangeAspect="1"/>
          </p:cNvPicPr>
          <p:nvPr/>
        </p:nvPicPr>
        <p:blipFill>
          <a:blip r:embed="rId13"/>
          <a:stretch>
            <a:fillRect/>
          </a:stretch>
        </p:blipFill>
        <p:spPr>
          <a:xfrm>
            <a:off x="0" y="0"/>
            <a:ext cx="9188823" cy="6858000"/>
          </a:xfrm>
          <a:prstGeom prst="rect">
            <a:avLst/>
          </a:prstGeom>
        </p:spPr>
      </p:pic>
    </p:spTree>
    <p:extLst>
      <p:ext uri="{BB962C8B-B14F-4D97-AF65-F5344CB8AC3E}">
        <p14:creationId xmlns:p14="http://schemas.microsoft.com/office/powerpoint/2010/main" val="29248906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13"/>
          <a:srcRect l="365"/>
          <a:stretch/>
        </p:blipFill>
        <p:spPr>
          <a:xfrm>
            <a:off x="0" y="0"/>
            <a:ext cx="9173102" cy="6858000"/>
          </a:xfrm>
          <a:prstGeom prst="rect">
            <a:avLst/>
          </a:prstGeom>
        </p:spPr>
      </p:pic>
      <p:sp>
        <p:nvSpPr>
          <p:cNvPr id="3" name="Rectangle 2"/>
          <p:cNvSpPr/>
          <p:nvPr userDrawn="1"/>
        </p:nvSpPr>
        <p:spPr>
          <a:xfrm>
            <a:off x="251520" y="6237312"/>
            <a:ext cx="1643399" cy="369332"/>
          </a:xfrm>
          <a:prstGeom prst="rect">
            <a:avLst/>
          </a:prstGeom>
        </p:spPr>
        <p:txBody>
          <a:bodyPr wrap="none">
            <a:spAutoFit/>
          </a:bodyPr>
          <a:lstStyle/>
          <a:p>
            <a:r>
              <a:rPr lang="en-US" dirty="0">
                <a:solidFill>
                  <a:schemeClr val="bg1"/>
                </a:solidFill>
              </a:rPr>
              <a:t>PMO-MON-102</a:t>
            </a:r>
          </a:p>
        </p:txBody>
      </p:sp>
    </p:spTree>
    <p:extLst>
      <p:ext uri="{BB962C8B-B14F-4D97-AF65-F5344CB8AC3E}">
        <p14:creationId xmlns:p14="http://schemas.microsoft.com/office/powerpoint/2010/main" val="22082884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6"/>
          <p:cNvPicPr>
            <a:picLocks noChangeAspect="1"/>
          </p:cNvPicPr>
          <p:nvPr/>
        </p:nvPicPr>
        <p:blipFill>
          <a:blip r:embed="rId13"/>
          <a:stretch>
            <a:fillRect/>
          </a:stretch>
        </p:blipFill>
        <p:spPr>
          <a:xfrm>
            <a:off x="0" y="0"/>
            <a:ext cx="9188823" cy="6858000"/>
          </a:xfrm>
          <a:prstGeom prst="rect">
            <a:avLst/>
          </a:prstGeom>
        </p:spPr>
      </p:pic>
      <p:sp>
        <p:nvSpPr>
          <p:cNvPr id="3" name="Rectangle 2"/>
          <p:cNvSpPr/>
          <p:nvPr userDrawn="1"/>
        </p:nvSpPr>
        <p:spPr>
          <a:xfrm>
            <a:off x="251520" y="6237312"/>
            <a:ext cx="1643399" cy="369332"/>
          </a:xfrm>
          <a:prstGeom prst="rect">
            <a:avLst/>
          </a:prstGeom>
        </p:spPr>
        <p:txBody>
          <a:bodyPr wrap="none">
            <a:spAutoFit/>
          </a:bodyPr>
          <a:lstStyle/>
          <a:p>
            <a:r>
              <a:rPr lang="en-US" dirty="0">
                <a:solidFill>
                  <a:schemeClr val="tx1"/>
                </a:solidFill>
              </a:rPr>
              <a:t>PMO-MON-101</a:t>
            </a:r>
          </a:p>
        </p:txBody>
      </p:sp>
    </p:spTree>
    <p:extLst>
      <p:ext uri="{BB962C8B-B14F-4D97-AF65-F5344CB8AC3E}">
        <p14:creationId xmlns:p14="http://schemas.microsoft.com/office/powerpoint/2010/main" val="25577864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13"/>
          <a:srcRect l="365"/>
          <a:stretch/>
        </p:blipFill>
        <p:spPr>
          <a:xfrm>
            <a:off x="0" y="0"/>
            <a:ext cx="9173102" cy="6858000"/>
          </a:xfrm>
          <a:prstGeom prst="rect">
            <a:avLst/>
          </a:prstGeom>
        </p:spPr>
      </p:pic>
      <p:sp>
        <p:nvSpPr>
          <p:cNvPr id="2" name="Rectangle 1"/>
          <p:cNvSpPr/>
          <p:nvPr userDrawn="1"/>
        </p:nvSpPr>
        <p:spPr>
          <a:xfrm>
            <a:off x="251520" y="6237312"/>
            <a:ext cx="1643399" cy="369332"/>
          </a:xfrm>
          <a:prstGeom prst="rect">
            <a:avLst/>
          </a:prstGeom>
        </p:spPr>
        <p:txBody>
          <a:bodyPr wrap="none">
            <a:spAutoFit/>
          </a:bodyPr>
          <a:lstStyle/>
          <a:p>
            <a:r>
              <a:rPr lang="en-US" dirty="0">
                <a:solidFill>
                  <a:schemeClr val="bg1"/>
                </a:solidFill>
              </a:rPr>
              <a:t>PMO-MON-101</a:t>
            </a:r>
          </a:p>
        </p:txBody>
      </p:sp>
    </p:spTree>
    <p:extLst>
      <p:ext uri="{BB962C8B-B14F-4D97-AF65-F5344CB8AC3E}">
        <p14:creationId xmlns:p14="http://schemas.microsoft.com/office/powerpoint/2010/main" val="1541859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9/18/24</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‹Nº›</a:t>
            </a:fld>
            <a:endParaRPr lang="en-US" dirty="0"/>
          </a:p>
        </p:txBody>
      </p:sp>
    </p:spTree>
    <p:extLst>
      <p:ext uri="{BB962C8B-B14F-4D97-AF65-F5344CB8AC3E}">
        <p14:creationId xmlns:p14="http://schemas.microsoft.com/office/powerpoint/2010/main" val="2513034382"/>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91680" y="620688"/>
            <a:ext cx="6020396" cy="523220"/>
          </a:xfrm>
          <a:prstGeom prst="rect">
            <a:avLst/>
          </a:prstGeom>
          <a:noFill/>
        </p:spPr>
        <p:txBody>
          <a:bodyPr wrap="square" rtlCol="0">
            <a:spAutoFit/>
          </a:bodyPr>
          <a:lstStyle/>
          <a:p>
            <a:pPr algn="ctr"/>
            <a:r>
              <a:rPr lang="es-PA" sz="2800" b="1" dirty="0">
                <a:solidFill>
                  <a:prstClr val="white"/>
                </a:solidFill>
              </a:rPr>
              <a:t>RETROSPECTIVA DEL PROYECTO</a:t>
            </a:r>
            <a:endParaRPr lang="en-US" sz="2800" b="1" dirty="0">
              <a:solidFill>
                <a:prstClr val="white"/>
              </a:solidFill>
            </a:endParaRPr>
          </a:p>
        </p:txBody>
      </p:sp>
      <p:sp>
        <p:nvSpPr>
          <p:cNvPr id="3" name="CuadroTexto 1"/>
          <p:cNvSpPr txBox="1"/>
          <p:nvPr/>
        </p:nvSpPr>
        <p:spPr>
          <a:xfrm>
            <a:off x="1835696" y="3429000"/>
            <a:ext cx="6020396" cy="2677656"/>
          </a:xfrm>
          <a:prstGeom prst="rect">
            <a:avLst/>
          </a:prstGeom>
          <a:noFill/>
        </p:spPr>
        <p:txBody>
          <a:bodyPr wrap="square" rtlCol="0">
            <a:spAutoFit/>
          </a:bodyPr>
          <a:lstStyle/>
          <a:p>
            <a:pPr algn="ctr"/>
            <a:r>
              <a:rPr lang="es-PA" sz="2800" b="1" dirty="0">
                <a:solidFill>
                  <a:prstClr val="white"/>
                </a:solidFill>
              </a:rPr>
              <a:t>Desarrollo de un sistema inteligente para la resolución de consultas sobre información académica en la EPIS</a:t>
            </a:r>
          </a:p>
          <a:p>
            <a:pPr algn="ctr"/>
            <a:br>
              <a:rPr lang="es-PA" sz="2800" b="1" dirty="0">
                <a:solidFill>
                  <a:prstClr val="white"/>
                </a:solidFill>
              </a:rPr>
            </a:br>
            <a:r>
              <a:rPr lang="es-PA" sz="2800" b="1" dirty="0">
                <a:solidFill>
                  <a:prstClr val="white"/>
                </a:solidFill>
              </a:rPr>
              <a:t>18/09/2024</a:t>
            </a:r>
          </a:p>
        </p:txBody>
      </p:sp>
    </p:spTree>
    <p:extLst>
      <p:ext uri="{BB962C8B-B14F-4D97-AF65-F5344CB8AC3E}">
        <p14:creationId xmlns:p14="http://schemas.microsoft.com/office/powerpoint/2010/main" val="255826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412776"/>
            <a:ext cx="4243469" cy="2954655"/>
          </a:xfrm>
          <a:prstGeom prst="rect">
            <a:avLst/>
          </a:prstGeom>
          <a:noFill/>
        </p:spPr>
        <p:txBody>
          <a:bodyPr wrap="none" rtlCol="0">
            <a:spAutoFit/>
          </a:bodyPr>
          <a:lstStyle/>
          <a:p>
            <a:r>
              <a:rPr lang="es-PA" sz="2800" b="1" dirty="0"/>
              <a:t>AGENDA</a:t>
            </a:r>
          </a:p>
          <a:p>
            <a:endParaRPr lang="es-PA" dirty="0"/>
          </a:p>
          <a:p>
            <a:pPr marL="342900" indent="-342900">
              <a:buFont typeface="Arial" panose="020B0604020202020204" pitchFamily="34" charset="0"/>
              <a:buChar char="•"/>
            </a:pPr>
            <a:r>
              <a:rPr lang="es-PA" sz="2000" dirty="0"/>
              <a:t>Qué estamos haciendo bien?</a:t>
            </a:r>
          </a:p>
          <a:p>
            <a:pPr marL="342900" indent="-342900">
              <a:buFont typeface="Arial" panose="020B0604020202020204" pitchFamily="34" charset="0"/>
              <a:buChar char="•"/>
            </a:pPr>
            <a:r>
              <a:rPr lang="es-PA" sz="2000" dirty="0"/>
              <a:t>Qué podemos hacer mejor?</a:t>
            </a:r>
          </a:p>
          <a:p>
            <a:pPr marL="800100" lvl="1" indent="-342900">
              <a:buFont typeface="Arial" panose="020B0604020202020204" pitchFamily="34" charset="0"/>
              <a:buChar char="•"/>
            </a:pPr>
            <a:r>
              <a:rPr lang="es-PA" sz="2000" dirty="0"/>
              <a:t>Personas</a:t>
            </a:r>
          </a:p>
          <a:p>
            <a:pPr marL="800100" lvl="1" indent="-342900">
              <a:buFont typeface="Arial" panose="020B0604020202020204" pitchFamily="34" charset="0"/>
              <a:buChar char="•"/>
            </a:pPr>
            <a:r>
              <a:rPr lang="es-PA" sz="2000" dirty="0"/>
              <a:t>Relaciones</a:t>
            </a:r>
          </a:p>
          <a:p>
            <a:pPr marL="800100" lvl="1" indent="-342900">
              <a:buFont typeface="Arial" panose="020B0604020202020204" pitchFamily="34" charset="0"/>
              <a:buChar char="•"/>
            </a:pPr>
            <a:r>
              <a:rPr lang="es-PA" sz="2000" dirty="0"/>
              <a:t>Procesos</a:t>
            </a:r>
          </a:p>
          <a:p>
            <a:pPr marL="800100" lvl="1" indent="-342900">
              <a:buFont typeface="Arial" panose="020B0604020202020204" pitchFamily="34" charset="0"/>
              <a:buChar char="•"/>
            </a:pPr>
            <a:r>
              <a:rPr lang="es-PA" sz="2000" dirty="0"/>
              <a:t>Herramientas</a:t>
            </a:r>
          </a:p>
          <a:p>
            <a:pPr marL="342900" indent="-342900">
              <a:buFont typeface="Arial" panose="020B0604020202020204" pitchFamily="34" charset="0"/>
              <a:buChar char="•"/>
            </a:pPr>
            <a:r>
              <a:rPr lang="es-PA" sz="2000" dirty="0"/>
              <a:t>Lecciones aprendidas</a:t>
            </a:r>
            <a:endParaRPr lang="en-US" dirty="0"/>
          </a:p>
        </p:txBody>
      </p:sp>
    </p:spTree>
    <p:extLst>
      <p:ext uri="{BB962C8B-B14F-4D97-AF65-F5344CB8AC3E}">
        <p14:creationId xmlns:p14="http://schemas.microsoft.com/office/powerpoint/2010/main" val="272342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1F8B86F-A6F4-04CA-F9D7-8E6DAA3CAFF8}"/>
              </a:ext>
            </a:extLst>
          </p:cNvPr>
          <p:cNvSpPr txBox="1"/>
          <p:nvPr/>
        </p:nvSpPr>
        <p:spPr>
          <a:xfrm>
            <a:off x="791580" y="1412776"/>
            <a:ext cx="7560840" cy="3139321"/>
          </a:xfrm>
          <a:prstGeom prst="rect">
            <a:avLst/>
          </a:prstGeom>
          <a:noFill/>
        </p:spPr>
        <p:txBody>
          <a:bodyPr wrap="square">
            <a:spAutoFit/>
          </a:bodyPr>
          <a:lstStyle/>
          <a:p>
            <a:pPr marL="342900" indent="-342900">
              <a:buFont typeface="Arial" panose="020B0604020202020204" pitchFamily="34" charset="0"/>
              <a:buChar char="•"/>
            </a:pPr>
            <a:r>
              <a:rPr lang="es-PA" sz="1800" dirty="0"/>
              <a:t>¿Qué estamos haciendo bien?</a:t>
            </a:r>
          </a:p>
          <a:p>
            <a:pPr marL="800100" lvl="1" indent="-342900">
              <a:buFont typeface="Arial" panose="020B0604020202020204" pitchFamily="34" charset="0"/>
              <a:buChar char="•"/>
            </a:pPr>
            <a:r>
              <a:rPr lang="es-PA" dirty="0"/>
              <a:t>Cumplimiento de tiempos: El equipo ha sido consistente en cumplir los plazos acordados, lo que ha permitido que el proyecto avance de manera organizada.</a:t>
            </a:r>
          </a:p>
          <a:p>
            <a:pPr marL="800100" lvl="1" indent="-342900">
              <a:buFont typeface="Arial" panose="020B0604020202020204" pitchFamily="34" charset="0"/>
              <a:buChar char="•"/>
            </a:pPr>
            <a:r>
              <a:rPr lang="es-PA" dirty="0"/>
              <a:t>Calidad del producto: Se ha logrado un sistema inteligente robusto y eficiente, que responde de manera eficaz a las consultas académicas, cumpliendo con las expectativas iniciales.</a:t>
            </a:r>
          </a:p>
          <a:p>
            <a:pPr marL="800100" lvl="1" indent="-342900">
              <a:buFont typeface="Arial" panose="020B0604020202020204" pitchFamily="34" charset="0"/>
              <a:buChar char="•"/>
            </a:pPr>
            <a:r>
              <a:rPr lang="es-PA" dirty="0"/>
              <a:t>Colaboración del equipo: El trabajo en equipo ha sido sólido, con una excelente comunicación entre los desarrolladores, analistas y el dueño del producto.</a:t>
            </a:r>
          </a:p>
        </p:txBody>
      </p:sp>
    </p:spTree>
    <p:extLst>
      <p:ext uri="{BB962C8B-B14F-4D97-AF65-F5344CB8AC3E}">
        <p14:creationId xmlns:p14="http://schemas.microsoft.com/office/powerpoint/2010/main" val="323719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1DDF8AB-62ED-EA2F-EC6C-1A4AD1C7C8BE}"/>
              </a:ext>
            </a:extLst>
          </p:cNvPr>
          <p:cNvSpPr txBox="1"/>
          <p:nvPr/>
        </p:nvSpPr>
        <p:spPr>
          <a:xfrm>
            <a:off x="125760" y="920621"/>
            <a:ext cx="8892480" cy="5016758"/>
          </a:xfrm>
          <a:prstGeom prst="rect">
            <a:avLst/>
          </a:prstGeom>
          <a:noFill/>
        </p:spPr>
        <p:txBody>
          <a:bodyPr wrap="square">
            <a:spAutoFit/>
          </a:bodyPr>
          <a:lstStyle/>
          <a:p>
            <a:r>
              <a:rPr lang="es-PE" sz="1600" b="1" dirty="0"/>
              <a:t>¿Qué podemos hacer mejor?</a:t>
            </a:r>
          </a:p>
          <a:p>
            <a:pPr marL="285750" indent="-285750">
              <a:buFont typeface="Arial" panose="020B0604020202020204" pitchFamily="34" charset="0"/>
              <a:buChar char="•"/>
            </a:pPr>
            <a:r>
              <a:rPr lang="es-PE" sz="1600" b="1" dirty="0"/>
              <a:t>Personas:</a:t>
            </a:r>
          </a:p>
          <a:p>
            <a:pPr marL="742950" lvl="1" indent="-285750">
              <a:buFont typeface="Arial" panose="020B0604020202020204" pitchFamily="34" charset="0"/>
              <a:buChar char="•"/>
            </a:pPr>
            <a:r>
              <a:rPr lang="es-PE" sz="1600" b="1" dirty="0"/>
              <a:t>Se puede mejorar la distribución de las tareas entre los miembros del equipo para evitar sobrecargar a ciertos roles y fomentar un mejor balance de trabajo.</a:t>
            </a:r>
          </a:p>
          <a:p>
            <a:pPr marL="285750" indent="-285750">
              <a:buFont typeface="Arial" panose="020B0604020202020204" pitchFamily="34" charset="0"/>
              <a:buChar char="•"/>
            </a:pPr>
            <a:r>
              <a:rPr lang="es-PE" sz="1600" b="1" dirty="0"/>
              <a:t>Relaciones:</a:t>
            </a:r>
          </a:p>
          <a:p>
            <a:pPr marL="742950" lvl="1" indent="-285750">
              <a:buFont typeface="Arial" panose="020B0604020202020204" pitchFamily="34" charset="0"/>
              <a:buChar char="•"/>
            </a:pPr>
            <a:r>
              <a:rPr lang="es-PE" sz="1600" b="1" dirty="0"/>
              <a:t>Las interacciones entre los diferentes grupos de interés podrían haber sido más fluidas al principio, se recomendó fortalecer las reuniones periódicas con los stakeholder, ya que si estas interacciones hubieran sido adecuadas desde las primeras fases del proyecto hubiera permitido una mejor alineación de expectativas.</a:t>
            </a:r>
          </a:p>
          <a:p>
            <a:pPr marL="285750" indent="-285750">
              <a:buFont typeface="Arial" panose="020B0604020202020204" pitchFamily="34" charset="0"/>
              <a:buChar char="•"/>
            </a:pPr>
            <a:r>
              <a:rPr lang="es-PE" sz="1600" b="1" dirty="0"/>
              <a:t>Procesos:</a:t>
            </a:r>
          </a:p>
          <a:p>
            <a:pPr marL="742950" lvl="1" indent="-285750">
              <a:buFont typeface="Arial" panose="020B0604020202020204" pitchFamily="34" charset="0"/>
              <a:buChar char="•"/>
            </a:pPr>
            <a:r>
              <a:rPr lang="es-PE" sz="1600" b="1" dirty="0"/>
              <a:t>El proceso de revisión de la plataforma low-code, podría optimizarse para hacerlo más ágil. Implementar revisiones automáticas junto con los manuales reduciría el tiempo necesario para correcciones y evitar iteraciones innecesarias al momento de probar el chatbot.</a:t>
            </a:r>
          </a:p>
          <a:p>
            <a:pPr marL="285750" indent="-285750">
              <a:buFont typeface="Arial" panose="020B0604020202020204" pitchFamily="34" charset="0"/>
              <a:buChar char="•"/>
            </a:pPr>
            <a:r>
              <a:rPr lang="es-PE" sz="1600" b="1" dirty="0"/>
              <a:t>Herramientas:</a:t>
            </a:r>
          </a:p>
          <a:p>
            <a:pPr marL="742950" lvl="1" indent="-285750">
              <a:buFont typeface="Arial" panose="020B0604020202020204" pitchFamily="34" charset="0"/>
              <a:buChar char="•"/>
            </a:pPr>
            <a:r>
              <a:rPr lang="es-PE" sz="1600" b="1" dirty="0"/>
              <a:t>Aunque las herramientas actuales funcionan bien, algunas de ellas podrían haberse cambiado para evitar las restricciones de funciones de pago,  y estas  complementarse con otras para mejorar el seguimiento de incidencias y el control de todo el proceso del proyecto.</a:t>
            </a:r>
          </a:p>
        </p:txBody>
      </p:sp>
    </p:spTree>
    <p:extLst>
      <p:ext uri="{BB962C8B-B14F-4D97-AF65-F5344CB8AC3E}">
        <p14:creationId xmlns:p14="http://schemas.microsoft.com/office/powerpoint/2010/main" val="1660807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96973C3-8C1E-E48D-652B-051C63822CAE}"/>
              </a:ext>
            </a:extLst>
          </p:cNvPr>
          <p:cNvSpPr txBox="1"/>
          <p:nvPr/>
        </p:nvSpPr>
        <p:spPr>
          <a:xfrm>
            <a:off x="467544" y="856490"/>
            <a:ext cx="4995332" cy="461665"/>
          </a:xfrm>
          <a:prstGeom prst="rect">
            <a:avLst/>
          </a:prstGeom>
          <a:noFill/>
        </p:spPr>
        <p:txBody>
          <a:bodyPr wrap="square">
            <a:spAutoFit/>
          </a:bodyPr>
          <a:lstStyle/>
          <a:p>
            <a:r>
              <a:rPr lang="es-PE" sz="2400" dirty="0"/>
              <a:t>Lecciones aprendidas</a:t>
            </a:r>
          </a:p>
        </p:txBody>
      </p:sp>
      <p:sp>
        <p:nvSpPr>
          <p:cNvPr id="5" name="CuadroTexto 4">
            <a:extLst>
              <a:ext uri="{FF2B5EF4-FFF2-40B4-BE49-F238E27FC236}">
                <a16:creationId xmlns:a16="http://schemas.microsoft.com/office/drawing/2014/main" id="{041E8A5D-E986-D700-F896-92571A2F0606}"/>
              </a:ext>
            </a:extLst>
          </p:cNvPr>
          <p:cNvSpPr txBox="1"/>
          <p:nvPr/>
        </p:nvSpPr>
        <p:spPr>
          <a:xfrm>
            <a:off x="467544" y="1340768"/>
            <a:ext cx="7848872" cy="4801314"/>
          </a:xfrm>
          <a:prstGeom prst="rect">
            <a:avLst/>
          </a:prstGeom>
          <a:noFill/>
        </p:spPr>
        <p:txBody>
          <a:bodyPr wrap="square">
            <a:spAutoFit/>
          </a:bodyPr>
          <a:lstStyle/>
          <a:p>
            <a:r>
              <a:rPr lang="es-PE" dirty="0"/>
              <a:t>1. La planificación inicial es clave ya que al dedicar más tiempo a la fase de definición de requisitos habría evitado la necesidad de cambios mayores en las fases intermedias.</a:t>
            </a:r>
          </a:p>
          <a:p>
            <a:r>
              <a:rPr lang="es-PE" dirty="0"/>
              <a:t>2. Adaptabilidad es un punto muy importante ya que al ser flexible y ajustar la planificación a medida que se desarrollaba el proyecto fue fundamental para superar los retos que surgieron.</a:t>
            </a:r>
          </a:p>
          <a:p>
            <a:r>
              <a:rPr lang="es-PE" dirty="0"/>
              <a:t>3. Comunicación continua nos aportó mucho en el desarrollo del proyecto ya que al mantener una comunicación constante y efectiva con el dueño del producto y los demás interesados minimizó las diferencias en expectativas y resultó en un producto final satisfactorio.</a:t>
            </a:r>
          </a:p>
          <a:p>
            <a:r>
              <a:rPr lang="es-PE" dirty="0"/>
              <a:t>4. Documentacion es una parte fundamental para el proyecto ya que esta debe ser parte integral del flujo de trabajo, para tener constancia de todo lo que se ha estado haciendo.</a:t>
            </a:r>
          </a:p>
          <a:p>
            <a:r>
              <a:rPr lang="es-PE" dirty="0"/>
              <a:t>5. Realizar pruebas tempranas, esto hubiera permitido identificar problemas y errores críticos de manera más oportuna, donde se habrian reducido los errores y  se habrian agilizado las correcciones.</a:t>
            </a:r>
          </a:p>
        </p:txBody>
      </p:sp>
    </p:spTree>
    <p:extLst>
      <p:ext uri="{BB962C8B-B14F-4D97-AF65-F5344CB8AC3E}">
        <p14:creationId xmlns:p14="http://schemas.microsoft.com/office/powerpoint/2010/main" val="4068811766"/>
      </p:ext>
    </p:extLst>
  </p:cSld>
  <p:clrMapOvr>
    <a:masterClrMapping/>
  </p:clrMapOvr>
</p:sld>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_Grupo Rey_Actualizada_1 [solo lectura]" id="{533A53B2-B7D8-4C76-81B7-5CC4BE25A0E7}" vid="{F4D2D2C8-2F4E-4B5A-9940-CB63F3447BE0}"/>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_Grupo Rey_Actualizada_1 [solo lectura]" id="{533A53B2-B7D8-4C76-81B7-5CC4BE25A0E7}" vid="{502E3936-DC63-43D3-BC3E-45E2DBA39A5A}"/>
    </a:ext>
  </a:extLst>
</a:theme>
</file>

<file path=ppt/theme/theme3.xml><?xml version="1.0" encoding="utf-8"?>
<a:theme xmlns:a="http://schemas.openxmlformats.org/drawingml/2006/main" name="2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_Grupo Rey_Actualizada_1 [solo lectura]" id="{533A53B2-B7D8-4C76-81B7-5CC4BE25A0E7}" vid="{F4D2D2C8-2F4E-4B5A-9940-CB63F3447BE0}"/>
    </a:ext>
  </a:extLst>
</a:theme>
</file>

<file path=ppt/theme/theme4.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_Grupo Rey_Actualizada_1 [solo lectura]" id="{533A53B2-B7D8-4C76-81B7-5CC4BE25A0E7}" vid="{502E3936-DC63-43D3-BC3E-45E2DBA39A5A}"/>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1eb4bd6-a8ff-4439-b7eb-fe0a650fbd8a">FWJASSSE55TN-275-90</_dlc_DocId>
    <_dlc_DocIdUrl xmlns="01eb4bd6-a8ff-4439-b7eb-fe0a650fbd8a">
      <Url>https://portal.smrey.net/areas/it/_layouts/15/DocIdRedir.aspx?ID=FWJASSSE55TN-275-90</Url>
      <Description>FWJASSSE55TN-275-90</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A5124E24CAF14D46B2DD609ACFD84C07" ma:contentTypeVersion="0" ma:contentTypeDescription="Create a new document." ma:contentTypeScope="" ma:versionID="9971b3b784abbe199b171e233c6d3889">
  <xsd:schema xmlns:xsd="http://www.w3.org/2001/XMLSchema" xmlns:xs="http://www.w3.org/2001/XMLSchema" xmlns:p="http://schemas.microsoft.com/office/2006/metadata/properties" xmlns:ns2="01eb4bd6-a8ff-4439-b7eb-fe0a650fbd8a" targetNamespace="http://schemas.microsoft.com/office/2006/metadata/properties" ma:root="true" ma:fieldsID="9a36e787f936117f0a8f63b0cc0186e7" ns2:_="">
    <xsd:import namespace="01eb4bd6-a8ff-4439-b7eb-fe0a650fbd8a"/>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b4bd6-a8ff-4439-b7eb-fe0a650fbd8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Identificador persistente" ma:description="Mantener el identificador al agregar."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A82C02-33B1-44E3-8205-C641671E37A6}">
  <ds:schemaRefs>
    <ds:schemaRef ds:uri="http://schemas.microsoft.com/office/2006/documentManagement/types"/>
    <ds:schemaRef ds:uri="http://schemas.microsoft.com/office/infopath/2007/PartnerControls"/>
    <ds:schemaRef ds:uri="http://purl.org/dc/terms/"/>
    <ds:schemaRef ds:uri="http://purl.org/dc/elements/1.1/"/>
    <ds:schemaRef ds:uri="http://www.w3.org/XML/1998/namespace"/>
    <ds:schemaRef ds:uri="01eb4bd6-a8ff-4439-b7eb-fe0a650fbd8a"/>
    <ds:schemaRef ds:uri="http://schemas.microsoft.com/office/2006/metadata/properti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F6403FF3-E664-4B75-AE82-10E83625546A}">
  <ds:schemaRefs>
    <ds:schemaRef ds:uri="http://schemas.microsoft.com/sharepoint/events"/>
  </ds:schemaRefs>
</ds:datastoreItem>
</file>

<file path=customXml/itemProps3.xml><?xml version="1.0" encoding="utf-8"?>
<ds:datastoreItem xmlns:ds="http://schemas.openxmlformats.org/officeDocument/2006/customXml" ds:itemID="{761A4983-4A93-4B3A-8900-9EB737E82718}">
  <ds:schemaRefs>
    <ds:schemaRef ds:uri="http://schemas.microsoft.com/sharepoint/v3/contenttype/forms"/>
  </ds:schemaRefs>
</ds:datastoreItem>
</file>

<file path=customXml/itemProps4.xml><?xml version="1.0" encoding="utf-8"?>
<ds:datastoreItem xmlns:ds="http://schemas.openxmlformats.org/officeDocument/2006/customXml" ds:itemID="{00AB431C-329B-4A82-A797-4BEB23E904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b4bd6-a8ff-4439-b7eb-fe0a650fb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9268</TotalTime>
  <Words>477</Words>
  <Application>Microsoft Macintosh PowerPoint</Application>
  <PresentationFormat>Presentación en pantalla (4:3)</PresentationFormat>
  <Paragraphs>32</Paragraphs>
  <Slides>5</Slides>
  <Notes>1</Notes>
  <HiddenSlides>0</HiddenSlides>
  <MMClips>0</MMClips>
  <ScaleCrop>false</ScaleCrop>
  <HeadingPairs>
    <vt:vector size="6" baseType="variant">
      <vt:variant>
        <vt:lpstr>Fuentes usadas</vt:lpstr>
      </vt:variant>
      <vt:variant>
        <vt:i4>4</vt:i4>
      </vt:variant>
      <vt:variant>
        <vt:lpstr>Tema</vt:lpstr>
      </vt:variant>
      <vt:variant>
        <vt:i4>5</vt:i4>
      </vt:variant>
      <vt:variant>
        <vt:lpstr>Títulos de diapositiva</vt:lpstr>
      </vt:variant>
      <vt:variant>
        <vt:i4>5</vt:i4>
      </vt:variant>
    </vt:vector>
  </HeadingPairs>
  <TitlesOfParts>
    <vt:vector size="14" baseType="lpstr">
      <vt:lpstr>Arial</vt:lpstr>
      <vt:lpstr>Calibri</vt:lpstr>
      <vt:lpstr>Century Gothic</vt:lpstr>
      <vt:lpstr>Wingdings 3</vt:lpstr>
      <vt:lpstr>1_Tema de Office</vt:lpstr>
      <vt:lpstr>Diseño personalizado</vt:lpstr>
      <vt:lpstr>2_Tema de Office</vt:lpstr>
      <vt:lpstr>1_Diseño personalizado</vt:lpstr>
      <vt:lpstr>Ion</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hbravo-consultorge@innovacion.gob.pa</dc:creator>
  <cp:lastModifiedBy>CESAR ROGELIO TURNER MINAYA</cp:lastModifiedBy>
  <cp:revision>255</cp:revision>
  <dcterms:created xsi:type="dcterms:W3CDTF">2012-03-27T19:44:46Z</dcterms:created>
  <dcterms:modified xsi:type="dcterms:W3CDTF">2024-09-18T14:14:56Z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0x010100A5124E24CAF14D46B2DD609ACFD84C07</vt:lpwstr>
  </property>
  <property fmtid="{D5CDD505-2E9C-101B-9397-08002B2CF9AE}" pid="3" name="_dlc_DocIdItemGuid">
    <vt:lpwstr>7586f2f4-d20d-492b-9868-1bee41335ca5</vt:lpwstr>
  </property>
</Properties>
</file>