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2"/>
  </p:notesMasterIdLst>
  <p:sldIdLst>
    <p:sldId id="338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94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8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3150"/>
    <a:srgbClr val="A62B4D"/>
    <a:srgbClr val="FAA61A"/>
    <a:srgbClr val="F58220"/>
    <a:srgbClr val="F15A22"/>
    <a:srgbClr val="F69679"/>
    <a:srgbClr val="C00026"/>
    <a:srgbClr val="C4161C"/>
    <a:srgbClr val="E6E7E8"/>
    <a:srgbClr val="BCB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06BD82-CB89-44D7-8E0B-A0EA4EA31587}">
  <a:tblStyle styleId="{5D06BD82-CB89-44D7-8E0B-A0EA4EA31587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B9BD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B9BD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157AF2-6733-427E-A066-D5AD1640703D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A5A5A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A5A5A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A5A5A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A5A5A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15"/>
    <p:restoredTop sz="94915"/>
  </p:normalViewPr>
  <p:slideViewPr>
    <p:cSldViewPr snapToGrid="0">
      <p:cViewPr varScale="1">
        <p:scale>
          <a:sx n="136" d="100"/>
          <a:sy n="136" d="100"/>
        </p:scale>
        <p:origin x="55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9" d="100"/>
        <a:sy n="19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Pereira Soares" userId="16c53e34-c952-423e-8700-c0525d23304f" providerId="ADAL" clId="{8C2C768A-E874-4546-8752-68ED258256F4}"/>
    <pc:docChg chg="delSld modSld delSection modSection">
      <pc:chgData name="Luciano Pereira Soares" userId="16c53e34-c952-423e-8700-c0525d23304f" providerId="ADAL" clId="{8C2C768A-E874-4546-8752-68ED258256F4}" dt="2022-08-29T23:25:16.506" v="3" actId="948"/>
      <pc:docMkLst>
        <pc:docMk/>
      </pc:docMkLst>
      <pc:sldChg chg="modSp mod">
        <pc:chgData name="Luciano Pereira Soares" userId="16c53e34-c952-423e-8700-c0525d23304f" providerId="ADAL" clId="{8C2C768A-E874-4546-8752-68ED258256F4}" dt="2022-08-29T23:25:16.506" v="3" actId="948"/>
        <pc:sldMkLst>
          <pc:docMk/>
          <pc:sldMk cId="1471685992" sldId="341"/>
        </pc:sldMkLst>
        <pc:spChg chg="mod">
          <ac:chgData name="Luciano Pereira Soares" userId="16c53e34-c952-423e-8700-c0525d23304f" providerId="ADAL" clId="{8C2C768A-E874-4546-8752-68ED258256F4}" dt="2022-08-29T23:25:16.506" v="3" actId="948"/>
          <ac:spMkLst>
            <pc:docMk/>
            <pc:sldMk cId="1471685992" sldId="341"/>
            <ac:spMk id="4" creationId="{86C7F350-A4E1-2443-B580-58919BA7023B}"/>
          </ac:spMkLst>
        </pc:spChg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201414690" sldId="35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893012432" sldId="36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576181827" sldId="36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614382949" sldId="36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4132049674" sldId="36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259701348" sldId="364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16776023" sldId="365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59813736" sldId="366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772946029" sldId="367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959750458" sldId="368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512076844" sldId="36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722687135" sldId="37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77792696" sldId="37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453015792" sldId="37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235331629" sldId="37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903842175" sldId="374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148714664" sldId="375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197320991" sldId="376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14094196" sldId="377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519318922" sldId="378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417961096" sldId="37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4228510919" sldId="38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275196510" sldId="38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631642019" sldId="38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903815671" sldId="38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892385204" sldId="384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21372873" sldId="385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143466467" sldId="386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4024106893" sldId="387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220360521" sldId="388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686473803" sldId="38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913216769" sldId="39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051334807" sldId="39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135835063" sldId="39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467721067" sldId="39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569669401" sldId="395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781476822" sldId="396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654933653" sldId="397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4028718503" sldId="398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446880757" sldId="39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756672616" sldId="40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97662049" sldId="40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870084269" sldId="40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106495958" sldId="40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230256581" sldId="404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859571029" sldId="405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186636348" sldId="406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627956553" sldId="407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378276685" sldId="408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783935605" sldId="40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845036898" sldId="41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4259734626" sldId="41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74341077" sldId="41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799334177" sldId="41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130062975" sldId="414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794421638" sldId="415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738278355" sldId="416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655007093" sldId="417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707880651" sldId="418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183881429" sldId="41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040463491" sldId="42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550099056" sldId="42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966744945" sldId="42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819177671" sldId="42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618143902" sldId="424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453696068" sldId="425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020373165" sldId="426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218276115" sldId="427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13560085" sldId="428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581335809" sldId="42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656000600" sldId="43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797333576" sldId="43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704470294" sldId="43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693946769" sldId="43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655188389" sldId="434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513301535" sldId="435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4292707404" sldId="436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450404991" sldId="437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282777310" sldId="438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778051124" sldId="43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319499553" sldId="44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398262997" sldId="44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4217086822" sldId="44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782209742" sldId="44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965939695" sldId="444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585316814" sldId="445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155587597" sldId="446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187110239" sldId="447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795221180" sldId="448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642593151" sldId="44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513903677" sldId="45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860655053" sldId="45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424862585" sldId="45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565298501" sldId="45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996085441" sldId="454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393783403" sldId="455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757598921" sldId="456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300342593" sldId="457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237073513" sldId="458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001240596" sldId="45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940860713" sldId="46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710594888" sldId="46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748280781" sldId="46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32991973" sldId="46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149162005" sldId="464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4216407869" sldId="465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746782126" sldId="466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947317449" sldId="467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408624844" sldId="468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553526615" sldId="46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4046241337" sldId="47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465557762" sldId="47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092068218" sldId="47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4063975186" sldId="47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346293056" sldId="474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752324830" sldId="475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813275802" sldId="476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398850028" sldId="477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464289923" sldId="478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583237833" sldId="47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053363359" sldId="48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681478987" sldId="48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588490871" sldId="48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254589533" sldId="48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339318439" sldId="484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461532879" sldId="485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590899278" sldId="486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066732702" sldId="487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769864673" sldId="488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619094760" sldId="48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472821783" sldId="49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11233787" sldId="49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981797948" sldId="49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369498523" sldId="49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558836639" sldId="494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063748844" sldId="495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428299407" sldId="496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686819330" sldId="497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328973644" sldId="498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4204558522" sldId="49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712962945" sldId="50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563433850" sldId="50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729193109" sldId="50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989934337" sldId="50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103018341" sldId="504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356675848" sldId="505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491694227" sldId="506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972381498" sldId="507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058111533" sldId="508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760970384" sldId="50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101132150" sldId="51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888296754" sldId="51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000967241" sldId="51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051064673" sldId="51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87475126" sldId="514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504219189" sldId="52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439446065" sldId="52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349979265" sldId="52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975918875" sldId="524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900734446" sldId="525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636308587" sldId="526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925082565" sldId="527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547019491" sldId="528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876724340" sldId="52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623174665" sldId="53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13088022" sldId="53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803529127" sldId="53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130096118" sldId="53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45477530" sldId="534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763237143" sldId="535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110567022" sldId="536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618314841" sldId="537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646367409" sldId="538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47123027" sldId="53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084042425" sldId="54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685683354" sldId="54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687045284" sldId="54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276542709" sldId="54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284568142" sldId="544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363713899" sldId="545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4152548292" sldId="546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372092205" sldId="547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606088098" sldId="548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520474697" sldId="54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922271775" sldId="55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047934376" sldId="55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362510465" sldId="55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673685543" sldId="55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855212893" sldId="556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643450305" sldId="557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679129786" sldId="558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111747928" sldId="55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215252228" sldId="56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720856063" sldId="561"/>
        </pc:sldMkLst>
      </pc:sldChg>
    </pc:docChg>
  </pc:docChgLst>
  <pc:docChgLst>
    <pc:chgData name="Luciano Pereira Soares" userId="16c53e34-c952-423e-8700-c0525d23304f" providerId="ADAL" clId="{21D76053-4FC2-8046-8E35-708C3EA86774}"/>
    <pc:docChg chg="custSel delSld modSld modSection">
      <pc:chgData name="Luciano Pereira Soares" userId="16c53e34-c952-423e-8700-c0525d23304f" providerId="ADAL" clId="{21D76053-4FC2-8046-8E35-708C3EA86774}" dt="2022-08-17T00:34:52.779" v="1" actId="2696"/>
      <pc:docMkLst>
        <pc:docMk/>
      </pc:docMkLst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0" sldId="25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0" sldId="27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492238989" sldId="27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51982945" sldId="27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150689142" sldId="27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956012993" sldId="28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17571930" sldId="28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91742777" sldId="28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54898846" sldId="28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623398612" sldId="284"/>
        </pc:sldMkLst>
      </pc:sldChg>
      <pc:sldChg chg="delSp del mod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610650140" sldId="285"/>
        </pc:sldMkLst>
        <pc:spChg chg="del">
          <ac:chgData name="Luciano Pereira Soares" userId="16c53e34-c952-423e-8700-c0525d23304f" providerId="ADAL" clId="{21D76053-4FC2-8046-8E35-708C3EA86774}" dt="2022-08-15T21:48:35.069" v="0" actId="478"/>
          <ac:spMkLst>
            <pc:docMk/>
            <pc:sldMk cId="3610650140" sldId="285"/>
            <ac:spMk id="3" creationId="{92017288-34E3-384C-A876-1B3DB9BB03C6}"/>
          </ac:spMkLst>
        </pc:spChg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37304665" sldId="28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290008027" sldId="28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583880700" sldId="28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649827963" sldId="28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41332155" sldId="29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80960086" sldId="29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134358883" sldId="29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118138588" sldId="29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8771689" sldId="29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626902687" sldId="29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084337191" sldId="29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73595821" sldId="29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045755376" sldId="29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374221417" sldId="29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034044073" sldId="30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269634474" sldId="30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73913687" sldId="30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727212897" sldId="30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251471121" sldId="30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53157801" sldId="30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951566873" sldId="30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78185438" sldId="30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33048560" sldId="30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192908236" sldId="30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450581019" sldId="31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608316626" sldId="31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934957580" sldId="31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807832657" sldId="31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28870872" sldId="31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189783527" sldId="31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798049986" sldId="31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347503315" sldId="31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648801762" sldId="31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080152500" sldId="32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861366562" sldId="32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0794106" sldId="32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089055669" sldId="32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832844973" sldId="32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7196928" sldId="32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637131583" sldId="32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380530401" sldId="32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65727687" sldId="32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39457961" sldId="32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520571115" sldId="33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164295974" sldId="33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771695050" sldId="33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585071933" sldId="33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416409760" sldId="33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257655667" sldId="33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672068477" sldId="33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246476944" sldId="33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96632061" sldId="35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810874321" sldId="35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72318287" sldId="55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155441199" sldId="55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b3f9fbc8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b3f9fbc8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142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b3f9fbc8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b3f9fbc8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466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">
  <p:cSld name="Insper - Cinza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2617881" y="1256525"/>
            <a:ext cx="6192900" cy="205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Verdana"/>
              <a:buNone/>
              <a:defRPr sz="32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617875" y="3205350"/>
            <a:ext cx="6192900" cy="7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311700" y="4046277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algn="ctr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E7493-2E4B-5C4E-9CEC-D983D773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232" y="445025"/>
            <a:ext cx="5236068" cy="57270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87CE094-D946-834B-8742-C22D40B9BA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369165" cy="5148263"/>
          </a:xfrm>
        </p:spPr>
        <p:txBody>
          <a:bodyPr/>
          <a:lstStyle>
            <a:lvl1pPr marL="12065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14A18C9F-D37E-CD41-AA0F-37871F1016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6232" y="1497013"/>
            <a:ext cx="5236068" cy="3032125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147824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sper.edu.br/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Verdana"/>
              <a:buChar char="●"/>
              <a:defRPr sz="17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■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●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■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●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111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Verdana"/>
              <a:buChar char="■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8" name="Google Shape;8;p1">
            <a:hlinkClick r:id="rId8"/>
          </p:cNvPr>
          <p:cNvSpPr txBox="1"/>
          <p:nvPr/>
        </p:nvSpPr>
        <p:spPr>
          <a:xfrm>
            <a:off x="1259308" y="4751512"/>
            <a:ext cx="1082255" cy="1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b="0" i="0" u="none" strike="noStrike" cap="none" dirty="0" err="1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www.insper.edu.br</a:t>
            </a:r>
            <a:endParaRPr sz="700" b="0" dirty="0">
              <a:solidFill>
                <a:schemeClr val="accent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9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4722073"/>
            <a:ext cx="719857" cy="2538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617D5C9-397C-174E-8B82-AE0426703C7A}"/>
              </a:ext>
            </a:extLst>
          </p:cNvPr>
          <p:cNvCxnSpPr/>
          <p:nvPr userDrawn="1"/>
        </p:nvCxnSpPr>
        <p:spPr>
          <a:xfrm>
            <a:off x="1145432" y="4722073"/>
            <a:ext cx="0" cy="253879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1">
            <a:extLst>
              <a:ext uri="{FF2B5EF4-FFF2-40B4-BE49-F238E27FC236}">
                <a16:creationId xmlns:a16="http://schemas.microsoft.com/office/drawing/2014/main" id="{AA7FDAB6-217E-8346-B73A-04625C7EE38D}"/>
              </a:ext>
            </a:extLst>
          </p:cNvPr>
          <p:cNvSpPr txBox="1"/>
          <p:nvPr userDrawn="1"/>
        </p:nvSpPr>
        <p:spPr>
          <a:xfrm>
            <a:off x="8554454" y="4727118"/>
            <a:ext cx="330183" cy="180823"/>
          </a:xfrm>
          <a:prstGeom prst="rect">
            <a:avLst/>
          </a:prstGeom>
          <a:noFill/>
        </p:spPr>
        <p:txBody>
          <a:bodyPr wrap="square" lIns="57153" tIns="28577" rIns="57153" bIns="28577" rtlCol="0">
            <a:spAutoFit/>
          </a:bodyPr>
          <a:lstStyle/>
          <a:p>
            <a:pPr algn="ctr"/>
            <a:fld id="{260E2A6B-A809-4840-BF14-8648BC0BDF87}" type="slidenum">
              <a:rPr lang="id-ID" sz="800" b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pPr algn="ctr"/>
              <a:t>‹#›</a:t>
            </a:fld>
            <a:endParaRPr lang="id-ID" sz="800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D3C3ABF-6166-5143-A992-6CFFA31767EF}"/>
              </a:ext>
            </a:extLst>
          </p:cNvPr>
          <p:cNvSpPr/>
          <p:nvPr userDrawn="1"/>
        </p:nvSpPr>
        <p:spPr>
          <a:xfrm>
            <a:off x="8606792" y="4703625"/>
            <a:ext cx="225507" cy="227809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5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2" r:id="rId6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1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5" Type="http://schemas.openxmlformats.org/officeDocument/2006/relationships/hyperlink" Target="https://developers.google.com/optimization/bin/knapsack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tinto/12239180354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/3.0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tinto/12239180354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/3.0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nl/photo/1557461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nl/photo/1557461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nl/photo/1557461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Innovation-Idea-Mindmap-Brainstorm-Imagination-2123972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codes-computer-monitor-programming-1102797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hyperlink" Target="https://www.insper.edu.b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undoerp.com/blog/actualizacion-del-erp-nuevas-versiones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ndawi.com/journals/tswj/2014/192862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2617875" y="1394850"/>
            <a:ext cx="6192900" cy="19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Supercomputação</a:t>
            </a:r>
            <a:endParaRPr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FD02BD-BC78-0946-A530-7F21E6BD42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569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3FFD9-03A5-3C45-BF04-7A11C931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mochila binária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C6EBD8C-C6EA-C54C-BA0E-9EA8241EC2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07988" indent="0" algn="l"/>
            <a:r>
              <a:rPr lang="pt-BR" sz="1200" dirty="0"/>
              <a:t>Na animação ao lado, 50 itens são colocados em uma mochila. Cada item tem um valor (o número no item) e um peso (aproximadamente proporcional à área do item). A mochila é tem capacidade de 850, e nosso objetivo é encontrar o conjunto de itens que irão maximizar o valor total sem exceder a capacidade.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EB4A075B-452F-3049-94AE-A841DD86B38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knapsack.mov" descr="knapsack.mov">
            <a:hlinkClick r:id="" action="ppaction://media"/>
            <a:extLst>
              <a:ext uri="{FF2B5EF4-FFF2-40B4-BE49-F238E27FC236}">
                <a16:creationId xmlns:a16="http://schemas.microsoft.com/office/drawing/2014/main" id="{489CCD19-6BAB-CB42-B019-D10476FF742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939500" y="565669"/>
            <a:ext cx="3872660" cy="3798794"/>
          </a:xfrm>
          <a:prstGeom prst="rect">
            <a:avLst/>
          </a:prstGeom>
          <a:ln w="63500" cap="sq">
            <a:solidFill>
              <a:srgbClr val="FFFFFF"/>
            </a:solidFill>
            <a:prstDash val="solid"/>
            <a:miter lim="800000"/>
          </a:ln>
          <a:effectLst/>
          <a:scene3d>
            <a:camera prst="orthographicFront"/>
            <a:lightRig rig="soft" dir="t"/>
          </a:scene3d>
          <a:sp3d contourW="6350">
            <a:contourClr>
              <a:srgbClr val="000000"/>
            </a:contourClr>
          </a:sp3d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1D15415-BD5E-8A44-ACAC-C900CA1B5268}"/>
              </a:ext>
            </a:extLst>
          </p:cNvPr>
          <p:cNvSpPr txBox="1"/>
          <p:nvPr/>
        </p:nvSpPr>
        <p:spPr>
          <a:xfrm>
            <a:off x="6303983" y="4577581"/>
            <a:ext cx="4582756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" dirty="0"/>
              <a:t>Fonte: </a:t>
            </a:r>
            <a:r>
              <a:rPr lang="pt-BR" sz="600" dirty="0">
                <a:hlinkClick r:id="rId5"/>
              </a:rPr>
              <a:t>https://developers.google.com/optimization/bin/knapsack</a:t>
            </a:r>
            <a:r>
              <a:rPr lang="pt-BR" sz="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761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81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EC978EB-5449-7541-BED0-2A1A1057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resolver esse problema?</a:t>
            </a:r>
          </a:p>
        </p:txBody>
      </p:sp>
      <p:pic>
        <p:nvPicPr>
          <p:cNvPr id="13" name="Espaço Reservado para Imagem 12" descr="Foto em preto e branco de pessoa olhando para a câmera&#10;&#10;Descrição gerada automaticamente">
            <a:extLst>
              <a:ext uri="{FF2B5EF4-FFF2-40B4-BE49-F238E27FC236}">
                <a16:creationId xmlns:a16="http://schemas.microsoft.com/office/drawing/2014/main" id="{781F5823-1472-CA46-ACCF-83A9207B770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2D98044-2740-3E4E-8D36-4B6979784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Algumas opções:</a:t>
            </a:r>
          </a:p>
          <a:p>
            <a:endParaRPr lang="pt-BR" dirty="0"/>
          </a:p>
          <a:p>
            <a:pPr lvl="1"/>
            <a:r>
              <a:rPr lang="pt-BR" dirty="0"/>
              <a:t>Tentar tudo e ver qual é melhor</a:t>
            </a:r>
          </a:p>
          <a:p>
            <a:pPr lvl="1"/>
            <a:r>
              <a:rPr lang="pt-BR" dirty="0"/>
              <a:t>Pegar o mais caro primeiro</a:t>
            </a:r>
          </a:p>
          <a:p>
            <a:pPr lvl="1"/>
            <a:r>
              <a:rPr lang="pt-BR" dirty="0"/>
              <a:t>Pegar o mais leve primeiro</a:t>
            </a:r>
          </a:p>
          <a:p>
            <a:pPr lvl="1"/>
            <a:endParaRPr lang="pt-BR" dirty="0"/>
          </a:p>
          <a:p>
            <a:r>
              <a:rPr lang="pt-BR" dirty="0"/>
              <a:t>É possível resolver de maneira eficiente?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FA27BBD-C08B-8240-AA67-C4AAD401BB65}"/>
              </a:ext>
            </a:extLst>
          </p:cNvPr>
          <p:cNvSpPr txBox="1"/>
          <p:nvPr/>
        </p:nvSpPr>
        <p:spPr>
          <a:xfrm>
            <a:off x="0" y="5148263"/>
            <a:ext cx="33691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www.flickr.com/photos/tinto/12239180354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/3.0/"/>
              </a:rPr>
              <a:t>CC BY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265795321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EC978EB-5449-7541-BED0-2A1A1057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resolver esse problema?</a:t>
            </a:r>
          </a:p>
        </p:txBody>
      </p:sp>
      <p:pic>
        <p:nvPicPr>
          <p:cNvPr id="13" name="Espaço Reservado para Imagem 12" descr="Foto em preto e branco de pessoa olhando para a câmera&#10;&#10;Descrição gerada automaticamente">
            <a:extLst>
              <a:ext uri="{FF2B5EF4-FFF2-40B4-BE49-F238E27FC236}">
                <a16:creationId xmlns:a16="http://schemas.microsoft.com/office/drawing/2014/main" id="{781F5823-1472-CA46-ACCF-83A9207B770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2D98044-2740-3E4E-8D36-4B6979784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Algumas opções:</a:t>
            </a:r>
          </a:p>
          <a:p>
            <a:endParaRPr lang="pt-BR" dirty="0"/>
          </a:p>
          <a:p>
            <a:pPr lvl="1"/>
            <a:r>
              <a:rPr lang="pt-BR" dirty="0"/>
              <a:t>Tentar tudo e ver qual é melhor</a:t>
            </a:r>
          </a:p>
          <a:p>
            <a:pPr lvl="1"/>
            <a:r>
              <a:rPr lang="pt-BR" dirty="0"/>
              <a:t>Pegar o mais caro primeiro</a:t>
            </a:r>
          </a:p>
          <a:p>
            <a:pPr lvl="1"/>
            <a:r>
              <a:rPr lang="pt-BR" dirty="0"/>
              <a:t>Pegar o mais leve primeiro</a:t>
            </a:r>
          </a:p>
          <a:p>
            <a:pPr lvl="1"/>
            <a:endParaRPr lang="pt-BR" dirty="0"/>
          </a:p>
          <a:p>
            <a:r>
              <a:rPr lang="pt-BR" dirty="0"/>
              <a:t>É possível resolver de maneira eficiente? </a:t>
            </a:r>
          </a:p>
          <a:p>
            <a:pPr marL="120650" indent="0">
              <a:buNone/>
            </a:pPr>
            <a:r>
              <a:rPr lang="pt-BR" dirty="0">
                <a:solidFill>
                  <a:srgbClr val="C00000"/>
                </a:solidFill>
              </a:rPr>
              <a:t>NÃO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FA27BBD-C08B-8240-AA67-C4AAD401BB65}"/>
              </a:ext>
            </a:extLst>
          </p:cNvPr>
          <p:cNvSpPr txBox="1"/>
          <p:nvPr/>
        </p:nvSpPr>
        <p:spPr>
          <a:xfrm>
            <a:off x="0" y="5148263"/>
            <a:ext cx="33691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www.flickr.com/photos/tinto/12239180354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/3.0/"/>
              </a:rPr>
              <a:t>CC BY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169748944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6E304-AED1-7B44-BBD4-C81768A5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Heurística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9B7F88-B07A-8044-BC30-CF2586FCDE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3C3C50-A9C8-8540-8A85-7E4535D899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“truque” usado para resolver um problema rapidamente</a:t>
            </a:r>
          </a:p>
          <a:p>
            <a:endParaRPr lang="pt-BR" dirty="0"/>
          </a:p>
          <a:p>
            <a:r>
              <a:rPr lang="pt-BR" dirty="0"/>
              <a:t>Por velocidade, sacrificamos ao menos um entre:</a:t>
            </a:r>
          </a:p>
          <a:p>
            <a:pPr lvl="1"/>
            <a:r>
              <a:rPr lang="pt-BR" dirty="0" err="1"/>
              <a:t>Otimalidade</a:t>
            </a:r>
            <a:endParaRPr lang="pt-BR" dirty="0"/>
          </a:p>
          <a:p>
            <a:pPr lvl="1"/>
            <a:r>
              <a:rPr lang="pt-BR" dirty="0" err="1"/>
              <a:t>Corretude</a:t>
            </a:r>
            <a:endParaRPr lang="pt-BR" dirty="0"/>
          </a:p>
          <a:p>
            <a:pPr lvl="1"/>
            <a:r>
              <a:rPr lang="pt-BR" dirty="0"/>
              <a:t>Precisão</a:t>
            </a:r>
          </a:p>
          <a:p>
            <a:pPr lvl="1"/>
            <a:r>
              <a:rPr lang="pt-BR" dirty="0"/>
              <a:t>Exatidão</a:t>
            </a:r>
          </a:p>
        </p:txBody>
      </p:sp>
      <p:pic>
        <p:nvPicPr>
          <p:cNvPr id="1028" name="Picture 4" descr="Heuristics: The Shortcut In The Mind – Sweetself: Book Insights, Key  Lessons, Rapid Growth Plans">
            <a:extLst>
              <a:ext uri="{FF2B5EF4-FFF2-40B4-BE49-F238E27FC236}">
                <a16:creationId xmlns:a16="http://schemas.microsoft.com/office/drawing/2014/main" id="{5D2297E6-ABB3-0F45-977D-BF210D7D0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DCE3EC"/>
              </a:clrFrom>
              <a:clrTo>
                <a:srgbClr val="DCE3E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357312"/>
            <a:ext cx="3643313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46123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6E304-AED1-7B44-BBD4-C81768A5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Heurística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9B7F88-B07A-8044-BC30-CF2586FCDE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3C3C50-A9C8-8540-8A85-7E4535D899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Uma boa heurística é suficiente para obter resultados aproximados ou ganhos de curto prazo</a:t>
            </a:r>
          </a:p>
          <a:p>
            <a:endParaRPr lang="pt-BR" dirty="0"/>
          </a:p>
          <a:p>
            <a:r>
              <a:rPr lang="pt-BR" dirty="0"/>
              <a:t>Processo:</a:t>
            </a:r>
          </a:p>
          <a:p>
            <a:pPr lvl="1"/>
            <a:r>
              <a:rPr lang="pt-BR" dirty="0"/>
              <a:t>Explorar alguma propriedade do problema</a:t>
            </a:r>
          </a:p>
          <a:p>
            <a:pPr lvl="1"/>
            <a:r>
              <a:rPr lang="pt-BR" dirty="0"/>
              <a:t>Dividir em partes menores, que podem ser resolvidas rapidamente e combinar os resultados</a:t>
            </a:r>
          </a:p>
        </p:txBody>
      </p:sp>
      <p:pic>
        <p:nvPicPr>
          <p:cNvPr id="1028" name="Picture 4" descr="Heuristics: The Shortcut In The Mind – Sweetself: Book Insights, Key  Lessons, Rapid Growth Plans">
            <a:extLst>
              <a:ext uri="{FF2B5EF4-FFF2-40B4-BE49-F238E27FC236}">
                <a16:creationId xmlns:a16="http://schemas.microsoft.com/office/drawing/2014/main" id="{5D2297E6-ABB3-0F45-977D-BF210D7D0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DCE3EC"/>
              </a:clrFrom>
              <a:clrTo>
                <a:srgbClr val="DCE3E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357312"/>
            <a:ext cx="3643313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37511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6E304-AED1-7B44-BBD4-C81768A5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Heurística para a mochila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9B7F88-B07A-8044-BC30-CF2586FCDE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3C3C50-A9C8-8540-8A85-7E4535D899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Algumas opções:</a:t>
            </a:r>
          </a:p>
          <a:p>
            <a:endParaRPr lang="pt-BR" dirty="0"/>
          </a:p>
          <a:p>
            <a:r>
              <a:rPr lang="pt-BR" dirty="0"/>
              <a:t>Pegar </a:t>
            </a:r>
            <a:r>
              <a:rPr lang="pt-BR" dirty="0">
                <a:solidFill>
                  <a:srgbClr val="C00000"/>
                </a:solidFill>
              </a:rPr>
              <a:t>o mais caro </a:t>
            </a:r>
            <a:r>
              <a:rPr lang="pt-BR" dirty="0"/>
              <a:t>primeiro</a:t>
            </a:r>
          </a:p>
          <a:p>
            <a:endParaRPr lang="pt-BR" dirty="0"/>
          </a:p>
          <a:p>
            <a:r>
              <a:rPr lang="pt-BR" dirty="0"/>
              <a:t>Pegar </a:t>
            </a:r>
            <a:r>
              <a:rPr lang="pt-BR" dirty="0">
                <a:solidFill>
                  <a:srgbClr val="C00000"/>
                </a:solidFill>
              </a:rPr>
              <a:t>o mais leve </a:t>
            </a:r>
            <a:r>
              <a:rPr lang="pt-BR" dirty="0"/>
              <a:t>primeiro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ACCAF1F-BE88-2947-BC37-1499A6B8BD0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7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11700" y="1256024"/>
            <a:ext cx="2717421" cy="2631452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218829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15EC1D-B74A-D343-A6EB-B5E5BBE0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</a:t>
            </a:r>
          </a:p>
        </p:txBody>
      </p:sp>
      <p:pic>
        <p:nvPicPr>
          <p:cNvPr id="10" name="Espaço Reservado para Imagem 9" descr="Tela de computador com celular na mão&#10;&#10;Descrição gerada automaticamente">
            <a:extLst>
              <a:ext uri="{FF2B5EF4-FFF2-40B4-BE49-F238E27FC236}">
                <a16:creationId xmlns:a16="http://schemas.microsoft.com/office/drawing/2014/main" id="{303BCBDA-49D4-EA42-9266-A18F5833F7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6DF20938-2601-6841-BCCA-67C190C098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6232" y="1157379"/>
            <a:ext cx="5236068" cy="3032125"/>
          </a:xfrm>
        </p:spPr>
        <p:txBody>
          <a:bodyPr/>
          <a:lstStyle/>
          <a:p>
            <a:pPr marL="0" lvl="0" indent="0">
              <a:lnSpc>
                <a:spcPct val="90000"/>
              </a:lnSpc>
              <a:buNone/>
            </a:pP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Resolvendo a mochila binária</a:t>
            </a:r>
          </a:p>
          <a:p>
            <a:pPr marL="0" lvl="0" indent="0">
              <a:lnSpc>
                <a:spcPct val="90000"/>
              </a:lnSpc>
              <a:buNone/>
            </a:pPr>
            <a:endParaRPr lang="pt-B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  <a:p>
            <a:pPr marL="0" lvl="0" indent="0">
              <a:lnSpc>
                <a:spcPct val="90000"/>
              </a:lnSpc>
              <a:buNone/>
            </a:pPr>
            <a:endParaRPr lang="pt-B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Sua missão: implementar as duas heurísticas e comparar seus resultados</a:t>
            </a:r>
          </a:p>
          <a:p>
            <a:endParaRPr lang="pt-B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42278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15EC1D-B74A-D343-A6EB-B5E5BBE0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Dica: C++ </a:t>
            </a:r>
            <a:r>
              <a:rPr lang="pt-BR" dirty="0" err="1"/>
              <a:t>Struct</a:t>
            </a:r>
            <a:endParaRPr lang="pt-BR" dirty="0"/>
          </a:p>
        </p:txBody>
      </p:sp>
      <p:pic>
        <p:nvPicPr>
          <p:cNvPr id="10" name="Espaço Reservado para Imagem 9" descr="Tela de computador com celular na mão&#10;&#10;Descrição gerada automaticamente">
            <a:extLst>
              <a:ext uri="{FF2B5EF4-FFF2-40B4-BE49-F238E27FC236}">
                <a16:creationId xmlns:a16="http://schemas.microsoft.com/office/drawing/2014/main" id="{303BCBDA-49D4-EA42-9266-A18F5833F7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6DF20938-2601-6841-BCCA-67C190C098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6232" y="1157379"/>
            <a:ext cx="5236068" cy="3032125"/>
          </a:xfrm>
        </p:spPr>
        <p:txBody>
          <a:bodyPr/>
          <a:lstStyle/>
          <a:p>
            <a:pPr marL="0" lvl="0" indent="0">
              <a:lnSpc>
                <a:spcPct val="90000"/>
              </a:lnSpc>
              <a:buNone/>
            </a:pPr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Uma boa abordagem para modelar uma mochila que é fazer uso de vector. Além disso, os itens (que possuem peso e valor) podem ser criados como </a:t>
            </a:r>
            <a:r>
              <a:rPr lang="pt-BR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structs</a:t>
            </a:r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 em </a:t>
            </a:r>
            <a:r>
              <a:rPr lang="pt-BR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c++</a:t>
            </a: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  <a:p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2" descr="C++ Struct With Example">
            <a:extLst>
              <a:ext uri="{FF2B5EF4-FFF2-40B4-BE49-F238E27FC236}">
                <a16:creationId xmlns:a16="http://schemas.microsoft.com/office/drawing/2014/main" id="{0044323E-8D50-8E44-9503-38A3855F9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69315" y="2124207"/>
            <a:ext cx="3228355" cy="280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41621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15EC1D-B74A-D343-A6EB-B5E5BBE0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Dica: C++ </a:t>
            </a:r>
            <a:r>
              <a:rPr lang="pt-BR" dirty="0" err="1"/>
              <a:t>Struct</a:t>
            </a:r>
            <a:endParaRPr lang="pt-BR" dirty="0"/>
          </a:p>
        </p:txBody>
      </p:sp>
      <p:pic>
        <p:nvPicPr>
          <p:cNvPr id="10" name="Espaço Reservado para Imagem 9" descr="Tela de computador com celular na mão&#10;&#10;Descrição gerada automaticamente">
            <a:extLst>
              <a:ext uri="{FF2B5EF4-FFF2-40B4-BE49-F238E27FC236}">
                <a16:creationId xmlns:a16="http://schemas.microsoft.com/office/drawing/2014/main" id="{303BCBDA-49D4-EA42-9266-A18F5833F7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6DF20938-2601-6841-BCCA-67C190C098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6232" y="1157379"/>
            <a:ext cx="5236068" cy="3032125"/>
          </a:xfrm>
        </p:spPr>
        <p:txBody>
          <a:bodyPr/>
          <a:lstStyle/>
          <a:p>
            <a:pPr marL="0" lvl="0" indent="0">
              <a:lnSpc>
                <a:spcPct val="90000"/>
              </a:lnSpc>
              <a:buNone/>
            </a:pPr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Uma boa abordagem para modelar uma mochila que é fazer uso de vector. Além disso, os itens (que possuem peso e valor) podem ser criados como </a:t>
            </a:r>
            <a:r>
              <a:rPr lang="pt-BR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structs</a:t>
            </a:r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 em </a:t>
            </a:r>
            <a:r>
              <a:rPr lang="pt-BR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c++</a:t>
            </a: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  <a:p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5E486FE-58CB-F54E-8DB2-6DA965CC9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2673441"/>
            <a:ext cx="1371600" cy="14097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FB0C979-1515-0A45-8848-6AA101B5FE71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3596232" y="2406493"/>
            <a:ext cx="2243677" cy="1943596"/>
          </a:xfrm>
          <a:prstGeom prst="rect">
            <a:avLst/>
          </a:prstGeom>
        </p:spPr>
      </p:pic>
      <p:sp>
        <p:nvSpPr>
          <p:cNvPr id="3" name="Seta para a Direita Listrada 2">
            <a:extLst>
              <a:ext uri="{FF2B5EF4-FFF2-40B4-BE49-F238E27FC236}">
                <a16:creationId xmlns:a16="http://schemas.microsoft.com/office/drawing/2014/main" id="{B63B652A-422B-1C49-97F0-6AB8C89FCC70}"/>
              </a:ext>
            </a:extLst>
          </p:cNvPr>
          <p:cNvSpPr/>
          <p:nvPr/>
        </p:nvSpPr>
        <p:spPr>
          <a:xfrm>
            <a:off x="5988204" y="3093380"/>
            <a:ext cx="1207275" cy="569822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03045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58A58B-6415-494A-B07B-47F0CFC9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</a:t>
            </a:r>
          </a:p>
        </p:txBody>
      </p:sp>
      <p:pic>
        <p:nvPicPr>
          <p:cNvPr id="9" name="Espaço Reservado para Imagem 8" descr="Mouse de computador&#10;&#10;Descrição gerada automaticamente com confiança média">
            <a:extLst>
              <a:ext uri="{FF2B5EF4-FFF2-40B4-BE49-F238E27FC236}">
                <a16:creationId xmlns:a16="http://schemas.microsoft.com/office/drawing/2014/main" id="{BD666683-C839-804E-91A4-1BE6C3347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68EB1EC-DFCF-7243-AF1B-7FB5687654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z="1800" spc="-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Qual a complexidade computacional das abordagens?</a:t>
            </a:r>
          </a:p>
          <a:p>
            <a:endParaRPr lang="pt-BR" sz="1800" spc="-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800" spc="-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Quando uma é melhor que a outra?</a:t>
            </a:r>
          </a:p>
          <a:p>
            <a:endParaRPr lang="pt-BR" sz="1800" spc="-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800" spc="-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Alguma consegue obter o melhor valor possível?</a:t>
            </a:r>
          </a:p>
          <a:p>
            <a:endParaRPr lang="pt-BR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18216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B8D34AF-4651-D14B-84C4-E9FECE3D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Aula - 05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2CE4FC6F-A5E6-B842-BCD5-010CF04486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Heurísticas</a:t>
            </a:r>
            <a:r>
              <a:rPr lang="en-US" dirty="0"/>
              <a:t> e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difíceis</a:t>
            </a:r>
            <a:endParaRPr lang="en-US" dirty="0"/>
          </a:p>
          <a:p>
            <a:endParaRPr lang="en-US" dirty="0"/>
          </a:p>
          <a:p>
            <a:r>
              <a:rPr lang="en-US" dirty="0"/>
              <a:t>C++/Struct</a:t>
            </a:r>
          </a:p>
          <a:p>
            <a:endParaRPr lang="en-US" dirty="0"/>
          </a:p>
          <a:p>
            <a:r>
              <a:rPr lang="en-US" dirty="0" err="1"/>
              <a:t>Início</a:t>
            </a:r>
            <a:r>
              <a:rPr lang="en-US" dirty="0"/>
              <a:t> do </a:t>
            </a:r>
            <a:r>
              <a:rPr lang="en-US" dirty="0" err="1"/>
              <a:t>projeto</a:t>
            </a:r>
            <a:endParaRPr lang="en-US" dirty="0"/>
          </a:p>
        </p:txBody>
      </p:sp>
      <p:pic>
        <p:nvPicPr>
          <p:cNvPr id="26" name="Espaço Reservado para Imagem 25" descr="Texto&#10;&#10;Descrição gerada automaticamente">
            <a:extLst>
              <a:ext uri="{FF2B5EF4-FFF2-40B4-BE49-F238E27FC236}">
                <a16:creationId xmlns:a16="http://schemas.microsoft.com/office/drawing/2014/main" id="{91DBB4F5-11A8-894B-8397-36C649F9D81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7519211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A3B35729-D76C-2A4E-80C1-3363DD715D2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3368675" cy="5148263"/>
          </a:xfrm>
        </p:spPr>
      </p:pic>
      <p:sp>
        <p:nvSpPr>
          <p:cNvPr id="315" name="Google Shape;315;p35"/>
          <p:cNvSpPr/>
          <p:nvPr/>
        </p:nvSpPr>
        <p:spPr>
          <a:xfrm>
            <a:off x="2637125" y="751455"/>
            <a:ext cx="6507000" cy="1254644"/>
          </a:xfrm>
          <a:prstGeom prst="rect">
            <a:avLst/>
          </a:prstGeom>
          <a:solidFill>
            <a:srgbClr val="EE2A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CD169E-3B5F-A64A-9F6B-95E294A6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232" y="985504"/>
            <a:ext cx="5236068" cy="803617"/>
          </a:xfrm>
        </p:spPr>
        <p:txBody>
          <a:bodyPr anchor="ctr"/>
          <a:lstStyle/>
          <a:p>
            <a:r>
              <a:rPr lang="pt-BR" sz="3200" dirty="0">
                <a:solidFill>
                  <a:schemeClr val="bg1"/>
                </a:solidFill>
              </a:rPr>
              <a:t>Obrigado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AEEF8E9-DB83-B54E-AB83-D570305A543A}"/>
              </a:ext>
            </a:extLst>
          </p:cNvPr>
          <p:cNvSpPr/>
          <p:nvPr/>
        </p:nvSpPr>
        <p:spPr>
          <a:xfrm>
            <a:off x="0" y="4537623"/>
            <a:ext cx="3368675" cy="6106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Google Shape;8;p1">
            <a:hlinkClick r:id="rId4"/>
            <a:extLst>
              <a:ext uri="{FF2B5EF4-FFF2-40B4-BE49-F238E27FC236}">
                <a16:creationId xmlns:a16="http://schemas.microsoft.com/office/drawing/2014/main" id="{27F95506-F9F3-1C41-B06F-ADE08AD0B966}"/>
              </a:ext>
            </a:extLst>
          </p:cNvPr>
          <p:cNvSpPr txBox="1"/>
          <p:nvPr/>
        </p:nvSpPr>
        <p:spPr>
          <a:xfrm>
            <a:off x="1259308" y="4751512"/>
            <a:ext cx="1082255" cy="1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b="0" i="0" u="none" strike="noStrike" cap="none" dirty="0" err="1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www.insper.edu.br</a:t>
            </a:r>
            <a:endParaRPr sz="700" b="0" dirty="0">
              <a:solidFill>
                <a:schemeClr val="accent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" name="Google Shape;10;p1">
            <a:extLst>
              <a:ext uri="{FF2B5EF4-FFF2-40B4-BE49-F238E27FC236}">
                <a16:creationId xmlns:a16="http://schemas.microsoft.com/office/drawing/2014/main" id="{C11EA0F0-03FE-C244-82AC-9FBDD663BFE7}"/>
              </a:ext>
            </a:extLst>
          </p:cNvPr>
          <p:cNvPicPr preferRelativeResize="0"/>
          <p:nvPr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4722073"/>
            <a:ext cx="719857" cy="2538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3A814AC8-9B6E-0C46-8621-AC74C67C7B25}"/>
              </a:ext>
            </a:extLst>
          </p:cNvPr>
          <p:cNvCxnSpPr/>
          <p:nvPr/>
        </p:nvCxnSpPr>
        <p:spPr>
          <a:xfrm>
            <a:off x="1145432" y="4722073"/>
            <a:ext cx="0" cy="253879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87003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E80B0-0297-E84C-A7EB-2EFC7E54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de problemas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894817-75C3-0743-9252-F8399E6863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Problemas difíceis aparecem em muitas áreas</a:t>
            </a:r>
          </a:p>
          <a:p>
            <a:endParaRPr lang="pt-BR" dirty="0"/>
          </a:p>
          <a:p>
            <a:pPr lvl="1"/>
            <a:r>
              <a:rPr lang="pt-BR" dirty="0"/>
              <a:t>Pesquisa operacional (logística, produção, etc.)</a:t>
            </a:r>
          </a:p>
          <a:p>
            <a:pPr lvl="1"/>
            <a:r>
              <a:rPr lang="pt-BR" dirty="0" err="1"/>
              <a:t>Machine</a:t>
            </a:r>
            <a:r>
              <a:rPr lang="pt-BR" dirty="0"/>
              <a:t> Learning</a:t>
            </a:r>
          </a:p>
          <a:p>
            <a:pPr lvl="1"/>
            <a:r>
              <a:rPr lang="pt-BR" dirty="0"/>
              <a:t>Marketing</a:t>
            </a:r>
          </a:p>
          <a:p>
            <a:pPr lvl="1"/>
            <a:r>
              <a:rPr lang="pt-BR" dirty="0"/>
              <a:t>Planejamento Urbano - Mobilidade</a:t>
            </a:r>
          </a:p>
        </p:txBody>
      </p:sp>
      <p:pic>
        <p:nvPicPr>
          <p:cNvPr id="19" name="Espaço Reservado para Imagem 18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2AFA5A21-B180-0541-ADBD-BD0FFCA3143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-3148" t="-52055" b="-77535"/>
          <a:stretch/>
        </p:blipFill>
        <p:spPr>
          <a:xfrm>
            <a:off x="0" y="0"/>
            <a:ext cx="3369165" cy="5148263"/>
          </a:xfr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83925B5B-CB29-FF4B-801C-EDE3E5507F68}"/>
              </a:ext>
            </a:extLst>
          </p:cNvPr>
          <p:cNvSpPr txBox="1"/>
          <p:nvPr/>
        </p:nvSpPr>
        <p:spPr>
          <a:xfrm>
            <a:off x="0" y="5148263"/>
            <a:ext cx="336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www.mundoerp.com/blog/actualizacion-del-erp-nuevas-versiones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274042597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6D141-784B-4F4B-932A-E2B606DE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800" dirty="0"/>
              <a:t>Resolução de Problemas - Otimização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6C7F350-A4E1-2443-B580-58919BA702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pt-BR" dirty="0"/>
              <a:t>Função objetivo</a:t>
            </a:r>
          </a:p>
          <a:p>
            <a:pPr lvl="1">
              <a:spcBef>
                <a:spcPts val="600"/>
              </a:spcBef>
            </a:pPr>
            <a:r>
              <a:rPr lang="pt-BR" dirty="0"/>
              <a:t>Algo que queremos maximizar ou minimizar</a:t>
            </a:r>
          </a:p>
          <a:p>
            <a:pPr>
              <a:spcBef>
                <a:spcPts val="600"/>
              </a:spcBef>
            </a:pPr>
            <a:r>
              <a:rPr lang="pt-BR" dirty="0"/>
              <a:t>Restrições</a:t>
            </a:r>
          </a:p>
          <a:p>
            <a:pPr lvl="1">
              <a:spcBef>
                <a:spcPts val="600"/>
              </a:spcBef>
            </a:pPr>
            <a:r>
              <a:rPr lang="pt-BR" dirty="0"/>
              <a:t>Definem quais possíveis soluções são válidas</a:t>
            </a:r>
          </a:p>
          <a:p>
            <a:pPr>
              <a:spcBef>
                <a:spcPts val="600"/>
              </a:spcBef>
            </a:pPr>
            <a:r>
              <a:rPr lang="pt-BR" dirty="0"/>
              <a:t>Muitas classes de problemas:</a:t>
            </a:r>
          </a:p>
          <a:p>
            <a:pPr lvl="1">
              <a:spcBef>
                <a:spcPts val="600"/>
              </a:spcBef>
            </a:pPr>
            <a:r>
              <a:rPr lang="pt-BR" dirty="0"/>
              <a:t>Programação Linear / Inteira</a:t>
            </a:r>
          </a:p>
          <a:p>
            <a:pPr lvl="1">
              <a:spcBef>
                <a:spcPts val="600"/>
              </a:spcBef>
            </a:pPr>
            <a:r>
              <a:rPr lang="pt-BR" dirty="0"/>
              <a:t>Programação não-linear</a:t>
            </a:r>
          </a:p>
          <a:p>
            <a:pPr lvl="1">
              <a:spcBef>
                <a:spcPts val="600"/>
              </a:spcBef>
            </a:pPr>
            <a:r>
              <a:rPr lang="pt-BR" dirty="0"/>
              <a:t>Otimização combinatória</a:t>
            </a:r>
          </a:p>
        </p:txBody>
      </p:sp>
      <p:pic>
        <p:nvPicPr>
          <p:cNvPr id="16" name="Espaço Reservado para Imagem 15" descr="Gráfico, Gráfico de superfície&#10;&#10;Descrição gerada automaticamente">
            <a:extLst>
              <a:ext uri="{FF2B5EF4-FFF2-40B4-BE49-F238E27FC236}">
                <a16:creationId xmlns:a16="http://schemas.microsoft.com/office/drawing/2014/main" id="{68AEA261-E64B-5D45-B1F9-0945FBF4F63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543911" y="746125"/>
            <a:ext cx="2389478" cy="3032125"/>
          </a:xfrm>
        </p:spPr>
      </p:pic>
    </p:spTree>
    <p:extLst>
      <p:ext uri="{BB962C8B-B14F-4D97-AF65-F5344CB8AC3E}">
        <p14:creationId xmlns:p14="http://schemas.microsoft.com/office/powerpoint/2010/main" val="147168599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CF3A93A-9126-1642-86E1-34E8A7AD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Otimização combinatória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CA3A92C8-4B68-1D46-BC45-14DC2B4A4A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Tem por objetivo selecionar um objeto com melhor função objetivo dentre uma coleção finita</a:t>
            </a:r>
          </a:p>
          <a:p>
            <a:endParaRPr lang="pt-BR" dirty="0"/>
          </a:p>
          <a:p>
            <a:r>
              <a:rPr lang="pt-BR" dirty="0"/>
              <a:t>Não tem derivada</a:t>
            </a:r>
          </a:p>
          <a:p>
            <a:r>
              <a:rPr lang="pt-BR" dirty="0"/>
              <a:t>Não tem vizinhança</a:t>
            </a:r>
          </a:p>
          <a:p>
            <a:r>
              <a:rPr lang="pt-BR" dirty="0"/>
              <a:t>Coleção não é densa</a:t>
            </a:r>
          </a:p>
          <a:p>
            <a:endParaRPr lang="pt-BR" dirty="0"/>
          </a:p>
          <a:p>
            <a:r>
              <a:rPr lang="pt-BR" dirty="0"/>
              <a:t>Técnicas tradicionais de cálculo e otimização não funcionam, pois nosso problema é </a:t>
            </a:r>
            <a:r>
              <a:rPr lang="pt-BR" b="1" dirty="0"/>
              <a:t>discreto</a:t>
            </a:r>
          </a:p>
        </p:txBody>
      </p:sp>
    </p:spTree>
    <p:extLst>
      <p:ext uri="{BB962C8B-B14F-4D97-AF65-F5344CB8AC3E}">
        <p14:creationId xmlns:p14="http://schemas.microsoft.com/office/powerpoint/2010/main" val="47820276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375FC-59BA-0C42-9B0E-DC004945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Nosso problema: A mochila binária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DE2583-CF19-F844-889C-DC3CC3483D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84D9993-1CA4-A44C-A8E0-0747021CDBE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7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34149" y="1152475"/>
            <a:ext cx="3880976" cy="3758196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9067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4E0D4-2B9C-8749-9E72-47FA46CA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mochila binária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E77A4A-5916-E941-AA22-9DA82349A3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1046EEF-ABE7-984A-8CC5-91F1CC04C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957098" y="558851"/>
            <a:ext cx="4629150" cy="401002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6242FAD-FAC4-A64F-9065-56D006D15354}"/>
              </a:ext>
            </a:extLst>
          </p:cNvPr>
          <p:cNvSpPr/>
          <p:nvPr/>
        </p:nvSpPr>
        <p:spPr>
          <a:xfrm>
            <a:off x="2653041" y="4698475"/>
            <a:ext cx="32592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/>
              <a:t>https://</a:t>
            </a:r>
            <a:r>
              <a:rPr lang="en-US" sz="1000" dirty="0" err="1"/>
              <a:t>commons.wikimedia.org</a:t>
            </a:r>
            <a:r>
              <a:rPr lang="en-US" sz="1000" dirty="0"/>
              <a:t>/wiki/</a:t>
            </a:r>
            <a:r>
              <a:rPr lang="en-US" sz="1000" dirty="0" err="1"/>
              <a:t>File:Knapsack.svg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1138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4E0D4-2B9C-8749-9E72-47FA46CA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mochila binária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E77A4A-5916-E941-AA22-9DA82349A3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Quais escolhas podem</a:t>
            </a:r>
            <a:br>
              <a:rPr lang="pt-BR" dirty="0"/>
            </a:br>
            <a:r>
              <a:rPr lang="pt-BR" dirty="0"/>
              <a:t>ser feitas?</a:t>
            </a:r>
            <a:br>
              <a:rPr lang="pt-BR" dirty="0"/>
            </a:br>
            <a:br>
              <a:rPr lang="pt-BR" dirty="0"/>
            </a:br>
            <a:endParaRPr lang="pt-BR" dirty="0"/>
          </a:p>
          <a:p>
            <a:r>
              <a:rPr lang="pt-BR" dirty="0"/>
              <a:t>Qual é a função objetivo?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  <a:p>
            <a:r>
              <a:rPr lang="pt-BR" dirty="0"/>
              <a:t>Quais são as restrições?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1046EEF-ABE7-984A-8CC5-91F1CC04C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957098" y="558851"/>
            <a:ext cx="4629150" cy="401002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6242FAD-FAC4-A64F-9065-56D006D15354}"/>
              </a:ext>
            </a:extLst>
          </p:cNvPr>
          <p:cNvSpPr/>
          <p:nvPr/>
        </p:nvSpPr>
        <p:spPr>
          <a:xfrm>
            <a:off x="2653041" y="4698475"/>
            <a:ext cx="32592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/>
              <a:t>https://</a:t>
            </a:r>
            <a:r>
              <a:rPr lang="en-US" sz="1000" dirty="0" err="1"/>
              <a:t>commons.wikimedia.org</a:t>
            </a:r>
            <a:r>
              <a:rPr lang="en-US" sz="1000" dirty="0"/>
              <a:t>/wiki/</a:t>
            </a:r>
            <a:r>
              <a:rPr lang="en-US" sz="1000" dirty="0" err="1"/>
              <a:t>File:Knapsack.svg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28288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4E0D4-2B9C-8749-9E72-47FA46CA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mochila binária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E77A4A-5916-E941-AA22-9DA82349A3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Quais escolhas podem</a:t>
            </a:r>
            <a:br>
              <a:rPr lang="pt-BR" dirty="0"/>
            </a:br>
            <a:r>
              <a:rPr lang="pt-BR" dirty="0"/>
              <a:t>ser feitas?</a:t>
            </a:r>
            <a:br>
              <a:rPr lang="pt-BR" dirty="0"/>
            </a:br>
            <a:r>
              <a:rPr lang="pt-BR" dirty="0">
                <a:solidFill>
                  <a:srgbClr val="C00000"/>
                </a:solidFill>
              </a:rPr>
              <a:t>- Quais produtos pegar?</a:t>
            </a:r>
            <a:br>
              <a:rPr lang="pt-BR" dirty="0">
                <a:solidFill>
                  <a:srgbClr val="C00000"/>
                </a:solidFill>
              </a:rPr>
            </a:br>
            <a:endParaRPr lang="pt-BR" dirty="0">
              <a:solidFill>
                <a:srgbClr val="C00000"/>
              </a:solidFill>
            </a:endParaRPr>
          </a:p>
          <a:p>
            <a:r>
              <a:rPr lang="pt-BR" dirty="0"/>
              <a:t>Qual é a função objetivo?</a:t>
            </a:r>
            <a:br>
              <a:rPr lang="pt-BR" dirty="0"/>
            </a:br>
            <a:r>
              <a:rPr lang="pt-BR" dirty="0">
                <a:solidFill>
                  <a:srgbClr val="C00000"/>
                </a:solidFill>
              </a:rPr>
              <a:t>- Maximizar valor</a:t>
            </a:r>
            <a:br>
              <a:rPr lang="pt-BR" dirty="0">
                <a:solidFill>
                  <a:srgbClr val="C00000"/>
                </a:solidFill>
              </a:rPr>
            </a:br>
            <a:r>
              <a:rPr lang="pt-BR" dirty="0">
                <a:solidFill>
                  <a:srgbClr val="C00000"/>
                </a:solidFill>
              </a:rPr>
              <a:t>os objetos capturados</a:t>
            </a:r>
            <a:br>
              <a:rPr lang="pt-BR" dirty="0"/>
            </a:br>
            <a:endParaRPr lang="pt-BR" dirty="0"/>
          </a:p>
          <a:p>
            <a:r>
              <a:rPr lang="pt-BR" dirty="0"/>
              <a:t>Quais são as restrições?</a:t>
            </a:r>
            <a:br>
              <a:rPr lang="pt-BR" dirty="0"/>
            </a:br>
            <a:r>
              <a:rPr lang="pt-BR" dirty="0">
                <a:solidFill>
                  <a:srgbClr val="C00000"/>
                </a:solidFill>
              </a:rPr>
              <a:t>- Peso dos objetos não pode </a:t>
            </a:r>
            <a:br>
              <a:rPr lang="pt-BR" dirty="0">
                <a:solidFill>
                  <a:srgbClr val="C00000"/>
                </a:solidFill>
              </a:rPr>
            </a:br>
            <a:r>
              <a:rPr lang="pt-BR" dirty="0">
                <a:solidFill>
                  <a:srgbClr val="C00000"/>
                </a:solidFill>
              </a:rPr>
              <a:t>exceder a capacidade da mochila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1046EEF-ABE7-984A-8CC5-91F1CC04C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957098" y="558851"/>
            <a:ext cx="4629150" cy="401002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6242FAD-FAC4-A64F-9065-56D006D15354}"/>
              </a:ext>
            </a:extLst>
          </p:cNvPr>
          <p:cNvSpPr/>
          <p:nvPr/>
        </p:nvSpPr>
        <p:spPr>
          <a:xfrm>
            <a:off x="2653041" y="4698475"/>
            <a:ext cx="32592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/>
              <a:t>https://</a:t>
            </a:r>
            <a:r>
              <a:rPr lang="en-US" sz="1000" dirty="0" err="1"/>
              <a:t>commons.wikimedia.org</a:t>
            </a:r>
            <a:r>
              <a:rPr lang="en-US" sz="1000" dirty="0"/>
              <a:t>/wiki/</a:t>
            </a:r>
            <a:r>
              <a:rPr lang="en-US" sz="1000" dirty="0" err="1"/>
              <a:t>File:Knapsack.svg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773255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Insper">
      <a:dk1>
        <a:srgbClr val="414041"/>
      </a:dk1>
      <a:lt1>
        <a:srgbClr val="FFFFFF"/>
      </a:lt1>
      <a:dk2>
        <a:srgbClr val="414041"/>
      </a:dk2>
      <a:lt2>
        <a:srgbClr val="FFFFFF"/>
      </a:lt2>
      <a:accent1>
        <a:srgbClr val="C00026"/>
      </a:accent1>
      <a:accent2>
        <a:srgbClr val="FAA61A"/>
      </a:accent2>
      <a:accent3>
        <a:srgbClr val="EE2A5D"/>
      </a:accent3>
      <a:accent4>
        <a:srgbClr val="3CBFAE"/>
      </a:accent4>
      <a:accent5>
        <a:srgbClr val="202020"/>
      </a:accent5>
      <a:accent6>
        <a:srgbClr val="F15922"/>
      </a:accent6>
      <a:hlink>
        <a:srgbClr val="EE2A5D"/>
      </a:hlink>
      <a:folHlink>
        <a:srgbClr val="C3305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2749</TotalTime>
  <Words>621</Words>
  <Application>Microsoft Macintosh PowerPoint</Application>
  <PresentationFormat>On-screen Show (16:9)</PresentationFormat>
  <Paragraphs>104</Paragraphs>
  <Slides>20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Lato Light</vt:lpstr>
      <vt:lpstr>Verdana</vt:lpstr>
      <vt:lpstr>Simple Light</vt:lpstr>
      <vt:lpstr>Supercomputação</vt:lpstr>
      <vt:lpstr>Aula - 05</vt:lpstr>
      <vt:lpstr>Resolução de problemas</vt:lpstr>
      <vt:lpstr>Resolução de Problemas - Otimização</vt:lpstr>
      <vt:lpstr>Otimização combinatória</vt:lpstr>
      <vt:lpstr>Nosso problema: A mochila binária</vt:lpstr>
      <vt:lpstr>A mochila binária</vt:lpstr>
      <vt:lpstr>A mochila binária</vt:lpstr>
      <vt:lpstr>A mochila binária</vt:lpstr>
      <vt:lpstr>A mochila binária</vt:lpstr>
      <vt:lpstr>Como resolver esse problema?</vt:lpstr>
      <vt:lpstr>Como resolver esse problema?</vt:lpstr>
      <vt:lpstr>Heurística</vt:lpstr>
      <vt:lpstr>Heurística</vt:lpstr>
      <vt:lpstr>Heurística para a mochila</vt:lpstr>
      <vt:lpstr>Atividade prática</vt:lpstr>
      <vt:lpstr>Dica: C++ Struct</vt:lpstr>
      <vt:lpstr>Dica: C++ Struct</vt:lpstr>
      <vt:lpstr>Discussão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Encontro com a Coordenação MBA Executivo Internacional</dc:title>
  <cp:lastModifiedBy>Luciano Pereira Soares</cp:lastModifiedBy>
  <cp:revision>109</cp:revision>
  <cp:lastPrinted>2022-05-13T10:27:46Z</cp:lastPrinted>
  <dcterms:modified xsi:type="dcterms:W3CDTF">2022-08-29T23:25:19Z</dcterms:modified>
</cp:coreProperties>
</file>