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48" r:id="rId5"/>
    <p:sldId id="2463" r:id="rId6"/>
    <p:sldId id="2458" r:id="rId7"/>
    <p:sldId id="2459" r:id="rId8"/>
    <p:sldId id="2462" r:id="rId9"/>
    <p:sldId id="2461" r:id="rId10"/>
    <p:sldId id="2436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292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EAC412-C0E0-4680-B40F-6137FEAD1B2F}" type="datetime1">
              <a:rPr lang="es-ES" smtClean="0"/>
              <a:t>08/08/2022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A5784-D07A-4C59-A2CF-0329D6DB4ACE}" type="datetime1">
              <a:rPr lang="es-ES" smtClean="0"/>
              <a:pPr/>
              <a:t>08/08/2022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6737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23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82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370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16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s-ES" spc="300" noProof="0"/>
              <a:t>REVISIÓN ANUAL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s-ES" noProof="0"/>
              <a:t>Haga clic para modificar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Marcador de conteni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s-ES" sz="1600" noProof="0">
                <a:cs typeface="Biome Light" panose="020B0303030204020804" pitchFamily="34" charset="0"/>
              </a:rPr>
              <a:t>Haga clic para modificar los estilos de texto maestro.</a:t>
            </a:r>
          </a:p>
          <a:p>
            <a:pPr marL="0" indent="0" rtl="0">
              <a:buNone/>
            </a:pPr>
            <a:endParaRPr lang="es-ES" noProof="0"/>
          </a:p>
        </p:txBody>
      </p:sp>
      <p:sp>
        <p:nvSpPr>
          <p:cNvPr id="17" name="Marcador de número de diapositiva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s-ES" sz="4000" spc="300" noProof="0"/>
              <a:t>Haga clic para modificar el estilo de título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31" name="Marcador de texto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2" name="Marcador de texto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3" name="Marcador de texto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4" name="Marcador de imagen en línea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5" name="Marcador de imagen en línea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6" name="Marcador de imagen en línea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Marcador de conteni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s-ES" sz="1600" noProof="0">
                <a:cs typeface="Biome Light" panose="020B0303030204020804" pitchFamily="34" charset="0"/>
              </a:rPr>
              <a:t>Haga clic para modificar los estilos de texto maestro.</a:t>
            </a:r>
          </a:p>
          <a:p>
            <a:pPr marL="0" indent="0" rtl="0">
              <a:buNone/>
            </a:pPr>
            <a:endParaRPr lang="es-ES" noProof="0"/>
          </a:p>
        </p:txBody>
      </p:sp>
      <p:sp>
        <p:nvSpPr>
          <p:cNvPr id="17" name="Marcador de número de diapositiva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s-ES" noProof="0"/>
              <a:t>HAGA CLIC PARA MODIFICAR 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MAESTRO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s-ES" noProof="0"/>
              <a:t>TÍTULO DE LA DIAPOSITIVA AQUÍ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9" name="Marcador de número de diapositiva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2" name="Marcador de posición de imagen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Marcador de posición de imagen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s-ES" noProof="0"/>
              <a:t>HAGA CLIC PARA MODIFICAR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s-ES" sz="4800" noProof="0"/>
              <a:t>Haga clic para modificar el estilo de título del patrón</a:t>
            </a:r>
          </a:p>
        </p:txBody>
      </p:sp>
      <p:sp>
        <p:nvSpPr>
          <p:cNvPr id="19" name="Marcador de posición de imagen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texto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s-ES" spc="3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11" name="Marcador de posición de contenido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14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s-ES" spc="3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14" name="Marcador de contenido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14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20" name="Marcador de número de diapositiva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s-ES" sz="4800" noProof="0"/>
              <a:t>Haga clic para modificar el estilo de título del patrón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s-ES" noProof="0"/>
              <a:t>HAGA CLIC PARA MODIFICAR LOS ESTILOS DE TEXTO MAESTRO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posición de imagen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s-ES" noProof="0"/>
              <a:t>HAGA CLIC PARA MODIFICAR LOS ESTILOS DE TEXTO MAESTRO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0" name="Marcador de texto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s-ES" noProof="0"/>
              <a:t>HAGA CLIC PARA MODIFICAR LOS ESTILOS DE TEXTO MAESTRO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1" name="Marcador de posición de número de diapositiva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svg"/><Relationship Id="rId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imagen abstracta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CITY HOTEL &amp; RESORT HOTEL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 dirty="0" smtClean="0"/>
              <a:t>9</a:t>
            </a:r>
            <a:r>
              <a:rPr lang="es-ES" dirty="0" smtClean="0"/>
              <a:t>.8.2022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Revisión anual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246379"/>
            <a:ext cx="11002962" cy="823913"/>
          </a:xfrm>
        </p:spPr>
        <p:txBody>
          <a:bodyPr rtlCol="0"/>
          <a:lstStyle/>
          <a:p>
            <a:pPr rtl="0"/>
            <a:r>
              <a:rPr lang="es-ES" sz="3200" dirty="0" smtClean="0"/>
              <a:t>huéspedes</a:t>
            </a:r>
            <a:endParaRPr lang="es-ES" sz="32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2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011C8E-ABF3-7189-5A37-6387DC23B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45" y="1155941"/>
            <a:ext cx="6417762" cy="4116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BF72C3-3F36-3518-0B46-BC81C7010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073" y="1311274"/>
            <a:ext cx="1303430" cy="167816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B664B3B-02CD-64D6-E0BA-E8CFD93F74DC}"/>
              </a:ext>
            </a:extLst>
          </p:cNvPr>
          <p:cNvSpPr txBox="1">
            <a:spLocks/>
          </p:cNvSpPr>
          <p:nvPr/>
        </p:nvSpPr>
        <p:spPr>
          <a:xfrm>
            <a:off x="5020938" y="-655321"/>
            <a:ext cx="5117893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Duración de estancia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A6D002-48B9-5CF1-7A75-3C1E6B797C79}"/>
              </a:ext>
            </a:extLst>
          </p:cNvPr>
          <p:cNvSpPr txBox="1"/>
          <p:nvPr/>
        </p:nvSpPr>
        <p:spPr>
          <a:xfrm>
            <a:off x="8318499" y="1311275"/>
            <a:ext cx="3230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En City Hotel la estancia típica es 3 noches, El Hotel Resort tiene una distribución más dispersa en la duración de la estancia.</a:t>
            </a:r>
            <a:endParaRPr lang="es-MX" sz="1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8A2A5BB-16C4-5B4C-34B0-FD4134883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226" y="2049260"/>
            <a:ext cx="3775246" cy="18803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DABF2B4-209C-75D1-9F1E-07F852960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370" y="4104641"/>
            <a:ext cx="2867025" cy="2457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ángulo redondeado 11"/>
          <p:cNvSpPr/>
          <p:nvPr/>
        </p:nvSpPr>
        <p:spPr>
          <a:xfrm>
            <a:off x="3507420" y="5503989"/>
            <a:ext cx="1330508" cy="38612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REINO UNIDO</a:t>
            </a:r>
            <a:endParaRPr lang="es-MX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507420" y="5895277"/>
            <a:ext cx="1330508" cy="5306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700" dirty="0" smtClean="0"/>
              <a:t>12.87%</a:t>
            </a:r>
            <a:endParaRPr lang="es-MX" sz="2700" dirty="0"/>
          </a:p>
        </p:txBody>
      </p:sp>
      <p:sp>
        <p:nvSpPr>
          <p:cNvPr id="14" name="Elipse 13"/>
          <p:cNvSpPr/>
          <p:nvPr/>
        </p:nvSpPr>
        <p:spPr>
          <a:xfrm>
            <a:off x="4616972" y="5706876"/>
            <a:ext cx="895557" cy="393774"/>
          </a:xfrm>
          <a:prstGeom prst="ellipse">
            <a:avLst/>
          </a:prstGeom>
          <a:solidFill>
            <a:srgbClr val="BCE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9,676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883981" y="5504059"/>
            <a:ext cx="1421016" cy="39636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PORTUGAL</a:t>
            </a:r>
            <a:endParaRPr lang="es-MX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878051" y="5900423"/>
            <a:ext cx="1434831" cy="567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28.03%</a:t>
            </a:r>
            <a:endParaRPr lang="es-MX" sz="28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5975324" y="5510809"/>
            <a:ext cx="1258205" cy="39643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FRANCIA</a:t>
            </a:r>
            <a:endParaRPr lang="es-MX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5996991" y="5907242"/>
            <a:ext cx="1266090" cy="4482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11.28%</a:t>
            </a:r>
            <a:endParaRPr lang="es-MX" sz="2400" dirty="0"/>
          </a:p>
        </p:txBody>
      </p:sp>
      <p:sp>
        <p:nvSpPr>
          <p:cNvPr id="23" name="Elipse 22"/>
          <p:cNvSpPr/>
          <p:nvPr/>
        </p:nvSpPr>
        <p:spPr>
          <a:xfrm>
            <a:off x="2000812" y="5758053"/>
            <a:ext cx="910937" cy="421074"/>
          </a:xfrm>
          <a:prstGeom prst="ellipse">
            <a:avLst/>
          </a:prstGeom>
          <a:solidFill>
            <a:srgbClr val="BCE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21,071</a:t>
            </a:r>
          </a:p>
        </p:txBody>
      </p:sp>
      <p:sp>
        <p:nvSpPr>
          <p:cNvPr id="24" name="Elipse 23"/>
          <p:cNvSpPr/>
          <p:nvPr/>
        </p:nvSpPr>
        <p:spPr>
          <a:xfrm>
            <a:off x="7037214" y="5710355"/>
            <a:ext cx="895557" cy="393774"/>
          </a:xfrm>
          <a:prstGeom prst="ellipse">
            <a:avLst/>
          </a:prstGeom>
          <a:solidFill>
            <a:srgbClr val="BCE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8,481</a:t>
            </a:r>
          </a:p>
        </p:txBody>
      </p:sp>
    </p:spTree>
    <p:extLst>
      <p:ext uri="{BB962C8B-B14F-4D97-AF65-F5344CB8AC3E}">
        <p14:creationId xmlns:p14="http://schemas.microsoft.com/office/powerpoint/2010/main" val="14457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246379"/>
            <a:ext cx="11002962" cy="823913"/>
          </a:xfrm>
        </p:spPr>
        <p:txBody>
          <a:bodyPr rtlCol="0"/>
          <a:lstStyle/>
          <a:p>
            <a:pPr rtl="0"/>
            <a:r>
              <a:rPr lang="es-ES" sz="3200" dirty="0"/>
              <a:t>PRECIO POR NOCHE PROMEDIO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3</a:t>
            </a:fld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9E07BEF-A778-3B39-6440-13315FB58B2E}"/>
              </a:ext>
            </a:extLst>
          </p:cNvPr>
          <p:cNvSpPr txBox="1"/>
          <p:nvPr/>
        </p:nvSpPr>
        <p:spPr>
          <a:xfrm>
            <a:off x="1049867" y="1292899"/>
            <a:ext cx="10278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El promedio de precio presenta amplias variaciones, para dar una idea clara de los precios es necesario tomar en cuenta la estacionalidad.</a:t>
            </a:r>
            <a:endParaRPr lang="es-MX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4CC382-20F8-5188-C09A-FF5E2CA68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155" y="1925873"/>
            <a:ext cx="7327265" cy="36868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ángulo redondeado 6"/>
          <p:cNvSpPr/>
          <p:nvPr/>
        </p:nvSpPr>
        <p:spPr>
          <a:xfrm>
            <a:off x="9969500" y="5837994"/>
            <a:ext cx="1803400" cy="6193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$100-$250</a:t>
            </a:r>
            <a:endParaRPr lang="es-MX" sz="28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9969500" y="5387445"/>
            <a:ext cx="1803400" cy="45054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NOCHE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41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246379"/>
            <a:ext cx="11002962" cy="823913"/>
          </a:xfrm>
        </p:spPr>
        <p:txBody>
          <a:bodyPr rtlCol="0"/>
          <a:lstStyle/>
          <a:p>
            <a:pPr rtl="0"/>
            <a:r>
              <a:rPr lang="es-ES" sz="3200" dirty="0" smtClean="0"/>
              <a:t>RESERVACIONES por mes</a:t>
            </a:r>
            <a:endParaRPr lang="es-ES" sz="32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4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31A6D2-7394-595D-3EEE-1920E1D1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72" y="1149705"/>
            <a:ext cx="5104091" cy="2560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C29A74-8B10-1128-2514-2C16C3D2E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73" y="1294934"/>
            <a:ext cx="2197101" cy="2219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B6A0DC-1F08-F20B-CE4F-9C10F0ADE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13" y="4002358"/>
            <a:ext cx="5103050" cy="2689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A352DB-CF1B-3A60-7DD9-24DFE19AA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780" y="4146922"/>
            <a:ext cx="2721458" cy="2247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ángulo redondeado 9"/>
          <p:cNvSpPr/>
          <p:nvPr/>
        </p:nvSpPr>
        <p:spPr>
          <a:xfrm>
            <a:off x="9501255" y="1810672"/>
            <a:ext cx="1803400" cy="6193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61.5%</a:t>
            </a:r>
            <a:endParaRPr lang="es-MX" sz="28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9501255" y="1360123"/>
            <a:ext cx="1803400" cy="45054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CITY HOTEL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9501255" y="2734297"/>
            <a:ext cx="1803400" cy="45054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RESORT </a:t>
            </a:r>
            <a:r>
              <a:rPr lang="es-MX" dirty="0"/>
              <a:t>HOTEL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9501255" y="3184846"/>
            <a:ext cx="1803400" cy="6193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38.5%</a:t>
            </a:r>
            <a:endParaRPr lang="es-MX" sz="2800" dirty="0"/>
          </a:p>
        </p:txBody>
      </p:sp>
      <p:sp>
        <p:nvSpPr>
          <p:cNvPr id="19" name="Rectángulo 18"/>
          <p:cNvSpPr/>
          <p:nvPr/>
        </p:nvSpPr>
        <p:spPr>
          <a:xfrm>
            <a:off x="9437755" y="4814738"/>
            <a:ext cx="1930400" cy="91840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r>
              <a:rPr lang="es-MX" sz="4000" dirty="0" smtClean="0"/>
              <a:t>75,116</a:t>
            </a:r>
            <a:endParaRPr lang="es-MX" sz="4000" dirty="0"/>
          </a:p>
          <a:p>
            <a:pPr algn="ctr"/>
            <a:endParaRPr lang="es-MX" sz="2800" dirty="0" smtClean="0"/>
          </a:p>
        </p:txBody>
      </p:sp>
      <p:sp>
        <p:nvSpPr>
          <p:cNvPr id="20" name="CuadroTexto 19"/>
          <p:cNvSpPr txBox="1"/>
          <p:nvPr/>
        </p:nvSpPr>
        <p:spPr>
          <a:xfrm>
            <a:off x="9580678" y="5733140"/>
            <a:ext cx="17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RESERVACIONES</a:t>
            </a:r>
            <a:r>
              <a:rPr lang="es-MX" dirty="0" smtClean="0"/>
              <a:t> </a:t>
            </a:r>
            <a:r>
              <a:rPr lang="es-MX" sz="1200" dirty="0" smtClean="0"/>
              <a:t>TOTALES</a:t>
            </a:r>
            <a:endParaRPr lang="es-MX" sz="1200" dirty="0"/>
          </a:p>
        </p:txBody>
      </p:sp>
      <p:sp>
        <p:nvSpPr>
          <p:cNvPr id="21" name="Elipse 20"/>
          <p:cNvSpPr/>
          <p:nvPr/>
        </p:nvSpPr>
        <p:spPr>
          <a:xfrm>
            <a:off x="11026360" y="1621120"/>
            <a:ext cx="939800" cy="464560"/>
          </a:xfrm>
          <a:prstGeom prst="ellipse">
            <a:avLst/>
          </a:prstGeom>
          <a:solidFill>
            <a:srgbClr val="BCE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46,228</a:t>
            </a:r>
            <a:endParaRPr lang="es-MX" sz="1200" dirty="0"/>
          </a:p>
        </p:txBody>
      </p:sp>
      <p:sp>
        <p:nvSpPr>
          <p:cNvPr id="24" name="Elipse 23"/>
          <p:cNvSpPr/>
          <p:nvPr/>
        </p:nvSpPr>
        <p:spPr>
          <a:xfrm>
            <a:off x="11053417" y="3049446"/>
            <a:ext cx="939800" cy="464560"/>
          </a:xfrm>
          <a:prstGeom prst="ellipse">
            <a:avLst/>
          </a:prstGeom>
          <a:solidFill>
            <a:srgbClr val="BCE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28,938</a:t>
            </a:r>
          </a:p>
        </p:txBody>
      </p:sp>
    </p:spTree>
    <p:extLst>
      <p:ext uri="{BB962C8B-B14F-4D97-AF65-F5344CB8AC3E}">
        <p14:creationId xmlns:p14="http://schemas.microsoft.com/office/powerpoint/2010/main" val="6344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246379"/>
            <a:ext cx="11002962" cy="823913"/>
          </a:xfrm>
        </p:spPr>
        <p:txBody>
          <a:bodyPr rtlCol="0"/>
          <a:lstStyle/>
          <a:p>
            <a:pPr rtl="0"/>
            <a:r>
              <a:rPr lang="es-ES" sz="3200" dirty="0"/>
              <a:t>Cancelaciones por mes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5</a:t>
            </a:fld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9E07BEF-A778-3B39-6440-13315FB58B2E}"/>
              </a:ext>
            </a:extLst>
          </p:cNvPr>
          <p:cNvSpPr txBox="1"/>
          <p:nvPr/>
        </p:nvSpPr>
        <p:spPr>
          <a:xfrm>
            <a:off x="908521" y="1087660"/>
            <a:ext cx="10278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/>
              <a:t>Las cancelaciones son proporcionales a las reservaciones a lo largo del año.</a:t>
            </a:r>
            <a:endParaRPr lang="es-MX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597F72-9B41-96E1-99AD-56FC31480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035" y="1893524"/>
            <a:ext cx="5612130" cy="29032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12FB85-52E5-611C-B5CB-6811E84C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027" y="2008155"/>
            <a:ext cx="3305175" cy="29146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092415" y="5279165"/>
            <a:ext cx="1930400" cy="91840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r>
              <a:rPr lang="es-MX" sz="4000" dirty="0" smtClean="0"/>
              <a:t>44,224</a:t>
            </a:r>
            <a:endParaRPr lang="es-MX" sz="4000" dirty="0"/>
          </a:p>
          <a:p>
            <a:pPr algn="ctr"/>
            <a:endParaRPr lang="es-MX" sz="280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9206869" y="6193360"/>
            <a:ext cx="181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CANCELACIONES</a:t>
            </a:r>
            <a:r>
              <a:rPr lang="es-MX" dirty="0" smtClean="0"/>
              <a:t> </a:t>
            </a:r>
            <a:r>
              <a:rPr lang="es-MX" sz="1200" dirty="0" smtClean="0"/>
              <a:t>TOTALES</a:t>
            </a:r>
            <a:endParaRPr lang="es-MX" sz="12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660222" y="5729714"/>
            <a:ext cx="1803400" cy="6193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74.85%</a:t>
            </a:r>
            <a:endParaRPr lang="es-MX" sz="28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660222" y="5279165"/>
            <a:ext cx="1803400" cy="45054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CITY HOTEL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742854" y="5279165"/>
            <a:ext cx="1803400" cy="45054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RESORT </a:t>
            </a:r>
            <a:r>
              <a:rPr lang="es-MX" dirty="0"/>
              <a:t>HOTEL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4742854" y="5729714"/>
            <a:ext cx="1803400" cy="6193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25.15%</a:t>
            </a:r>
            <a:endParaRPr lang="es-MX" sz="2800" dirty="0"/>
          </a:p>
        </p:txBody>
      </p:sp>
      <p:sp>
        <p:nvSpPr>
          <p:cNvPr id="14" name="Elipse 13"/>
          <p:cNvSpPr/>
          <p:nvPr/>
        </p:nvSpPr>
        <p:spPr>
          <a:xfrm>
            <a:off x="3149600" y="5572013"/>
            <a:ext cx="939800" cy="46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33,102</a:t>
            </a:r>
            <a:endParaRPr lang="es-MX" sz="1200" dirty="0"/>
          </a:p>
        </p:txBody>
      </p:sp>
      <p:sp>
        <p:nvSpPr>
          <p:cNvPr id="15" name="Elipse 14"/>
          <p:cNvSpPr/>
          <p:nvPr/>
        </p:nvSpPr>
        <p:spPr>
          <a:xfrm>
            <a:off x="6320139" y="5572013"/>
            <a:ext cx="939800" cy="46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11,122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9990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246379"/>
            <a:ext cx="11002962" cy="823913"/>
          </a:xfrm>
        </p:spPr>
        <p:txBody>
          <a:bodyPr rtlCol="0"/>
          <a:lstStyle/>
          <a:p>
            <a:pPr rtl="0"/>
            <a:r>
              <a:rPr lang="es-ES" sz="3200" dirty="0"/>
              <a:t>SEGMENTOS DE MERCADO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6</a:t>
            </a:fld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9E07BEF-A778-3B39-6440-13315FB58B2E}"/>
              </a:ext>
            </a:extLst>
          </p:cNvPr>
          <p:cNvSpPr txBox="1"/>
          <p:nvPr/>
        </p:nvSpPr>
        <p:spPr>
          <a:xfrm>
            <a:off x="908521" y="1077040"/>
            <a:ext cx="10278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/>
              <a:t>En general los segmentos más fuertes son Agentes de viaje, tanto online como offline.</a:t>
            </a:r>
            <a:endParaRPr lang="es-MX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033C6C-1D6A-4804-E90C-72ED23EC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87" y="1636397"/>
            <a:ext cx="5902636" cy="34450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A9A9CF-9391-AB39-F7A6-D230611C2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639" y="1780917"/>
            <a:ext cx="1777111" cy="1142428"/>
          </a:xfrm>
          <a:prstGeom prst="rect">
            <a:avLst/>
          </a:prstGeom>
        </p:spPr>
      </p:pic>
      <p:sp>
        <p:nvSpPr>
          <p:cNvPr id="20" name="Rectángulo redondeado 19"/>
          <p:cNvSpPr/>
          <p:nvPr/>
        </p:nvSpPr>
        <p:spPr>
          <a:xfrm>
            <a:off x="5045172" y="5204967"/>
            <a:ext cx="1647728" cy="40088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OFFLINE TA/TO</a:t>
            </a:r>
            <a:endParaRPr lang="es-MX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5045172" y="5597914"/>
            <a:ext cx="1647728" cy="6185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21.16%</a:t>
            </a:r>
            <a:endParaRPr lang="es-MX" sz="2800" dirty="0"/>
          </a:p>
        </p:txBody>
      </p:sp>
      <p:sp>
        <p:nvSpPr>
          <p:cNvPr id="22" name="Elipse 21"/>
          <p:cNvSpPr/>
          <p:nvPr/>
        </p:nvSpPr>
        <p:spPr>
          <a:xfrm>
            <a:off x="6555403" y="5432895"/>
            <a:ext cx="918909" cy="432062"/>
          </a:xfrm>
          <a:prstGeom prst="ellipse">
            <a:avLst/>
          </a:prstGeom>
          <a:solidFill>
            <a:srgbClr val="BCE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15,908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991587" y="5203330"/>
            <a:ext cx="1803400" cy="45054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ONLINE TA</a:t>
            </a:r>
            <a:endParaRPr lang="es-MX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1991587" y="5653879"/>
            <a:ext cx="1803400" cy="6193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47.55%</a:t>
            </a:r>
            <a:endParaRPr lang="es-MX" sz="2800" dirty="0"/>
          </a:p>
        </p:txBody>
      </p:sp>
      <p:sp>
        <p:nvSpPr>
          <p:cNvPr id="28" name="Elipse 27"/>
          <p:cNvSpPr/>
          <p:nvPr/>
        </p:nvSpPr>
        <p:spPr>
          <a:xfrm>
            <a:off x="3543749" y="5518479"/>
            <a:ext cx="939800" cy="464560"/>
          </a:xfrm>
          <a:prstGeom prst="ellipse">
            <a:avLst/>
          </a:prstGeom>
          <a:solidFill>
            <a:srgbClr val="BCE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35,738</a:t>
            </a:r>
          </a:p>
        </p:txBody>
      </p:sp>
      <p:sp>
        <p:nvSpPr>
          <p:cNvPr id="29" name="Rectángulo redondeado 28"/>
          <p:cNvSpPr/>
          <p:nvPr/>
        </p:nvSpPr>
        <p:spPr>
          <a:xfrm>
            <a:off x="7894223" y="5311143"/>
            <a:ext cx="1620309" cy="32916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DIRECT</a:t>
            </a:r>
            <a:endParaRPr lang="es-MX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7906004" y="5647624"/>
            <a:ext cx="1620309" cy="416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14.19%</a:t>
            </a:r>
            <a:endParaRPr lang="es-MX" sz="2800" dirty="0"/>
          </a:p>
        </p:txBody>
      </p:sp>
      <p:sp>
        <p:nvSpPr>
          <p:cNvPr id="31" name="Elipse 30"/>
          <p:cNvSpPr/>
          <p:nvPr/>
        </p:nvSpPr>
        <p:spPr>
          <a:xfrm>
            <a:off x="9374047" y="5500269"/>
            <a:ext cx="927073" cy="375194"/>
          </a:xfrm>
          <a:prstGeom prst="ellipse">
            <a:avLst/>
          </a:prstGeom>
          <a:solidFill>
            <a:srgbClr val="BCE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10,672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9072769" y="3382546"/>
            <a:ext cx="1930400" cy="91840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r>
              <a:rPr lang="es-MX" sz="4000" dirty="0" smtClean="0"/>
              <a:t>75,116</a:t>
            </a:r>
            <a:endParaRPr lang="es-MX" sz="4000" dirty="0"/>
          </a:p>
          <a:p>
            <a:pPr algn="ctr"/>
            <a:endParaRPr lang="es-MX" sz="2800" dirty="0" smtClean="0"/>
          </a:p>
        </p:txBody>
      </p:sp>
      <p:sp>
        <p:nvSpPr>
          <p:cNvPr id="33" name="CuadroTexto 32"/>
          <p:cNvSpPr txBox="1"/>
          <p:nvPr/>
        </p:nvSpPr>
        <p:spPr>
          <a:xfrm>
            <a:off x="9215692" y="4300948"/>
            <a:ext cx="17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RESERVACIONES</a:t>
            </a:r>
            <a:r>
              <a:rPr lang="es-MX" dirty="0" smtClean="0"/>
              <a:t> </a:t>
            </a:r>
            <a:r>
              <a:rPr lang="es-MX" sz="1200" dirty="0" smtClean="0"/>
              <a:t>TOTALES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8147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Marcador de posición de imagen 7" descr="imagen abstracta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es-ES" sz="4000" spc="300" dirty="0" smtClean="0"/>
              <a:t>GRACIAS</a:t>
            </a:r>
            <a:endParaRPr lang="es-ES" sz="4000" spc="300" dirty="0"/>
          </a:p>
        </p:txBody>
      </p:sp>
      <p:pic>
        <p:nvPicPr>
          <p:cNvPr id="24" name="Marcador de imagen en línea 23" descr="Usuario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/>
      </p:pic>
      <p:pic>
        <p:nvPicPr>
          <p:cNvPr id="12" name="Marcador de imagen en línea 11" descr="Smart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Marcador de imagen en línea 27" descr="Sobr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/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 smtClean="0"/>
              <a:t>GABRIELA OLGUÍN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 smtClean="0"/>
              <a:t>8181 17 5329</a:t>
            </a:r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es-ES" dirty="0" smtClean="0"/>
              <a:t>estefaniaolguin@gmail.com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5_TF55661986_Win32" id="{C6DE0208-E30B-47EA-9DA3-5A9720198707}" vid="{9076F8E8-73BE-4461-859C-507C033F672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purl.org/dc/elements/1.1/"/>
    <ds:schemaRef ds:uri="http://schemas.microsoft.com/office/2006/documentManagement/types"/>
    <ds:schemaRef ds:uri="71af3243-3dd4-4a8d-8c0d-dd76da1f02a5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técnica</Template>
  <TotalTime>218</TotalTime>
  <Words>183</Words>
  <Application>Microsoft Office PowerPoint</Application>
  <PresentationFormat>Panorámica</PresentationFormat>
  <Paragraphs>70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Biome Light</vt:lpstr>
      <vt:lpstr>Calibri</vt:lpstr>
      <vt:lpstr>Calibri Light</vt:lpstr>
      <vt:lpstr>Wingdings</vt:lpstr>
      <vt:lpstr>Tema de Office</vt:lpstr>
      <vt:lpstr>CITY HOTEL &amp; RESORT HOTEL</vt:lpstr>
      <vt:lpstr>huéspedes</vt:lpstr>
      <vt:lpstr>PRECIO POR NOCHE PROMEDIO</vt:lpstr>
      <vt:lpstr>RESERVACIONES por mes</vt:lpstr>
      <vt:lpstr>Cancelaciones por mes</vt:lpstr>
      <vt:lpstr>SEGMENTOS DE MERCADO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ROLLO ROLLO hahaha</dc:title>
  <dc:creator>Gabriela Olguín</dc:creator>
  <cp:lastModifiedBy>Gaby</cp:lastModifiedBy>
  <cp:revision>18</cp:revision>
  <dcterms:created xsi:type="dcterms:W3CDTF">2022-08-08T18:13:16Z</dcterms:created>
  <dcterms:modified xsi:type="dcterms:W3CDTF">2022-08-09T00:35:15Z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