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Economica"/>
      <p:regular r:id="rId19"/>
      <p:bold r:id="rId20"/>
      <p:italic r:id="rId21"/>
      <p:boldItalic r:id="rId22"/>
    </p:embeddedFont>
    <p:embeddedFont>
      <p:font typeface="Open Sans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Economica-bold.fntdata"/><Relationship Id="rId22" Type="http://schemas.openxmlformats.org/officeDocument/2006/relationships/font" Target="fonts/Economica-boldItalic.fntdata"/><Relationship Id="rId21" Type="http://schemas.openxmlformats.org/officeDocument/2006/relationships/font" Target="fonts/Economica-italic.fntdata"/><Relationship Id="rId24" Type="http://schemas.openxmlformats.org/officeDocument/2006/relationships/font" Target="fonts/OpenSans-bold.fntdata"/><Relationship Id="rId23" Type="http://schemas.openxmlformats.org/officeDocument/2006/relationships/font" Target="fonts/OpenSans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penSans-boldItalic.fntdata"/><Relationship Id="rId25" Type="http://schemas.openxmlformats.org/officeDocument/2006/relationships/font" Target="fonts/Open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Economica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845ce20410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845ce20410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845ce20410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845ce20410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845ce20410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845ce20410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845ce20410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845ce20410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845ce20410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845ce20410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845ce20410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845ce20410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845ce20410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845ce20410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845ce20410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845ce20410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845ce20410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845ce20410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845ce20410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845ce20410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845ce20410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845ce20410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845ce20410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845ce20410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Padrões de Projeto 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00"/>
              <a:t>Padrões Criacionais</a:t>
            </a:r>
            <a:endParaRPr sz="2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Problemas</a:t>
            </a:r>
            <a:endParaRPr/>
          </a:p>
        </p:txBody>
      </p:sp>
      <p:sp>
        <p:nvSpPr>
          <p:cNvPr id="115" name="Google Shape;115;p22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pt-BR" sz="2300"/>
              <a:t>As vezes faz-se necessário controlar as instâncias de uma classe, por exemplo, para controlar o acesso a algum recurso compartilhado.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pt-BR" sz="2300"/>
              <a:t>Fornecer acesso global para uma instância é perigoso já que, assim como com as variáveis globais, ela corre o risco de ser sobrescrita. </a:t>
            </a:r>
            <a:endParaRPr sz="23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Solução</a:t>
            </a:r>
            <a:endParaRPr/>
          </a:p>
        </p:txBody>
      </p:sp>
      <p:sp>
        <p:nvSpPr>
          <p:cNvPr id="121" name="Google Shape;121;p2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2300"/>
              <a:buFont typeface="Arial"/>
              <a:buChar char="●"/>
            </a:pPr>
            <a:r>
              <a:rPr lang="pt-BR" sz="2300">
                <a:solidFill>
                  <a:srgbClr val="44444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 classe Singleton declara um método estático que retorna a mesma instância da sua própria classe.</a:t>
            </a:r>
            <a:endParaRPr sz="2300">
              <a:solidFill>
                <a:srgbClr val="44444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2300"/>
              <a:buFont typeface="Arial"/>
              <a:buChar char="●"/>
            </a:pPr>
            <a:r>
              <a:rPr lang="pt-BR" sz="2300">
                <a:solidFill>
                  <a:srgbClr val="44444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Implementar o construtor privado, para prevenir que outros objetos usem o operador </a:t>
            </a:r>
            <a:r>
              <a:rPr i="1" lang="pt-BR" sz="2300">
                <a:solidFill>
                  <a:srgbClr val="44444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new</a:t>
            </a:r>
            <a:r>
              <a:rPr lang="pt-BR" sz="2300">
                <a:solidFill>
                  <a:srgbClr val="44444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com a classe Singleton.</a:t>
            </a:r>
            <a:endParaRPr sz="2300">
              <a:solidFill>
                <a:srgbClr val="44444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2300"/>
              <a:buFont typeface="Arial"/>
              <a:buChar char="●"/>
            </a:pPr>
            <a:r>
              <a:rPr lang="pt-BR" sz="2300">
                <a:solidFill>
                  <a:srgbClr val="44444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 única forma de obter o objeto Singleton deve ser através do construtor Singleton.</a:t>
            </a:r>
            <a:endParaRPr sz="2300">
              <a:solidFill>
                <a:srgbClr val="44444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              Prós                 vs              Contras</a:t>
            </a:r>
            <a:endParaRPr/>
          </a:p>
        </p:txBody>
      </p:sp>
      <p:sp>
        <p:nvSpPr>
          <p:cNvPr id="127" name="Google Shape;127;p24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pt-BR" sz="1700"/>
              <a:t>Garante-se que a classe só terá uma instância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pt-BR" sz="1700"/>
              <a:t>Tem um acesso global para a instância, sem o risco de ser </a:t>
            </a:r>
            <a:r>
              <a:rPr lang="pt-BR" sz="1700"/>
              <a:t>sobrescrito</a:t>
            </a:r>
            <a:r>
              <a:rPr lang="pt-BR" sz="1700"/>
              <a:t>. 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pt-BR" sz="1700"/>
              <a:t>O objeto Singleton só é inicializado quando pedido a primeira vez.</a:t>
            </a:r>
            <a:endParaRPr sz="1700"/>
          </a:p>
        </p:txBody>
      </p:sp>
      <p:sp>
        <p:nvSpPr>
          <p:cNvPr id="128" name="Google Shape;128;p24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pt-BR" sz="1700"/>
              <a:t>Viola o princípio da </a:t>
            </a:r>
            <a:r>
              <a:rPr lang="pt-BR" sz="1700"/>
              <a:t>responsabilidade única, já que resolve dois problemas de uma vez.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pt-BR" sz="1700"/>
              <a:t> Dificulta a realização de testes unitários. Já que o construtor Singleton é privado, não é possível simular o objeto Singleton.</a:t>
            </a:r>
            <a:endParaRPr sz="17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Exemplos práticos</a:t>
            </a:r>
            <a:endParaRPr/>
          </a:p>
        </p:txBody>
      </p:sp>
      <p:sp>
        <p:nvSpPr>
          <p:cNvPr id="134" name="Google Shape;134;p2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5194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 sz="2100"/>
              <a:t>Classes Logger</a:t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300"/>
              <a:t>	</a:t>
            </a:r>
            <a:r>
              <a:rPr lang="pt-BR"/>
              <a:t>Essas classes são normalmente implementadas com padrão Singleton já que fornece um acesso logging global em toda a aplicação sem que seja necessário criar um objeto cada vez que uma operação logging for realizada.</a:t>
            </a:r>
            <a:endParaRPr/>
          </a:p>
          <a:p>
            <a:pPr indent="-351948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pt-BR" sz="2100"/>
              <a:t>Banco de dados</a:t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	A lógica do Singleton garante que a conexão com o banco de dados seja aberta apenas uma vez, uma vez o objeto criado, a conexão é estabelecida e dali em diante será retornado apenas o objeto da conexão. Então ficará na </a:t>
            </a:r>
            <a:r>
              <a:rPr lang="pt-BR"/>
              <a:t>memória</a:t>
            </a:r>
            <a:r>
              <a:rPr lang="pt-BR"/>
              <a:t> enquanto o </a:t>
            </a:r>
            <a:r>
              <a:rPr i="1" lang="pt-BR"/>
              <a:t>script</a:t>
            </a:r>
            <a:r>
              <a:rPr lang="pt-BR"/>
              <a:t> estiver rodando.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2008100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/>
              <a:t>Builder</a:t>
            </a:r>
            <a:endParaRPr sz="4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</a:t>
            </a:r>
            <a:endParaRPr/>
          </a:p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pt-BR" sz="2300"/>
              <a:t>Separar a construção de um </a:t>
            </a:r>
            <a:r>
              <a:rPr lang="pt-BR" sz="2300"/>
              <a:t>objeto</a:t>
            </a:r>
            <a:r>
              <a:rPr lang="pt-BR" sz="2300"/>
              <a:t> complexo da sua representação para que o mesmo processo de construção possa criar diferentes representações.</a:t>
            </a:r>
            <a:endParaRPr sz="2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-374650" lvl="0" marL="457200" rtl="0" algn="l">
              <a:spcBef>
                <a:spcPts val="1200"/>
              </a:spcBef>
              <a:spcAft>
                <a:spcPts val="0"/>
              </a:spcAft>
              <a:buSzPts val="2300"/>
              <a:buChar char="●"/>
            </a:pPr>
            <a:r>
              <a:rPr lang="pt-BR" sz="2300"/>
              <a:t>Construir um objeto complexo passo a passo.</a:t>
            </a:r>
            <a:endParaRPr sz="23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</a:t>
            </a:r>
            <a:endParaRPr/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/>
              <a:t>Se quisermos construir uma casa, devemos levar em consideração os atributos básicos comuns à toda casa como:</a:t>
            </a:r>
            <a:endParaRPr sz="23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4 paredes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Teto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Piso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Porta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400"/>
              <a:t>Mas também devemos considerar atributos mais específicos:</a:t>
            </a:r>
            <a:endParaRPr sz="2400"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273650" y="446775"/>
            <a:ext cx="8558700" cy="414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/>
              <a:t>Se uma casa pode ter:</a:t>
            </a:r>
            <a:endParaRPr sz="2300"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pt-BR"/>
              <a:t>Jardim, Garagem, Piscina, Estátuas, Automação, Mais de um andar, etc.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/>
              <a:t>E mais uma infinidade de combinações dessas configurações do objeto casa.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300"/>
              <a:t>Dessa forma, cada configuração englobaria seus respectivos métodos.</a:t>
            </a:r>
            <a:endParaRPr sz="2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300"/>
              <a:t>No entanto, criar uma subclasse para cada combinação possível deixaria o programa muito complexo e poluído.</a:t>
            </a:r>
            <a:endParaRPr sz="2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300"/>
              <a:t>E nem todo objeto necessita de todas as configurações existentes.</a:t>
            </a:r>
            <a:endParaRPr sz="23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3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Solução</a:t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/>
              <a:t>O Padrão Builder propõe mover o código de construção do objeto para um novo objeto “builder” e  separar a construção em etapas.</a:t>
            </a:r>
            <a:endParaRPr sz="23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2300"/>
              <a:t>Assim, podemos criar um construtor único chamando apenas as etapas necessárias para a produção de uma configuração específica de um objeto.</a:t>
            </a:r>
            <a:endParaRPr sz="23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 Prático</a:t>
            </a:r>
            <a:endParaRPr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/>
              <a:t>O padrão Builder é muito usado em bibliotecas do Java, um exemplo é a classe StringBuilder que permite:</a:t>
            </a:r>
            <a:endParaRPr sz="2000"/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SzPts val="1700"/>
              <a:buChar char="●"/>
            </a:pPr>
            <a:r>
              <a:rPr lang="pt-BR" sz="1700"/>
              <a:t>Criar e armazenar dados de strings dinamicamente, criando </a:t>
            </a:r>
            <a:r>
              <a:rPr lang="pt-BR" sz="1700"/>
              <a:t>variáveis</a:t>
            </a:r>
            <a:r>
              <a:rPr lang="pt-BR" sz="1700"/>
              <a:t> de Strings modificáveis.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pt-BR" sz="1700"/>
              <a:t>Concatenar strings, alocando o método append.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500"/>
          </a:p>
        </p:txBody>
      </p:sp>
      <p:pic>
        <p:nvPicPr>
          <p:cNvPr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4300" y="3194450"/>
            <a:ext cx="3552674" cy="159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2008100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/>
              <a:t>Singleton</a:t>
            </a:r>
            <a:endParaRPr sz="4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</a:t>
            </a:r>
            <a:endParaRPr/>
          </a:p>
        </p:txBody>
      </p:sp>
      <p:sp>
        <p:nvSpPr>
          <p:cNvPr id="109" name="Google Shape;109;p2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-374650" lvl="0" marL="457200" rtl="0" algn="l">
              <a:spcBef>
                <a:spcPts val="1200"/>
              </a:spcBef>
              <a:spcAft>
                <a:spcPts val="0"/>
              </a:spcAft>
              <a:buSzPts val="2300"/>
              <a:buChar char="●"/>
            </a:pPr>
            <a:r>
              <a:rPr lang="pt-BR" sz="2300"/>
              <a:t>Garantir que uma classe tenha apenas uma instância.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pt-BR" sz="2300"/>
              <a:t>Prover um ponto de acesso global para essa instância.</a:t>
            </a:r>
            <a:endParaRPr sz="2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3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