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3"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s://www.bizneo.com/blog/registro-de-entrada-y-salida-de-persona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bizneo.com/blog/registro-de-entrada-y-salida-de-personal/"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9CB18C-7618-4764-91D0-F98BAB1297DA}"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s-PE"/>
        </a:p>
      </dgm:t>
    </dgm:pt>
    <dgm:pt modelId="{E4402AE8-3619-4AA6-83A4-652BB9D5A92D}">
      <dgm:prSet phldrT="[Texto]" custT="1"/>
      <dgm:spPr/>
      <dgm:t>
        <a:bodyPr/>
        <a:lstStyle/>
        <a:p>
          <a:r>
            <a:rPr lang="es-ES" sz="3600" dirty="0">
              <a:solidFill>
                <a:schemeClr val="accent1">
                  <a:lumMod val="75000"/>
                </a:schemeClr>
              </a:solidFill>
              <a:latin typeface="Century Gothic" panose="020B0502020202020204" pitchFamily="34" charset="0"/>
            </a:rPr>
            <a:t>Placa en el exterior (calle)</a:t>
          </a:r>
          <a:endParaRPr lang="es-PE" sz="3600" dirty="0">
            <a:solidFill>
              <a:schemeClr val="accent1">
                <a:lumMod val="75000"/>
              </a:schemeClr>
            </a:solidFill>
            <a:latin typeface="Century Gothic" panose="020B0502020202020204" pitchFamily="34" charset="0"/>
          </a:endParaRPr>
        </a:p>
      </dgm:t>
    </dgm:pt>
    <dgm:pt modelId="{FC799454-7839-45AB-8526-F069643B1558}" type="parTrans" cxnId="{5ABA5391-FBBE-4F4A-83B3-C445FD2FB658}">
      <dgm:prSet/>
      <dgm:spPr/>
      <dgm:t>
        <a:bodyPr/>
        <a:lstStyle/>
        <a:p>
          <a:endParaRPr lang="es-PE"/>
        </a:p>
      </dgm:t>
    </dgm:pt>
    <dgm:pt modelId="{3F92DAF3-E893-42FB-91E8-3F87E8FBC06B}" type="sibTrans" cxnId="{5ABA5391-FBBE-4F4A-83B3-C445FD2FB658}">
      <dgm:prSet/>
      <dgm:spPr/>
      <dgm:t>
        <a:bodyPr/>
        <a:lstStyle/>
        <a:p>
          <a:endParaRPr lang="es-PE"/>
        </a:p>
      </dgm:t>
    </dgm:pt>
    <dgm:pt modelId="{8D67EB27-C664-48D4-90E2-B29C419138DA}">
      <dgm:prSet phldrT="[Texto]" custT="1"/>
      <dgm:spPr/>
      <dgm:t>
        <a:bodyPr/>
        <a:lstStyle/>
        <a:p>
          <a:r>
            <a:rPr lang="es-ES" sz="1400" b="0" i="0" dirty="0">
              <a:solidFill>
                <a:srgbClr val="000000"/>
              </a:solidFill>
              <a:latin typeface="Century Gothic" panose="020B0502020202020204" pitchFamily="34" charset="0"/>
            </a:rPr>
            <a:t>Es un panel que se coloca junto a la puerta de entrada. En ella se encuentran los botones para realizar la llamada a una ubicación interior. También hay una cámara que capta la imagen y la lleva al interior con la suficiente resolución y claridad, independientemente de las condiciones de luminosidad que haya en el exterior y un micrófono que captan el audio para poder ser escuchado en el interior.</a:t>
          </a:r>
          <a:endParaRPr lang="es-PE" sz="1400" dirty="0">
            <a:solidFill>
              <a:srgbClr val="000000"/>
            </a:solidFill>
            <a:latin typeface="Century Gothic" panose="020B0502020202020204" pitchFamily="34" charset="0"/>
          </a:endParaRPr>
        </a:p>
      </dgm:t>
    </dgm:pt>
    <dgm:pt modelId="{1A313292-7F23-41A2-BD1B-FF4D9C08C75F}" type="parTrans" cxnId="{CB233286-954D-40F6-9825-2091DAB0C4ED}">
      <dgm:prSet/>
      <dgm:spPr/>
      <dgm:t>
        <a:bodyPr/>
        <a:lstStyle/>
        <a:p>
          <a:endParaRPr lang="es-PE"/>
        </a:p>
      </dgm:t>
    </dgm:pt>
    <dgm:pt modelId="{4DD9FCF8-025C-4AD9-AD71-6D66E984720F}" type="sibTrans" cxnId="{CB233286-954D-40F6-9825-2091DAB0C4ED}">
      <dgm:prSet/>
      <dgm:spPr/>
      <dgm:t>
        <a:bodyPr/>
        <a:lstStyle/>
        <a:p>
          <a:endParaRPr lang="es-PE"/>
        </a:p>
      </dgm:t>
    </dgm:pt>
    <dgm:pt modelId="{6503AC27-F803-4E5B-8B09-720EB3DCC7F5}">
      <dgm:prSet phldrT="[Texto]" custT="1"/>
      <dgm:spPr/>
      <dgm:t>
        <a:bodyPr/>
        <a:lstStyle/>
        <a:p>
          <a:r>
            <a:rPr lang="es-ES" sz="3600" b="0" i="0" dirty="0">
              <a:solidFill>
                <a:schemeClr val="accent1">
                  <a:lumMod val="75000"/>
                </a:schemeClr>
              </a:solidFill>
              <a:latin typeface="Century Gothic" panose="020B0502020202020204" pitchFamily="34" charset="0"/>
            </a:rPr>
            <a:t>Sistema para abrir la puerta</a:t>
          </a:r>
          <a:endParaRPr lang="es-PE" sz="3600" b="0" dirty="0">
            <a:solidFill>
              <a:schemeClr val="accent1">
                <a:lumMod val="75000"/>
              </a:schemeClr>
            </a:solidFill>
            <a:latin typeface="Century Gothic" panose="020B0502020202020204" pitchFamily="34" charset="0"/>
          </a:endParaRPr>
        </a:p>
      </dgm:t>
    </dgm:pt>
    <dgm:pt modelId="{2D42ABAA-E169-423A-BE78-7493B1CF2F22}" type="parTrans" cxnId="{5A7CF28B-7827-484E-B59C-0B799B15F44C}">
      <dgm:prSet/>
      <dgm:spPr/>
      <dgm:t>
        <a:bodyPr/>
        <a:lstStyle/>
        <a:p>
          <a:endParaRPr lang="es-PE"/>
        </a:p>
      </dgm:t>
    </dgm:pt>
    <dgm:pt modelId="{55963488-A2E0-4ADE-8356-B201F0173E34}" type="sibTrans" cxnId="{5A7CF28B-7827-484E-B59C-0B799B15F44C}">
      <dgm:prSet/>
      <dgm:spPr/>
      <dgm:t>
        <a:bodyPr/>
        <a:lstStyle/>
        <a:p>
          <a:endParaRPr lang="es-PE"/>
        </a:p>
      </dgm:t>
    </dgm:pt>
    <dgm:pt modelId="{64595A42-3EC4-4650-863B-E49D25AC4C85}">
      <dgm:prSet phldrT="[Texto]" custT="1"/>
      <dgm:spPr/>
      <dgm:t>
        <a:bodyPr/>
        <a:lstStyle/>
        <a:p>
          <a:r>
            <a:rPr lang="es-ES" sz="1400" b="0" i="0" dirty="0">
              <a:solidFill>
                <a:srgbClr val="000000"/>
              </a:solidFill>
              <a:latin typeface="Century Gothic" panose="020B0502020202020204" pitchFamily="34" charset="0"/>
            </a:rPr>
            <a:t>Un botón que desbloquea la puerta con la que se da acceso al portal.</a:t>
          </a:r>
          <a:endParaRPr lang="es-PE" sz="1400" dirty="0">
            <a:solidFill>
              <a:srgbClr val="000000"/>
            </a:solidFill>
            <a:latin typeface="Century Gothic" panose="020B0502020202020204" pitchFamily="34" charset="0"/>
          </a:endParaRPr>
        </a:p>
      </dgm:t>
    </dgm:pt>
    <dgm:pt modelId="{56A1008D-5D66-4107-B286-0E4C830DD896}" type="parTrans" cxnId="{BB451BF2-523F-4E36-8594-2226450F0639}">
      <dgm:prSet/>
      <dgm:spPr/>
      <dgm:t>
        <a:bodyPr/>
        <a:lstStyle/>
        <a:p>
          <a:endParaRPr lang="es-PE"/>
        </a:p>
      </dgm:t>
    </dgm:pt>
    <dgm:pt modelId="{5C5DC22F-E0BA-4CDF-B42F-7AF66563987E}" type="sibTrans" cxnId="{BB451BF2-523F-4E36-8594-2226450F0639}">
      <dgm:prSet/>
      <dgm:spPr/>
      <dgm:t>
        <a:bodyPr/>
        <a:lstStyle/>
        <a:p>
          <a:endParaRPr lang="es-PE"/>
        </a:p>
      </dgm:t>
    </dgm:pt>
    <dgm:pt modelId="{1C54CA56-486E-4760-A64F-61A377725C2C}">
      <dgm:prSet custT="1"/>
      <dgm:spPr/>
      <dgm:t>
        <a:bodyPr/>
        <a:lstStyle/>
        <a:p>
          <a:r>
            <a:rPr lang="es-PE" sz="3600" b="1" i="0" dirty="0">
              <a:solidFill>
                <a:schemeClr val="accent1">
                  <a:lumMod val="75000"/>
                </a:schemeClr>
              </a:solidFill>
              <a:latin typeface="Century Gothic" panose="020B0502020202020204" pitchFamily="34" charset="0"/>
            </a:rPr>
            <a:t>Monitor para el interior.</a:t>
          </a:r>
          <a:endParaRPr lang="es-PE" sz="3600" dirty="0">
            <a:solidFill>
              <a:schemeClr val="accent1">
                <a:lumMod val="75000"/>
              </a:schemeClr>
            </a:solidFill>
            <a:latin typeface="Century Gothic" panose="020B0502020202020204" pitchFamily="34" charset="0"/>
          </a:endParaRPr>
        </a:p>
      </dgm:t>
    </dgm:pt>
    <dgm:pt modelId="{D577A54F-FED1-4627-B142-6E06285101C6}" type="parTrans" cxnId="{72A19F14-F86A-4C45-A6CE-EC395A728700}">
      <dgm:prSet/>
      <dgm:spPr/>
      <dgm:t>
        <a:bodyPr/>
        <a:lstStyle/>
        <a:p>
          <a:endParaRPr lang="es-PE"/>
        </a:p>
      </dgm:t>
    </dgm:pt>
    <dgm:pt modelId="{DB45DCD8-429F-4EAE-9ED9-9BA187F16FBB}" type="sibTrans" cxnId="{72A19F14-F86A-4C45-A6CE-EC395A728700}">
      <dgm:prSet/>
      <dgm:spPr/>
      <dgm:t>
        <a:bodyPr/>
        <a:lstStyle/>
        <a:p>
          <a:endParaRPr lang="es-PE"/>
        </a:p>
      </dgm:t>
    </dgm:pt>
    <dgm:pt modelId="{F8A36DCA-81E5-4891-871F-135BC2677002}">
      <dgm:prSet custT="1"/>
      <dgm:spPr/>
      <dgm:t>
        <a:bodyPr/>
        <a:lstStyle/>
        <a:p>
          <a:r>
            <a:rPr lang="es-ES" sz="1400" b="0" i="0" dirty="0">
              <a:solidFill>
                <a:srgbClr val="000000"/>
              </a:solidFill>
              <a:latin typeface="Century Gothic" panose="020B0502020202020204" pitchFamily="34" charset="0"/>
            </a:rPr>
            <a:t>El monitor que a través de un altavoz y una cámara podemos ver y hablar con el exterior.</a:t>
          </a:r>
          <a:endParaRPr lang="es-PE" sz="1400" b="0" dirty="0">
            <a:solidFill>
              <a:srgbClr val="000000"/>
            </a:solidFill>
            <a:latin typeface="Century Gothic" panose="020B0502020202020204" pitchFamily="34" charset="0"/>
          </a:endParaRPr>
        </a:p>
      </dgm:t>
    </dgm:pt>
    <dgm:pt modelId="{151E24B2-4645-45A0-92D2-D50C157F4276}" type="parTrans" cxnId="{B67EEB77-CF6F-4CB9-9D8C-2EF37D11E48D}">
      <dgm:prSet/>
      <dgm:spPr/>
      <dgm:t>
        <a:bodyPr/>
        <a:lstStyle/>
        <a:p>
          <a:endParaRPr lang="es-PE"/>
        </a:p>
      </dgm:t>
    </dgm:pt>
    <dgm:pt modelId="{EEFBCC27-6C64-4C81-8D2E-2999D750FADB}" type="sibTrans" cxnId="{B67EEB77-CF6F-4CB9-9D8C-2EF37D11E48D}">
      <dgm:prSet/>
      <dgm:spPr/>
      <dgm:t>
        <a:bodyPr/>
        <a:lstStyle/>
        <a:p>
          <a:endParaRPr lang="es-PE"/>
        </a:p>
      </dgm:t>
    </dgm:pt>
    <dgm:pt modelId="{A3AE0326-16A9-4C21-8822-DBFBCAE1A55C}" type="pres">
      <dgm:prSet presAssocID="{689CB18C-7618-4764-91D0-F98BAB1297DA}" presName="linear" presStyleCnt="0">
        <dgm:presLayoutVars>
          <dgm:animLvl val="lvl"/>
          <dgm:resizeHandles val="exact"/>
        </dgm:presLayoutVars>
      </dgm:prSet>
      <dgm:spPr/>
    </dgm:pt>
    <dgm:pt modelId="{DEC415CC-7B06-48BF-80F3-C45D6967553C}" type="pres">
      <dgm:prSet presAssocID="{E4402AE8-3619-4AA6-83A4-652BB9D5A92D}" presName="parentText" presStyleLbl="node1" presStyleIdx="0" presStyleCnt="3">
        <dgm:presLayoutVars>
          <dgm:chMax val="0"/>
          <dgm:bulletEnabled val="1"/>
        </dgm:presLayoutVars>
      </dgm:prSet>
      <dgm:spPr/>
    </dgm:pt>
    <dgm:pt modelId="{68467ACD-B0F3-4CDA-9236-58BC070A39F6}" type="pres">
      <dgm:prSet presAssocID="{E4402AE8-3619-4AA6-83A4-652BB9D5A92D}" presName="childText" presStyleLbl="revTx" presStyleIdx="0" presStyleCnt="3">
        <dgm:presLayoutVars>
          <dgm:bulletEnabled val="1"/>
        </dgm:presLayoutVars>
      </dgm:prSet>
      <dgm:spPr/>
    </dgm:pt>
    <dgm:pt modelId="{5AF9B982-C784-4356-930D-53F5422CE758}" type="pres">
      <dgm:prSet presAssocID="{6503AC27-F803-4E5B-8B09-720EB3DCC7F5}" presName="parentText" presStyleLbl="node1" presStyleIdx="1" presStyleCnt="3">
        <dgm:presLayoutVars>
          <dgm:chMax val="0"/>
          <dgm:bulletEnabled val="1"/>
        </dgm:presLayoutVars>
      </dgm:prSet>
      <dgm:spPr/>
    </dgm:pt>
    <dgm:pt modelId="{A9480210-7D9D-4A16-99EE-B3E457326509}" type="pres">
      <dgm:prSet presAssocID="{6503AC27-F803-4E5B-8B09-720EB3DCC7F5}" presName="childText" presStyleLbl="revTx" presStyleIdx="1" presStyleCnt="3">
        <dgm:presLayoutVars>
          <dgm:bulletEnabled val="1"/>
        </dgm:presLayoutVars>
      </dgm:prSet>
      <dgm:spPr/>
    </dgm:pt>
    <dgm:pt modelId="{C9C4F052-7240-4AFE-81E5-DCDEDABD9943}" type="pres">
      <dgm:prSet presAssocID="{1C54CA56-486E-4760-A64F-61A377725C2C}" presName="parentText" presStyleLbl="node1" presStyleIdx="2" presStyleCnt="3">
        <dgm:presLayoutVars>
          <dgm:chMax val="0"/>
          <dgm:bulletEnabled val="1"/>
        </dgm:presLayoutVars>
      </dgm:prSet>
      <dgm:spPr/>
    </dgm:pt>
    <dgm:pt modelId="{A383B8FE-9A82-498D-BBE7-93E724165B8F}" type="pres">
      <dgm:prSet presAssocID="{1C54CA56-486E-4760-A64F-61A377725C2C}" presName="childText" presStyleLbl="revTx" presStyleIdx="2" presStyleCnt="3">
        <dgm:presLayoutVars>
          <dgm:bulletEnabled val="1"/>
        </dgm:presLayoutVars>
      </dgm:prSet>
      <dgm:spPr/>
    </dgm:pt>
  </dgm:ptLst>
  <dgm:cxnLst>
    <dgm:cxn modelId="{72A19F14-F86A-4C45-A6CE-EC395A728700}" srcId="{689CB18C-7618-4764-91D0-F98BAB1297DA}" destId="{1C54CA56-486E-4760-A64F-61A377725C2C}" srcOrd="2" destOrd="0" parTransId="{D577A54F-FED1-4627-B142-6E06285101C6}" sibTransId="{DB45DCD8-429F-4EAE-9ED9-9BA187F16FBB}"/>
    <dgm:cxn modelId="{477BCD23-5BDF-44E9-948A-6F7445D56CBB}" type="presOf" srcId="{E4402AE8-3619-4AA6-83A4-652BB9D5A92D}" destId="{DEC415CC-7B06-48BF-80F3-C45D6967553C}" srcOrd="0" destOrd="0" presId="urn:microsoft.com/office/officeart/2005/8/layout/vList2"/>
    <dgm:cxn modelId="{D1BB0925-8CDD-47C8-9A43-C48B390D23BC}" type="presOf" srcId="{6503AC27-F803-4E5B-8B09-720EB3DCC7F5}" destId="{5AF9B982-C784-4356-930D-53F5422CE758}" srcOrd="0" destOrd="0" presId="urn:microsoft.com/office/officeart/2005/8/layout/vList2"/>
    <dgm:cxn modelId="{7A103C69-C0D8-4EA1-9214-C4B0B909D935}" type="presOf" srcId="{689CB18C-7618-4764-91D0-F98BAB1297DA}" destId="{A3AE0326-16A9-4C21-8822-DBFBCAE1A55C}" srcOrd="0" destOrd="0" presId="urn:microsoft.com/office/officeart/2005/8/layout/vList2"/>
    <dgm:cxn modelId="{B67EEB77-CF6F-4CB9-9D8C-2EF37D11E48D}" srcId="{1C54CA56-486E-4760-A64F-61A377725C2C}" destId="{F8A36DCA-81E5-4891-871F-135BC2677002}" srcOrd="0" destOrd="0" parTransId="{151E24B2-4645-45A0-92D2-D50C157F4276}" sibTransId="{EEFBCC27-6C64-4C81-8D2E-2999D750FADB}"/>
    <dgm:cxn modelId="{718DAE5A-7CC4-409F-A01C-2E69BE4F392B}" type="presOf" srcId="{F8A36DCA-81E5-4891-871F-135BC2677002}" destId="{A383B8FE-9A82-498D-BBE7-93E724165B8F}" srcOrd="0" destOrd="0" presId="urn:microsoft.com/office/officeart/2005/8/layout/vList2"/>
    <dgm:cxn modelId="{08A41E80-23A7-4C39-9A04-34D0AB8D45DA}" type="presOf" srcId="{1C54CA56-486E-4760-A64F-61A377725C2C}" destId="{C9C4F052-7240-4AFE-81E5-DCDEDABD9943}" srcOrd="0" destOrd="0" presId="urn:microsoft.com/office/officeart/2005/8/layout/vList2"/>
    <dgm:cxn modelId="{CB233286-954D-40F6-9825-2091DAB0C4ED}" srcId="{E4402AE8-3619-4AA6-83A4-652BB9D5A92D}" destId="{8D67EB27-C664-48D4-90E2-B29C419138DA}" srcOrd="0" destOrd="0" parTransId="{1A313292-7F23-41A2-BD1B-FF4D9C08C75F}" sibTransId="{4DD9FCF8-025C-4AD9-AD71-6D66E984720F}"/>
    <dgm:cxn modelId="{5A7CF28B-7827-484E-B59C-0B799B15F44C}" srcId="{689CB18C-7618-4764-91D0-F98BAB1297DA}" destId="{6503AC27-F803-4E5B-8B09-720EB3DCC7F5}" srcOrd="1" destOrd="0" parTransId="{2D42ABAA-E169-423A-BE78-7493B1CF2F22}" sibTransId="{55963488-A2E0-4ADE-8356-B201F0173E34}"/>
    <dgm:cxn modelId="{5ABA5391-FBBE-4F4A-83B3-C445FD2FB658}" srcId="{689CB18C-7618-4764-91D0-F98BAB1297DA}" destId="{E4402AE8-3619-4AA6-83A4-652BB9D5A92D}" srcOrd="0" destOrd="0" parTransId="{FC799454-7839-45AB-8526-F069643B1558}" sibTransId="{3F92DAF3-E893-42FB-91E8-3F87E8FBC06B}"/>
    <dgm:cxn modelId="{EA8CACBD-0166-41D8-83BB-2CE767275710}" type="presOf" srcId="{64595A42-3EC4-4650-863B-E49D25AC4C85}" destId="{A9480210-7D9D-4A16-99EE-B3E457326509}" srcOrd="0" destOrd="0" presId="urn:microsoft.com/office/officeart/2005/8/layout/vList2"/>
    <dgm:cxn modelId="{EBC5D5C4-E7CD-432F-902C-3D846CE47CCC}" type="presOf" srcId="{8D67EB27-C664-48D4-90E2-B29C419138DA}" destId="{68467ACD-B0F3-4CDA-9236-58BC070A39F6}" srcOrd="0" destOrd="0" presId="urn:microsoft.com/office/officeart/2005/8/layout/vList2"/>
    <dgm:cxn modelId="{BB451BF2-523F-4E36-8594-2226450F0639}" srcId="{6503AC27-F803-4E5B-8B09-720EB3DCC7F5}" destId="{64595A42-3EC4-4650-863B-E49D25AC4C85}" srcOrd="0" destOrd="0" parTransId="{56A1008D-5D66-4107-B286-0E4C830DD896}" sibTransId="{5C5DC22F-E0BA-4CDF-B42F-7AF66563987E}"/>
    <dgm:cxn modelId="{9B65159E-15D2-42D7-A134-B61ED3A2658B}" type="presParOf" srcId="{A3AE0326-16A9-4C21-8822-DBFBCAE1A55C}" destId="{DEC415CC-7B06-48BF-80F3-C45D6967553C}" srcOrd="0" destOrd="0" presId="urn:microsoft.com/office/officeart/2005/8/layout/vList2"/>
    <dgm:cxn modelId="{B37B6746-3D0A-4F0D-AB4D-51293B0F60A7}" type="presParOf" srcId="{A3AE0326-16A9-4C21-8822-DBFBCAE1A55C}" destId="{68467ACD-B0F3-4CDA-9236-58BC070A39F6}" srcOrd="1" destOrd="0" presId="urn:microsoft.com/office/officeart/2005/8/layout/vList2"/>
    <dgm:cxn modelId="{15781336-D352-4BD7-ACD3-ACFAF057226C}" type="presParOf" srcId="{A3AE0326-16A9-4C21-8822-DBFBCAE1A55C}" destId="{5AF9B982-C784-4356-930D-53F5422CE758}" srcOrd="2" destOrd="0" presId="urn:microsoft.com/office/officeart/2005/8/layout/vList2"/>
    <dgm:cxn modelId="{47DFF786-22AF-4126-9227-8E07E3C6B65B}" type="presParOf" srcId="{A3AE0326-16A9-4C21-8822-DBFBCAE1A55C}" destId="{A9480210-7D9D-4A16-99EE-B3E457326509}" srcOrd="3" destOrd="0" presId="urn:microsoft.com/office/officeart/2005/8/layout/vList2"/>
    <dgm:cxn modelId="{BC6E6A34-F63B-48AA-8F51-BE257AAD75A9}" type="presParOf" srcId="{A3AE0326-16A9-4C21-8822-DBFBCAE1A55C}" destId="{C9C4F052-7240-4AFE-81E5-DCDEDABD9943}" srcOrd="4" destOrd="0" presId="urn:microsoft.com/office/officeart/2005/8/layout/vList2"/>
    <dgm:cxn modelId="{8BCC70F5-804A-41E9-AD31-99DA88B3E57B}" type="presParOf" srcId="{A3AE0326-16A9-4C21-8822-DBFBCAE1A55C}" destId="{A383B8FE-9A82-498D-BBE7-93E724165B8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EB8771-05DF-4990-9ABA-815DB6E0F863}"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s-PE"/>
        </a:p>
      </dgm:t>
    </dgm:pt>
    <dgm:pt modelId="{A2C2C9E2-40B5-423D-9556-7DC89B422A82}">
      <dgm:prSet phldrT="[Texto]" custT="1"/>
      <dgm:spPr/>
      <dgm:t>
        <a:bodyPr/>
        <a:lstStyle/>
        <a:p>
          <a:r>
            <a:rPr lang="es-ES" sz="3200" dirty="0"/>
            <a:t>Dispositivo Tecnológico:</a:t>
          </a:r>
          <a:endParaRPr lang="es-PE" sz="3200" dirty="0"/>
        </a:p>
      </dgm:t>
    </dgm:pt>
    <dgm:pt modelId="{3A4B0D46-6934-4517-8A0A-E274C259CE36}" type="parTrans" cxnId="{182DBD68-AE8C-4496-9EDD-AC1BD13A1332}">
      <dgm:prSet/>
      <dgm:spPr/>
      <dgm:t>
        <a:bodyPr/>
        <a:lstStyle/>
        <a:p>
          <a:endParaRPr lang="es-PE"/>
        </a:p>
      </dgm:t>
    </dgm:pt>
    <dgm:pt modelId="{0AC8A900-3CFA-4726-82E9-06629FE4AE90}" type="sibTrans" cxnId="{182DBD68-AE8C-4496-9EDD-AC1BD13A1332}">
      <dgm:prSet/>
      <dgm:spPr/>
      <dgm:t>
        <a:bodyPr/>
        <a:lstStyle/>
        <a:p>
          <a:endParaRPr lang="es-PE"/>
        </a:p>
      </dgm:t>
    </dgm:pt>
    <dgm:pt modelId="{5368BFC1-826D-4F36-A0AD-9BC0EE352878}">
      <dgm:prSet phldrT="[Texto]" custT="1"/>
      <dgm:spPr/>
      <dgm:t>
        <a:bodyPr/>
        <a:lstStyle/>
        <a:p>
          <a:r>
            <a:rPr lang="es-ES" sz="3200" dirty="0"/>
            <a:t>Software:</a:t>
          </a:r>
          <a:endParaRPr lang="es-PE" sz="3200" dirty="0"/>
        </a:p>
      </dgm:t>
    </dgm:pt>
    <dgm:pt modelId="{BD68FB55-5C7C-4041-8114-CD18AB7BE832}" type="parTrans" cxnId="{BE62314F-B404-4507-A8EA-E0EC55C2CB1F}">
      <dgm:prSet/>
      <dgm:spPr/>
      <dgm:t>
        <a:bodyPr/>
        <a:lstStyle/>
        <a:p>
          <a:endParaRPr lang="es-PE"/>
        </a:p>
      </dgm:t>
    </dgm:pt>
    <dgm:pt modelId="{A59540F9-1C90-4EF9-BE87-C4949D387C1B}" type="sibTrans" cxnId="{BE62314F-B404-4507-A8EA-E0EC55C2CB1F}">
      <dgm:prSet/>
      <dgm:spPr/>
      <dgm:t>
        <a:bodyPr/>
        <a:lstStyle/>
        <a:p>
          <a:endParaRPr lang="es-PE"/>
        </a:p>
      </dgm:t>
    </dgm:pt>
    <dgm:pt modelId="{B02BC27D-9B86-4B56-8912-9CF26D7095EE}">
      <dgm:prSet phldrT="[Texto]" custT="1"/>
      <dgm:spPr/>
      <dgm:t>
        <a:bodyPr/>
        <a:lstStyle/>
        <a:p>
          <a:r>
            <a:rPr lang="es-ES" sz="1400" b="0" i="0">
              <a:effectLst/>
              <a:latin typeface="Open Sans" panose="020B0606030504020204" pitchFamily="34" charset="0"/>
            </a:rPr>
            <a:t>Capaz de leer alguna de las características únicas que todas las personas tienen.</a:t>
          </a:r>
          <a:endParaRPr lang="es-PE" sz="1400" dirty="0"/>
        </a:p>
      </dgm:t>
    </dgm:pt>
    <dgm:pt modelId="{B4155FC4-E128-4447-B9F6-C7D914984E3E}" type="parTrans" cxnId="{251F552F-88EE-437E-AE95-156D03EF8C9D}">
      <dgm:prSet/>
      <dgm:spPr/>
      <dgm:t>
        <a:bodyPr/>
        <a:lstStyle/>
        <a:p>
          <a:endParaRPr lang="es-PE"/>
        </a:p>
      </dgm:t>
    </dgm:pt>
    <dgm:pt modelId="{B24DDF0F-3145-41FA-930C-076122B66D94}" type="sibTrans" cxnId="{251F552F-88EE-437E-AE95-156D03EF8C9D}">
      <dgm:prSet/>
      <dgm:spPr/>
      <dgm:t>
        <a:bodyPr/>
        <a:lstStyle/>
        <a:p>
          <a:endParaRPr lang="es-PE"/>
        </a:p>
      </dgm:t>
    </dgm:pt>
    <dgm:pt modelId="{B036867D-537A-4E8C-A193-0FB89C0D2BCB}">
      <dgm:prSet phldrT="[Texto]" custT="1"/>
      <dgm:spPr/>
      <dgm:t>
        <a:bodyPr/>
        <a:lstStyle/>
        <a:p>
          <a:r>
            <a:rPr lang="es-ES" sz="1400" b="0" i="0" dirty="0">
              <a:effectLst/>
              <a:latin typeface="Open Sans" panose="020B0606030504020204" pitchFamily="34" charset="0"/>
            </a:rPr>
            <a:t>Que se comunica con el dispositivo para controlar si se trata de una persona autorizada a la que pueda dar acceso al sistema de fichaje, así como </a:t>
          </a:r>
          <a:r>
            <a:rPr lang="es-ES" sz="1400" b="0" i="0" u="none" strike="noStrike" dirty="0">
              <a:effectLst/>
              <a:latin typeface="Open Sans" panose="020B0606030504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registrar la hora de entrada y la de salida</a:t>
          </a:r>
          <a:r>
            <a:rPr lang="es-ES" sz="1400" b="0" i="0" dirty="0">
              <a:effectLst/>
              <a:latin typeface="Open Sans" panose="020B0606030504020204" pitchFamily="34" charset="0"/>
            </a:rPr>
            <a:t>. </a:t>
          </a:r>
          <a:endParaRPr lang="es-PE" sz="1400" dirty="0"/>
        </a:p>
      </dgm:t>
    </dgm:pt>
    <dgm:pt modelId="{BA22A2EE-634C-4362-A314-ADF1B68C2003}" type="parTrans" cxnId="{8A277C76-57F6-486B-B5A8-84DB27DC0154}">
      <dgm:prSet/>
      <dgm:spPr/>
      <dgm:t>
        <a:bodyPr/>
        <a:lstStyle/>
        <a:p>
          <a:endParaRPr lang="es-PE"/>
        </a:p>
      </dgm:t>
    </dgm:pt>
    <dgm:pt modelId="{18B13A6B-40EC-497B-AC8F-87CDC1E9A20F}" type="sibTrans" cxnId="{8A277C76-57F6-486B-B5A8-84DB27DC0154}">
      <dgm:prSet/>
      <dgm:spPr/>
      <dgm:t>
        <a:bodyPr/>
        <a:lstStyle/>
        <a:p>
          <a:endParaRPr lang="es-PE"/>
        </a:p>
      </dgm:t>
    </dgm:pt>
    <dgm:pt modelId="{65821C01-80D7-4114-80B8-E300B663BB4D}" type="pres">
      <dgm:prSet presAssocID="{97EB8771-05DF-4990-9ABA-815DB6E0F863}" presName="Name0" presStyleCnt="0">
        <dgm:presLayoutVars>
          <dgm:chMax val="7"/>
          <dgm:chPref val="7"/>
          <dgm:dir/>
        </dgm:presLayoutVars>
      </dgm:prSet>
      <dgm:spPr/>
    </dgm:pt>
    <dgm:pt modelId="{ECA29B8C-EAF7-470E-BC61-E5B4268491F4}" type="pres">
      <dgm:prSet presAssocID="{97EB8771-05DF-4990-9ABA-815DB6E0F863}" presName="Name1" presStyleCnt="0"/>
      <dgm:spPr/>
    </dgm:pt>
    <dgm:pt modelId="{7E221247-AC27-4659-9602-D4B7677019EF}" type="pres">
      <dgm:prSet presAssocID="{97EB8771-05DF-4990-9ABA-815DB6E0F863}" presName="cycle" presStyleCnt="0"/>
      <dgm:spPr/>
    </dgm:pt>
    <dgm:pt modelId="{B707841F-44E8-4047-8630-B4E4FBCB96F1}" type="pres">
      <dgm:prSet presAssocID="{97EB8771-05DF-4990-9ABA-815DB6E0F863}" presName="srcNode" presStyleLbl="node1" presStyleIdx="0" presStyleCnt="2"/>
      <dgm:spPr/>
    </dgm:pt>
    <dgm:pt modelId="{D11E94BF-463E-45A3-A7D2-9E3F2957E447}" type="pres">
      <dgm:prSet presAssocID="{97EB8771-05DF-4990-9ABA-815DB6E0F863}" presName="conn" presStyleLbl="parChTrans1D2" presStyleIdx="0" presStyleCnt="1"/>
      <dgm:spPr/>
    </dgm:pt>
    <dgm:pt modelId="{A35EB79A-59DC-4CE5-9171-D9959A85AA20}" type="pres">
      <dgm:prSet presAssocID="{97EB8771-05DF-4990-9ABA-815DB6E0F863}" presName="extraNode" presStyleLbl="node1" presStyleIdx="0" presStyleCnt="2"/>
      <dgm:spPr/>
    </dgm:pt>
    <dgm:pt modelId="{615F13FA-BD29-40E9-B755-B5F6989D8A6F}" type="pres">
      <dgm:prSet presAssocID="{97EB8771-05DF-4990-9ABA-815DB6E0F863}" presName="dstNode" presStyleLbl="node1" presStyleIdx="0" presStyleCnt="2"/>
      <dgm:spPr/>
    </dgm:pt>
    <dgm:pt modelId="{3F6296F1-C9A3-474D-8BE5-17AACAF950EE}" type="pres">
      <dgm:prSet presAssocID="{A2C2C9E2-40B5-423D-9556-7DC89B422A82}" presName="text_1" presStyleLbl="node1" presStyleIdx="0" presStyleCnt="2">
        <dgm:presLayoutVars>
          <dgm:bulletEnabled val="1"/>
        </dgm:presLayoutVars>
      </dgm:prSet>
      <dgm:spPr/>
    </dgm:pt>
    <dgm:pt modelId="{FE0576E7-C663-480F-A049-F43B15396848}" type="pres">
      <dgm:prSet presAssocID="{A2C2C9E2-40B5-423D-9556-7DC89B422A82}" presName="accent_1" presStyleCnt="0"/>
      <dgm:spPr/>
    </dgm:pt>
    <dgm:pt modelId="{A5FABF4D-A3F7-4FFC-9D52-9F274AD9B378}" type="pres">
      <dgm:prSet presAssocID="{A2C2C9E2-40B5-423D-9556-7DC89B422A82}" presName="accentRepeatNode" presStyleLbl="solidFgAcc1" presStyleIdx="0" presStyleCnt="2"/>
      <dgm:spPr/>
    </dgm:pt>
    <dgm:pt modelId="{05E6064F-22DB-4326-BC73-99D67B09ADB6}" type="pres">
      <dgm:prSet presAssocID="{5368BFC1-826D-4F36-A0AD-9BC0EE352878}" presName="text_2" presStyleLbl="node1" presStyleIdx="1" presStyleCnt="2">
        <dgm:presLayoutVars>
          <dgm:bulletEnabled val="1"/>
        </dgm:presLayoutVars>
      </dgm:prSet>
      <dgm:spPr/>
    </dgm:pt>
    <dgm:pt modelId="{40B5248C-1396-4AFD-8A7D-65C505E806A6}" type="pres">
      <dgm:prSet presAssocID="{5368BFC1-826D-4F36-A0AD-9BC0EE352878}" presName="accent_2" presStyleCnt="0"/>
      <dgm:spPr/>
    </dgm:pt>
    <dgm:pt modelId="{D35FA64E-6223-472F-A445-469D8EDCEF75}" type="pres">
      <dgm:prSet presAssocID="{5368BFC1-826D-4F36-A0AD-9BC0EE352878}" presName="accentRepeatNode" presStyleLbl="solidFgAcc1" presStyleIdx="1" presStyleCnt="2"/>
      <dgm:spPr/>
    </dgm:pt>
  </dgm:ptLst>
  <dgm:cxnLst>
    <dgm:cxn modelId="{73D5C527-6459-4946-9F2D-ADC9A3C5855A}" type="presOf" srcId="{B02BC27D-9B86-4B56-8912-9CF26D7095EE}" destId="{3F6296F1-C9A3-474D-8BE5-17AACAF950EE}" srcOrd="0" destOrd="1" presId="urn:microsoft.com/office/officeart/2008/layout/VerticalCurvedList"/>
    <dgm:cxn modelId="{251F552F-88EE-437E-AE95-156D03EF8C9D}" srcId="{A2C2C9E2-40B5-423D-9556-7DC89B422A82}" destId="{B02BC27D-9B86-4B56-8912-9CF26D7095EE}" srcOrd="0" destOrd="0" parTransId="{B4155FC4-E128-4447-B9F6-C7D914984E3E}" sibTransId="{B24DDF0F-3145-41FA-930C-076122B66D94}"/>
    <dgm:cxn modelId="{3883C73C-AFCD-4042-93EA-BFA8F3CD701A}" type="presOf" srcId="{B036867D-537A-4E8C-A193-0FB89C0D2BCB}" destId="{05E6064F-22DB-4326-BC73-99D67B09ADB6}" srcOrd="0" destOrd="1" presId="urn:microsoft.com/office/officeart/2008/layout/VerticalCurvedList"/>
    <dgm:cxn modelId="{182DBD68-AE8C-4496-9EDD-AC1BD13A1332}" srcId="{97EB8771-05DF-4990-9ABA-815DB6E0F863}" destId="{A2C2C9E2-40B5-423D-9556-7DC89B422A82}" srcOrd="0" destOrd="0" parTransId="{3A4B0D46-6934-4517-8A0A-E274C259CE36}" sibTransId="{0AC8A900-3CFA-4726-82E9-06629FE4AE90}"/>
    <dgm:cxn modelId="{BE62314F-B404-4507-A8EA-E0EC55C2CB1F}" srcId="{97EB8771-05DF-4990-9ABA-815DB6E0F863}" destId="{5368BFC1-826D-4F36-A0AD-9BC0EE352878}" srcOrd="1" destOrd="0" parTransId="{BD68FB55-5C7C-4041-8114-CD18AB7BE832}" sibTransId="{A59540F9-1C90-4EF9-BE87-C4949D387C1B}"/>
    <dgm:cxn modelId="{8A277C76-57F6-486B-B5A8-84DB27DC0154}" srcId="{5368BFC1-826D-4F36-A0AD-9BC0EE352878}" destId="{B036867D-537A-4E8C-A193-0FB89C0D2BCB}" srcOrd="0" destOrd="0" parTransId="{BA22A2EE-634C-4362-A314-ADF1B68C2003}" sibTransId="{18B13A6B-40EC-497B-AC8F-87CDC1E9A20F}"/>
    <dgm:cxn modelId="{C339B481-FEB7-41CB-8CF1-4644E2CD11B3}" type="presOf" srcId="{B24DDF0F-3145-41FA-930C-076122B66D94}" destId="{D11E94BF-463E-45A3-A7D2-9E3F2957E447}" srcOrd="0" destOrd="0" presId="urn:microsoft.com/office/officeart/2008/layout/VerticalCurvedList"/>
    <dgm:cxn modelId="{CF7543D9-DCD2-493F-B612-1BF49471BBCF}" type="presOf" srcId="{A2C2C9E2-40B5-423D-9556-7DC89B422A82}" destId="{3F6296F1-C9A3-474D-8BE5-17AACAF950EE}" srcOrd="0" destOrd="0" presId="urn:microsoft.com/office/officeart/2008/layout/VerticalCurvedList"/>
    <dgm:cxn modelId="{C26E7CF9-B2B3-4CBA-88B5-8349AA55253C}" type="presOf" srcId="{5368BFC1-826D-4F36-A0AD-9BC0EE352878}" destId="{05E6064F-22DB-4326-BC73-99D67B09ADB6}" srcOrd="0" destOrd="0" presId="urn:microsoft.com/office/officeart/2008/layout/VerticalCurvedList"/>
    <dgm:cxn modelId="{A74563FB-EB2E-4886-9563-EF8D9EE3F0D4}" type="presOf" srcId="{97EB8771-05DF-4990-9ABA-815DB6E0F863}" destId="{65821C01-80D7-4114-80B8-E300B663BB4D}" srcOrd="0" destOrd="0" presId="urn:microsoft.com/office/officeart/2008/layout/VerticalCurvedList"/>
    <dgm:cxn modelId="{959EC313-CD5D-4A12-9C60-32CD08B59CF3}" type="presParOf" srcId="{65821C01-80D7-4114-80B8-E300B663BB4D}" destId="{ECA29B8C-EAF7-470E-BC61-E5B4268491F4}" srcOrd="0" destOrd="0" presId="urn:microsoft.com/office/officeart/2008/layout/VerticalCurvedList"/>
    <dgm:cxn modelId="{05AE1212-2B31-4AA0-B5C1-50A658B24CE2}" type="presParOf" srcId="{ECA29B8C-EAF7-470E-BC61-E5B4268491F4}" destId="{7E221247-AC27-4659-9602-D4B7677019EF}" srcOrd="0" destOrd="0" presId="urn:microsoft.com/office/officeart/2008/layout/VerticalCurvedList"/>
    <dgm:cxn modelId="{2F7A11E4-AA07-4AE8-89CC-2BBAC6CE11B6}" type="presParOf" srcId="{7E221247-AC27-4659-9602-D4B7677019EF}" destId="{B707841F-44E8-4047-8630-B4E4FBCB96F1}" srcOrd="0" destOrd="0" presId="urn:microsoft.com/office/officeart/2008/layout/VerticalCurvedList"/>
    <dgm:cxn modelId="{1DC8B8F4-C49C-45D5-B293-36CC92ABE74A}" type="presParOf" srcId="{7E221247-AC27-4659-9602-D4B7677019EF}" destId="{D11E94BF-463E-45A3-A7D2-9E3F2957E447}" srcOrd="1" destOrd="0" presId="urn:microsoft.com/office/officeart/2008/layout/VerticalCurvedList"/>
    <dgm:cxn modelId="{4E2A734B-7586-49DB-99C1-4CC01DEEB030}" type="presParOf" srcId="{7E221247-AC27-4659-9602-D4B7677019EF}" destId="{A35EB79A-59DC-4CE5-9171-D9959A85AA20}" srcOrd="2" destOrd="0" presId="urn:microsoft.com/office/officeart/2008/layout/VerticalCurvedList"/>
    <dgm:cxn modelId="{0438E3DF-A3CF-48D4-A6A1-70BF8193D574}" type="presParOf" srcId="{7E221247-AC27-4659-9602-D4B7677019EF}" destId="{615F13FA-BD29-40E9-B755-B5F6989D8A6F}" srcOrd="3" destOrd="0" presId="urn:microsoft.com/office/officeart/2008/layout/VerticalCurvedList"/>
    <dgm:cxn modelId="{9B6633FA-EEA5-41B7-A11A-0381F98D5B2A}" type="presParOf" srcId="{ECA29B8C-EAF7-470E-BC61-E5B4268491F4}" destId="{3F6296F1-C9A3-474D-8BE5-17AACAF950EE}" srcOrd="1" destOrd="0" presId="urn:microsoft.com/office/officeart/2008/layout/VerticalCurvedList"/>
    <dgm:cxn modelId="{E0C3E985-4ED2-4AB5-8E5F-3E3B14C7562A}" type="presParOf" srcId="{ECA29B8C-EAF7-470E-BC61-E5B4268491F4}" destId="{FE0576E7-C663-480F-A049-F43B15396848}" srcOrd="2" destOrd="0" presId="urn:microsoft.com/office/officeart/2008/layout/VerticalCurvedList"/>
    <dgm:cxn modelId="{C3E03048-8263-4E51-96A0-97AD3A5B92A3}" type="presParOf" srcId="{FE0576E7-C663-480F-A049-F43B15396848}" destId="{A5FABF4D-A3F7-4FFC-9D52-9F274AD9B378}" srcOrd="0" destOrd="0" presId="urn:microsoft.com/office/officeart/2008/layout/VerticalCurvedList"/>
    <dgm:cxn modelId="{2519C6FC-2A24-4796-AC88-E76D67BA9F41}" type="presParOf" srcId="{ECA29B8C-EAF7-470E-BC61-E5B4268491F4}" destId="{05E6064F-22DB-4326-BC73-99D67B09ADB6}" srcOrd="3" destOrd="0" presId="urn:microsoft.com/office/officeart/2008/layout/VerticalCurvedList"/>
    <dgm:cxn modelId="{C1A79115-BF99-4468-8BE7-2C3116B1B34C}" type="presParOf" srcId="{ECA29B8C-EAF7-470E-BC61-E5B4268491F4}" destId="{40B5248C-1396-4AFD-8A7D-65C505E806A6}" srcOrd="4" destOrd="0" presId="urn:microsoft.com/office/officeart/2008/layout/VerticalCurvedList"/>
    <dgm:cxn modelId="{99BCBD63-11A7-4EF0-BF40-01A69F426510}" type="presParOf" srcId="{40B5248C-1396-4AFD-8A7D-65C505E806A6}" destId="{D35FA64E-6223-472F-A445-469D8EDCEF7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415CC-7B06-48BF-80F3-C45D6967553C}">
      <dsp:nvSpPr>
        <dsp:cNvPr id="0" name=""/>
        <dsp:cNvSpPr/>
      </dsp:nvSpPr>
      <dsp:spPr>
        <a:xfrm>
          <a:off x="0" y="18491"/>
          <a:ext cx="8128000" cy="868725"/>
        </a:xfrm>
        <a:prstGeom prst="round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ES" sz="3600" kern="1200" dirty="0">
              <a:solidFill>
                <a:schemeClr val="accent1">
                  <a:lumMod val="75000"/>
                </a:schemeClr>
              </a:solidFill>
              <a:latin typeface="Century Gothic" panose="020B0502020202020204" pitchFamily="34" charset="0"/>
            </a:rPr>
            <a:t>Placa en el exterior (calle)</a:t>
          </a:r>
          <a:endParaRPr lang="es-PE" sz="3600" kern="1200" dirty="0">
            <a:solidFill>
              <a:schemeClr val="accent1">
                <a:lumMod val="75000"/>
              </a:schemeClr>
            </a:solidFill>
            <a:latin typeface="Century Gothic" panose="020B0502020202020204" pitchFamily="34" charset="0"/>
          </a:endParaRPr>
        </a:p>
      </dsp:txBody>
      <dsp:txXfrm>
        <a:off x="42408" y="60899"/>
        <a:ext cx="8043184" cy="783909"/>
      </dsp:txXfrm>
    </dsp:sp>
    <dsp:sp modelId="{68467ACD-B0F3-4CDA-9236-58BC070A39F6}">
      <dsp:nvSpPr>
        <dsp:cNvPr id="0" name=""/>
        <dsp:cNvSpPr/>
      </dsp:nvSpPr>
      <dsp:spPr>
        <a:xfrm>
          <a:off x="0" y="887217"/>
          <a:ext cx="8128000" cy="102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s-ES" sz="1400" b="0" i="0" kern="1200" dirty="0">
              <a:solidFill>
                <a:srgbClr val="000000"/>
              </a:solidFill>
              <a:latin typeface="Century Gothic" panose="020B0502020202020204" pitchFamily="34" charset="0"/>
            </a:rPr>
            <a:t>Es un panel que se coloca junto a la puerta de entrada. En ella se encuentran los botones para realizar la llamada a una ubicación interior. También hay una cámara que capta la imagen y la lleva al interior con la suficiente resolución y claridad, independientemente de las condiciones de luminosidad que haya en el exterior y un micrófono que captan el audio para poder ser escuchado en el interior.</a:t>
          </a:r>
          <a:endParaRPr lang="es-PE" sz="1400" kern="1200" dirty="0">
            <a:solidFill>
              <a:srgbClr val="000000"/>
            </a:solidFill>
            <a:latin typeface="Century Gothic" panose="020B0502020202020204" pitchFamily="34" charset="0"/>
          </a:endParaRPr>
        </a:p>
      </dsp:txBody>
      <dsp:txXfrm>
        <a:off x="0" y="887217"/>
        <a:ext cx="8128000" cy="1024649"/>
      </dsp:txXfrm>
    </dsp:sp>
    <dsp:sp modelId="{5AF9B982-C784-4356-930D-53F5422CE758}">
      <dsp:nvSpPr>
        <dsp:cNvPr id="0" name=""/>
        <dsp:cNvSpPr/>
      </dsp:nvSpPr>
      <dsp:spPr>
        <a:xfrm>
          <a:off x="0" y="1911867"/>
          <a:ext cx="8128000" cy="868725"/>
        </a:xfrm>
        <a:prstGeom prst="roundRect">
          <a:avLst/>
        </a:prstGeom>
        <a:gradFill rotWithShape="0">
          <a:gsLst>
            <a:gs pos="0">
              <a:schemeClr val="accent4">
                <a:hueOff val="-5528"/>
                <a:satOff val="0"/>
                <a:lumOff val="-6471"/>
                <a:alphaOff val="0"/>
                <a:tint val="65000"/>
                <a:lumMod val="110000"/>
              </a:schemeClr>
            </a:gs>
            <a:gs pos="88000">
              <a:schemeClr val="accent4">
                <a:hueOff val="-5528"/>
                <a:satOff val="0"/>
                <a:lumOff val="-6471"/>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ES" sz="3600" b="0" i="0" kern="1200" dirty="0">
              <a:solidFill>
                <a:schemeClr val="accent1">
                  <a:lumMod val="75000"/>
                </a:schemeClr>
              </a:solidFill>
              <a:latin typeface="Century Gothic" panose="020B0502020202020204" pitchFamily="34" charset="0"/>
            </a:rPr>
            <a:t>Sistema para abrir la puerta</a:t>
          </a:r>
          <a:endParaRPr lang="es-PE" sz="3600" b="0" kern="1200" dirty="0">
            <a:solidFill>
              <a:schemeClr val="accent1">
                <a:lumMod val="75000"/>
              </a:schemeClr>
            </a:solidFill>
            <a:latin typeface="Century Gothic" panose="020B0502020202020204" pitchFamily="34" charset="0"/>
          </a:endParaRPr>
        </a:p>
      </dsp:txBody>
      <dsp:txXfrm>
        <a:off x="42408" y="1954275"/>
        <a:ext cx="8043184" cy="783909"/>
      </dsp:txXfrm>
    </dsp:sp>
    <dsp:sp modelId="{A9480210-7D9D-4A16-99EE-B3E457326509}">
      <dsp:nvSpPr>
        <dsp:cNvPr id="0" name=""/>
        <dsp:cNvSpPr/>
      </dsp:nvSpPr>
      <dsp:spPr>
        <a:xfrm>
          <a:off x="0" y="2780591"/>
          <a:ext cx="81280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s-ES" sz="1400" b="0" i="0" kern="1200" dirty="0">
              <a:solidFill>
                <a:srgbClr val="000000"/>
              </a:solidFill>
              <a:latin typeface="Century Gothic" panose="020B0502020202020204" pitchFamily="34" charset="0"/>
            </a:rPr>
            <a:t>Un botón que desbloquea la puerta con la que se da acceso al portal.</a:t>
          </a:r>
          <a:endParaRPr lang="es-PE" sz="1400" kern="1200" dirty="0">
            <a:solidFill>
              <a:srgbClr val="000000"/>
            </a:solidFill>
            <a:latin typeface="Century Gothic" panose="020B0502020202020204" pitchFamily="34" charset="0"/>
          </a:endParaRPr>
        </a:p>
      </dsp:txBody>
      <dsp:txXfrm>
        <a:off x="0" y="2780591"/>
        <a:ext cx="8128000" cy="745200"/>
      </dsp:txXfrm>
    </dsp:sp>
    <dsp:sp modelId="{C9C4F052-7240-4AFE-81E5-DCDEDABD9943}">
      <dsp:nvSpPr>
        <dsp:cNvPr id="0" name=""/>
        <dsp:cNvSpPr/>
      </dsp:nvSpPr>
      <dsp:spPr>
        <a:xfrm>
          <a:off x="0" y="3525792"/>
          <a:ext cx="8128000" cy="868725"/>
        </a:xfrm>
        <a:prstGeom prst="roundRect">
          <a:avLst/>
        </a:prstGeom>
        <a:gradFill rotWithShape="0">
          <a:gsLst>
            <a:gs pos="0">
              <a:schemeClr val="accent4">
                <a:hueOff val="-11056"/>
                <a:satOff val="0"/>
                <a:lumOff val="-12942"/>
                <a:alphaOff val="0"/>
                <a:tint val="65000"/>
                <a:lumMod val="110000"/>
              </a:schemeClr>
            </a:gs>
            <a:gs pos="88000">
              <a:schemeClr val="accent4">
                <a:hueOff val="-11056"/>
                <a:satOff val="0"/>
                <a:lumOff val="-12942"/>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PE" sz="3600" b="1" i="0" kern="1200" dirty="0">
              <a:solidFill>
                <a:schemeClr val="accent1">
                  <a:lumMod val="75000"/>
                </a:schemeClr>
              </a:solidFill>
              <a:latin typeface="Century Gothic" panose="020B0502020202020204" pitchFamily="34" charset="0"/>
            </a:rPr>
            <a:t>Monitor para el interior.</a:t>
          </a:r>
          <a:endParaRPr lang="es-PE" sz="3600" kern="1200" dirty="0">
            <a:solidFill>
              <a:schemeClr val="accent1">
                <a:lumMod val="75000"/>
              </a:schemeClr>
            </a:solidFill>
            <a:latin typeface="Century Gothic" panose="020B0502020202020204" pitchFamily="34" charset="0"/>
          </a:endParaRPr>
        </a:p>
      </dsp:txBody>
      <dsp:txXfrm>
        <a:off x="42408" y="3568200"/>
        <a:ext cx="8043184" cy="783909"/>
      </dsp:txXfrm>
    </dsp:sp>
    <dsp:sp modelId="{A383B8FE-9A82-498D-BBE7-93E724165B8F}">
      <dsp:nvSpPr>
        <dsp:cNvPr id="0" name=""/>
        <dsp:cNvSpPr/>
      </dsp:nvSpPr>
      <dsp:spPr>
        <a:xfrm>
          <a:off x="0" y="4394517"/>
          <a:ext cx="81280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s-ES" sz="1400" b="0" i="0" kern="1200" dirty="0">
              <a:solidFill>
                <a:srgbClr val="000000"/>
              </a:solidFill>
              <a:latin typeface="Century Gothic" panose="020B0502020202020204" pitchFamily="34" charset="0"/>
            </a:rPr>
            <a:t>El monitor que a través de un altavoz y una cámara podemos ver y hablar con el exterior.</a:t>
          </a:r>
          <a:endParaRPr lang="es-PE" sz="1400" b="0" kern="1200" dirty="0">
            <a:solidFill>
              <a:srgbClr val="000000"/>
            </a:solidFill>
            <a:latin typeface="Century Gothic" panose="020B0502020202020204" pitchFamily="34" charset="0"/>
          </a:endParaRPr>
        </a:p>
      </dsp:txBody>
      <dsp:txXfrm>
        <a:off x="0" y="4394517"/>
        <a:ext cx="8128000" cy="745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E94BF-463E-45A3-A7D2-9E3F2957E447}">
      <dsp:nvSpPr>
        <dsp:cNvPr id="0" name=""/>
        <dsp:cNvSpPr/>
      </dsp:nvSpPr>
      <dsp:spPr>
        <a:xfrm>
          <a:off x="-5403643" y="-833777"/>
          <a:ext cx="6483705" cy="6483705"/>
        </a:xfrm>
        <a:prstGeom prst="blockArc">
          <a:avLst>
            <a:gd name="adj1" fmla="val 18900000"/>
            <a:gd name="adj2" fmla="val 2700000"/>
            <a:gd name="adj3" fmla="val 333"/>
          </a:avLst>
        </a:pr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6296F1-C9A3-474D-8BE5-17AACAF950EE}">
      <dsp:nvSpPr>
        <dsp:cNvPr id="0" name=""/>
        <dsp:cNvSpPr/>
      </dsp:nvSpPr>
      <dsp:spPr>
        <a:xfrm>
          <a:off x="885328" y="688035"/>
          <a:ext cx="7115667" cy="13758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92103" tIns="81280" rIns="81280" bIns="81280" numCol="1" spcCol="1270" anchor="t" anchorCtr="0">
          <a:noAutofit/>
        </a:bodyPr>
        <a:lstStyle/>
        <a:p>
          <a:pPr marL="0" lvl="0" indent="0" algn="l" defTabSz="1422400">
            <a:lnSpc>
              <a:spcPct val="90000"/>
            </a:lnSpc>
            <a:spcBef>
              <a:spcPct val="0"/>
            </a:spcBef>
            <a:spcAft>
              <a:spcPct val="35000"/>
            </a:spcAft>
            <a:buNone/>
          </a:pPr>
          <a:r>
            <a:rPr lang="es-ES" sz="3200" kern="1200" dirty="0"/>
            <a:t>Dispositivo Tecnológico:</a:t>
          </a:r>
          <a:endParaRPr lang="es-PE" sz="3200" kern="1200" dirty="0"/>
        </a:p>
        <a:p>
          <a:pPr marL="114300" lvl="1" indent="-114300" algn="l" defTabSz="622300">
            <a:lnSpc>
              <a:spcPct val="90000"/>
            </a:lnSpc>
            <a:spcBef>
              <a:spcPct val="0"/>
            </a:spcBef>
            <a:spcAft>
              <a:spcPct val="15000"/>
            </a:spcAft>
            <a:buChar char="•"/>
          </a:pPr>
          <a:r>
            <a:rPr lang="es-ES" sz="1400" b="0" i="0" kern="1200">
              <a:effectLst/>
              <a:latin typeface="Open Sans" panose="020B0606030504020204" pitchFamily="34" charset="0"/>
            </a:rPr>
            <a:t>Capaz de leer alguna de las características únicas que todas las personas tienen.</a:t>
          </a:r>
          <a:endParaRPr lang="es-PE" sz="1400" kern="1200" dirty="0"/>
        </a:p>
      </dsp:txBody>
      <dsp:txXfrm>
        <a:off x="885328" y="688035"/>
        <a:ext cx="7115667" cy="1375877"/>
      </dsp:txXfrm>
    </dsp:sp>
    <dsp:sp modelId="{A5FABF4D-A3F7-4FFC-9D52-9F274AD9B378}">
      <dsp:nvSpPr>
        <dsp:cNvPr id="0" name=""/>
        <dsp:cNvSpPr/>
      </dsp:nvSpPr>
      <dsp:spPr>
        <a:xfrm>
          <a:off x="25405" y="516050"/>
          <a:ext cx="1719847" cy="171984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5E6064F-22DB-4326-BC73-99D67B09ADB6}">
      <dsp:nvSpPr>
        <dsp:cNvPr id="0" name=""/>
        <dsp:cNvSpPr/>
      </dsp:nvSpPr>
      <dsp:spPr>
        <a:xfrm>
          <a:off x="885328" y="2752237"/>
          <a:ext cx="7115667" cy="13758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92103" tIns="81280" rIns="81280" bIns="81280" numCol="1" spcCol="1270" anchor="t" anchorCtr="0">
          <a:noAutofit/>
        </a:bodyPr>
        <a:lstStyle/>
        <a:p>
          <a:pPr marL="0" lvl="0" indent="0" algn="l" defTabSz="1422400">
            <a:lnSpc>
              <a:spcPct val="90000"/>
            </a:lnSpc>
            <a:spcBef>
              <a:spcPct val="0"/>
            </a:spcBef>
            <a:spcAft>
              <a:spcPct val="35000"/>
            </a:spcAft>
            <a:buNone/>
          </a:pPr>
          <a:r>
            <a:rPr lang="es-ES" sz="3200" kern="1200" dirty="0"/>
            <a:t>Software:</a:t>
          </a:r>
          <a:endParaRPr lang="es-PE" sz="3200" kern="1200" dirty="0"/>
        </a:p>
        <a:p>
          <a:pPr marL="114300" lvl="1" indent="-114300" algn="l" defTabSz="622300">
            <a:lnSpc>
              <a:spcPct val="90000"/>
            </a:lnSpc>
            <a:spcBef>
              <a:spcPct val="0"/>
            </a:spcBef>
            <a:spcAft>
              <a:spcPct val="15000"/>
            </a:spcAft>
            <a:buChar char="•"/>
          </a:pPr>
          <a:r>
            <a:rPr lang="es-ES" sz="1400" b="0" i="0" kern="1200" dirty="0">
              <a:effectLst/>
              <a:latin typeface="Open Sans" panose="020B0606030504020204" pitchFamily="34" charset="0"/>
            </a:rPr>
            <a:t>Que se comunica con el dispositivo para controlar si se trata de una persona autorizada a la que pueda dar acceso al sistema de fichaje, así como </a:t>
          </a:r>
          <a:r>
            <a:rPr lang="es-ES" sz="1400" b="0" i="0" u="none" strike="noStrike" kern="1200" dirty="0">
              <a:effectLst/>
              <a:latin typeface="Open Sans" panose="020B0606030504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registrar la hora de entrada y la de salida</a:t>
          </a:r>
          <a:r>
            <a:rPr lang="es-ES" sz="1400" b="0" i="0" kern="1200" dirty="0">
              <a:effectLst/>
              <a:latin typeface="Open Sans" panose="020B0606030504020204" pitchFamily="34" charset="0"/>
            </a:rPr>
            <a:t>. </a:t>
          </a:r>
          <a:endParaRPr lang="es-PE" sz="1400" kern="1200" dirty="0"/>
        </a:p>
      </dsp:txBody>
      <dsp:txXfrm>
        <a:off x="885328" y="2752237"/>
        <a:ext cx="7115667" cy="1375877"/>
      </dsp:txXfrm>
    </dsp:sp>
    <dsp:sp modelId="{D35FA64E-6223-472F-A445-469D8EDCEF75}">
      <dsp:nvSpPr>
        <dsp:cNvPr id="0" name=""/>
        <dsp:cNvSpPr/>
      </dsp:nvSpPr>
      <dsp:spPr>
        <a:xfrm>
          <a:off x="25405" y="2580252"/>
          <a:ext cx="1719847" cy="171984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36014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158995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187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123699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9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23159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313276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243031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423174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122022-BEDD-4E7A-A235-A33C512BD4F6}" type="datetimeFigureOut">
              <a:rPr lang="es-PE" smtClean="0"/>
              <a:t>12/09/2023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249456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0122022-BEDD-4E7A-A235-A33C512BD4F6}" type="datetimeFigureOut">
              <a:rPr lang="es-PE" smtClean="0"/>
              <a:t>12/09/2023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79045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0122022-BEDD-4E7A-A235-A33C512BD4F6}" type="datetimeFigureOut">
              <a:rPr lang="es-PE" smtClean="0"/>
              <a:t>12/09/2023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71512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0122022-BEDD-4E7A-A235-A33C512BD4F6}" type="datetimeFigureOut">
              <a:rPr lang="es-PE" smtClean="0"/>
              <a:t>12/09/2023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78268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22022-BEDD-4E7A-A235-A33C512BD4F6}" type="datetimeFigureOut">
              <a:rPr lang="es-PE" smtClean="0"/>
              <a:t>12/09/2023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103110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122022-BEDD-4E7A-A235-A33C512BD4F6}" type="datetimeFigureOut">
              <a:rPr lang="es-PE" smtClean="0"/>
              <a:t>12/09/2023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32228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122022-BEDD-4E7A-A235-A33C512BD4F6}" type="datetimeFigureOut">
              <a:rPr lang="es-PE" smtClean="0"/>
              <a:t>12/09/2023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9BE573-816A-432E-96B6-4AF220BA5DB0}" type="slidenum">
              <a:rPr lang="es-PE" smtClean="0"/>
              <a:t>‹Nº›</a:t>
            </a:fld>
            <a:endParaRPr lang="es-PE"/>
          </a:p>
        </p:txBody>
      </p:sp>
    </p:spTree>
    <p:extLst>
      <p:ext uri="{BB962C8B-B14F-4D97-AF65-F5344CB8AC3E}">
        <p14:creationId xmlns:p14="http://schemas.microsoft.com/office/powerpoint/2010/main" val="167785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122022-BEDD-4E7A-A235-A33C512BD4F6}" type="datetimeFigureOut">
              <a:rPr lang="es-PE" smtClean="0"/>
              <a:t>12/09/2023</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9BE573-816A-432E-96B6-4AF220BA5DB0}" type="slidenum">
              <a:rPr lang="es-PE" smtClean="0"/>
              <a:t>‹Nº›</a:t>
            </a:fld>
            <a:endParaRPr lang="es-PE"/>
          </a:p>
        </p:txBody>
      </p:sp>
    </p:spTree>
    <p:extLst>
      <p:ext uri="{BB962C8B-B14F-4D97-AF65-F5344CB8AC3E}">
        <p14:creationId xmlns:p14="http://schemas.microsoft.com/office/powerpoint/2010/main" val="36349157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ideo" Target="https://www.youtube.com/embed/Bu_IMnvu_nE?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ideo" Target="https://www.youtube.com/embed/EUZAR6FIbPk?feature=oembed"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0534B-9191-DDD8-A60E-558AA38B2E69}"/>
              </a:ext>
            </a:extLst>
          </p:cNvPr>
          <p:cNvSpPr>
            <a:spLocks noGrp="1"/>
          </p:cNvSpPr>
          <p:nvPr>
            <p:ph type="ctrTitle"/>
          </p:nvPr>
        </p:nvSpPr>
        <p:spPr>
          <a:xfrm>
            <a:off x="870011" y="74952"/>
            <a:ext cx="5761608" cy="917019"/>
          </a:xfrm>
        </p:spPr>
        <p:txBody>
          <a:bodyPr/>
          <a:lstStyle/>
          <a:p>
            <a:pPr algn="ctr"/>
            <a:r>
              <a:rPr lang="es-ES" dirty="0">
                <a:latin typeface="Broadway" panose="04040905080B02020502" pitchFamily="82" charset="0"/>
              </a:rPr>
              <a:t>CAPACITACIÓN</a:t>
            </a:r>
            <a:endParaRPr lang="es-PE" dirty="0">
              <a:latin typeface="Broadway" panose="04040905080B02020502" pitchFamily="82" charset="0"/>
            </a:endParaRPr>
          </a:p>
        </p:txBody>
      </p:sp>
      <p:sp>
        <p:nvSpPr>
          <p:cNvPr id="3" name="Subtítulo 2">
            <a:extLst>
              <a:ext uri="{FF2B5EF4-FFF2-40B4-BE49-F238E27FC236}">
                <a16:creationId xmlns:a16="http://schemas.microsoft.com/office/drawing/2014/main" id="{76873B1D-6876-63A9-04F4-4343CF310924}"/>
              </a:ext>
            </a:extLst>
          </p:cNvPr>
          <p:cNvSpPr>
            <a:spLocks noGrp="1"/>
          </p:cNvSpPr>
          <p:nvPr>
            <p:ph type="subTitle" idx="1"/>
          </p:nvPr>
        </p:nvSpPr>
        <p:spPr>
          <a:xfrm>
            <a:off x="682201" y="1101058"/>
            <a:ext cx="8115495" cy="1761421"/>
          </a:xfrm>
        </p:spPr>
        <p:txBody>
          <a:bodyPr>
            <a:noAutofit/>
          </a:bodyPr>
          <a:lstStyle/>
          <a:p>
            <a:pPr algn="ctr"/>
            <a:r>
              <a:rPr lang="es-ES" sz="5000" b="1" dirty="0">
                <a:latin typeface="abeatbyKai" panose="00000400000000000000" pitchFamily="50" charset="0"/>
              </a:rPr>
              <a:t>VIDEO PORTERO Y CONTROL DE ACCESO</a:t>
            </a:r>
            <a:endParaRPr lang="es-PE" sz="5000" b="1" dirty="0">
              <a:latin typeface="abeatbyKai" panose="00000400000000000000" pitchFamily="50" charset="0"/>
            </a:endParaRPr>
          </a:p>
        </p:txBody>
      </p:sp>
      <p:pic>
        <p:nvPicPr>
          <p:cNvPr id="4" name="Imagen 3">
            <a:extLst>
              <a:ext uri="{FF2B5EF4-FFF2-40B4-BE49-F238E27FC236}">
                <a16:creationId xmlns:a16="http://schemas.microsoft.com/office/drawing/2014/main" id="{C02A36D1-968A-3CAA-71BE-1FFB7538E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301" y="5141025"/>
            <a:ext cx="5403395" cy="1440000"/>
          </a:xfrm>
          <a:prstGeom prst="rect">
            <a:avLst/>
          </a:prstGeom>
        </p:spPr>
      </p:pic>
      <p:pic>
        <p:nvPicPr>
          <p:cNvPr id="6" name="Imagen 5">
            <a:extLst>
              <a:ext uri="{FF2B5EF4-FFF2-40B4-BE49-F238E27FC236}">
                <a16:creationId xmlns:a16="http://schemas.microsoft.com/office/drawing/2014/main" id="{3A8282C0-92BF-40BC-AC25-B728DDD22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008" y="2915522"/>
            <a:ext cx="5184000" cy="2160000"/>
          </a:xfrm>
          <a:prstGeom prst="rect">
            <a:avLst/>
          </a:prstGeom>
        </p:spPr>
      </p:pic>
    </p:spTree>
    <p:extLst>
      <p:ext uri="{BB962C8B-B14F-4D97-AF65-F5344CB8AC3E}">
        <p14:creationId xmlns:p14="http://schemas.microsoft.com/office/powerpoint/2010/main" val="475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139518" y="715200"/>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pic>
        <p:nvPicPr>
          <p:cNvPr id="6" name="Imagen 5">
            <a:extLst>
              <a:ext uri="{FF2B5EF4-FFF2-40B4-BE49-F238E27FC236}">
                <a16:creationId xmlns:a16="http://schemas.microsoft.com/office/drawing/2014/main" id="{71DE52C0-4846-7A3C-0B4D-2EFF99193AD8}"/>
              </a:ext>
            </a:extLst>
          </p:cNvPr>
          <p:cNvPicPr>
            <a:picLocks noChangeAspect="1"/>
          </p:cNvPicPr>
          <p:nvPr/>
        </p:nvPicPr>
        <p:blipFill rotWithShape="1">
          <a:blip r:embed="rId3">
            <a:extLst>
              <a:ext uri="{28A0092B-C50C-407E-A947-70E740481C1C}">
                <a14:useLocalDpi xmlns:a14="http://schemas.microsoft.com/office/drawing/2010/main" val="0"/>
              </a:ext>
            </a:extLst>
          </a:blip>
          <a:srcRect l="26465" t="6861" r="23995"/>
          <a:stretch/>
        </p:blipFill>
        <p:spPr>
          <a:xfrm>
            <a:off x="337353" y="3122068"/>
            <a:ext cx="2872214" cy="3600000"/>
          </a:xfrm>
          <a:prstGeom prst="ellipse">
            <a:avLst/>
          </a:prstGeom>
        </p:spPr>
      </p:pic>
      <p:sp>
        <p:nvSpPr>
          <p:cNvPr id="7" name="Bocadillo: ovalado 6">
            <a:extLst>
              <a:ext uri="{FF2B5EF4-FFF2-40B4-BE49-F238E27FC236}">
                <a16:creationId xmlns:a16="http://schemas.microsoft.com/office/drawing/2014/main" id="{051B2AA8-FCF6-5191-232F-F99D91F6F984}"/>
              </a:ext>
            </a:extLst>
          </p:cNvPr>
          <p:cNvSpPr/>
          <p:nvPr/>
        </p:nvSpPr>
        <p:spPr>
          <a:xfrm>
            <a:off x="1937697" y="1981940"/>
            <a:ext cx="1961965" cy="1447060"/>
          </a:xfrm>
          <a:prstGeom prst="wedgeEllipseCallout">
            <a:avLst>
              <a:gd name="adj1" fmla="val -25810"/>
              <a:gd name="adj2" fmla="val 7415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¿Qué es?</a:t>
            </a:r>
            <a:endParaRPr lang="es-PE" dirty="0"/>
          </a:p>
        </p:txBody>
      </p:sp>
      <p:sp>
        <p:nvSpPr>
          <p:cNvPr id="9" name="CuadroTexto 8">
            <a:extLst>
              <a:ext uri="{FF2B5EF4-FFF2-40B4-BE49-F238E27FC236}">
                <a16:creationId xmlns:a16="http://schemas.microsoft.com/office/drawing/2014/main" id="{CDE2A4A6-7D94-980E-3905-DD5AB4890441}"/>
              </a:ext>
            </a:extLst>
          </p:cNvPr>
          <p:cNvSpPr txBox="1"/>
          <p:nvPr/>
        </p:nvSpPr>
        <p:spPr>
          <a:xfrm>
            <a:off x="4239087" y="2726147"/>
            <a:ext cx="5668392" cy="2862322"/>
          </a:xfrm>
          <a:prstGeom prst="rect">
            <a:avLst/>
          </a:prstGeom>
          <a:noFill/>
          <a:ln w="28575" cap="flat" cmpd="sng" algn="ctr">
            <a:solidFill>
              <a:schemeClr val="accent6"/>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just"/>
            <a:r>
              <a:rPr lang="es-ES" b="0" i="0" dirty="0">
                <a:solidFill>
                  <a:srgbClr val="000000"/>
                </a:solidFill>
                <a:effectLst/>
                <a:latin typeface="Century Gothic" panose="020B0502020202020204" pitchFamily="34" charset="0"/>
              </a:rPr>
              <a:t>Un videoportero es un conjunto de software y hardware que permite ver las entradas de portería de videovigilancia y controlar el acceso al edificio. Puede ayudar a reducir los robos, los intrusos y los accidentes con el fin de garantizar la seguridad del edificio. Por ejemplo, puede bloquear automáticamente la entrada en caso de que alguien no sea reconocido por la cámara como un usuario autorizado o si hay movimientos.</a:t>
            </a:r>
            <a:endParaRPr lang="es-PE"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361126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086252" y="502136"/>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sp>
        <p:nvSpPr>
          <p:cNvPr id="2" name="CuadroTexto 1">
            <a:extLst>
              <a:ext uri="{FF2B5EF4-FFF2-40B4-BE49-F238E27FC236}">
                <a16:creationId xmlns:a16="http://schemas.microsoft.com/office/drawing/2014/main" id="{FDBA94AF-C188-E99E-995F-DFFF6FAC7185}"/>
              </a:ext>
            </a:extLst>
          </p:cNvPr>
          <p:cNvSpPr txBox="1"/>
          <p:nvPr/>
        </p:nvSpPr>
        <p:spPr>
          <a:xfrm>
            <a:off x="399495" y="1651247"/>
            <a:ext cx="1548822" cy="553998"/>
          </a:xfrm>
          <a:prstGeom prst="rect">
            <a:avLst/>
          </a:prstGeom>
          <a:noFill/>
        </p:spPr>
        <p:txBody>
          <a:bodyPr wrap="none" rtlCol="0">
            <a:spAutoFit/>
          </a:bodyPr>
          <a:lstStyle/>
          <a:p>
            <a:r>
              <a:rPr lang="es-ES" sz="3000" b="1" dirty="0">
                <a:latin typeface="Bauhaus 93" panose="04030905020B02020C02" pitchFamily="82" charset="0"/>
              </a:rPr>
              <a:t>PARTES:</a:t>
            </a:r>
            <a:endParaRPr lang="es-PE" sz="3000" b="1" dirty="0">
              <a:latin typeface="Bauhaus 93" panose="04030905020B02020C02" pitchFamily="82" charset="0"/>
            </a:endParaRPr>
          </a:p>
        </p:txBody>
      </p:sp>
      <p:graphicFrame>
        <p:nvGraphicFramePr>
          <p:cNvPr id="3" name="Diagrama 2">
            <a:extLst>
              <a:ext uri="{FF2B5EF4-FFF2-40B4-BE49-F238E27FC236}">
                <a16:creationId xmlns:a16="http://schemas.microsoft.com/office/drawing/2014/main" id="{654D68AE-7BC3-900C-2F84-F07BDCC03372}"/>
              </a:ext>
            </a:extLst>
          </p:cNvPr>
          <p:cNvGraphicFramePr/>
          <p:nvPr>
            <p:extLst>
              <p:ext uri="{D42A27DB-BD31-4B8C-83A1-F6EECF244321}">
                <p14:modId xmlns:p14="http://schemas.microsoft.com/office/powerpoint/2010/main" val="2805934326"/>
              </p:ext>
            </p:extLst>
          </p:nvPr>
        </p:nvGraphicFramePr>
        <p:xfrm>
          <a:off x="1934669" y="1517799"/>
          <a:ext cx="8128000" cy="5158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045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086252" y="502136"/>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sp>
        <p:nvSpPr>
          <p:cNvPr id="8" name="Elipse 7">
            <a:extLst>
              <a:ext uri="{FF2B5EF4-FFF2-40B4-BE49-F238E27FC236}">
                <a16:creationId xmlns:a16="http://schemas.microsoft.com/office/drawing/2014/main" id="{439239F1-B45F-FD8C-F2E9-F756ED1265C9}"/>
              </a:ext>
            </a:extLst>
          </p:cNvPr>
          <p:cNvSpPr/>
          <p:nvPr/>
        </p:nvSpPr>
        <p:spPr>
          <a:xfrm>
            <a:off x="386040" y="1674976"/>
            <a:ext cx="2689934" cy="116297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00" b="1" dirty="0">
                <a:effectLst>
                  <a:outerShdw blurRad="38100" dist="38100" dir="2700000" algn="tl">
                    <a:srgbClr val="000000">
                      <a:alpha val="43137"/>
                    </a:srgbClr>
                  </a:outerShdw>
                </a:effectLst>
                <a:latin typeface="Century Gothic" panose="020B0502020202020204" pitchFamily="34" charset="0"/>
              </a:rPr>
              <a:t>ANALÓGICAS</a:t>
            </a:r>
            <a:endParaRPr lang="es-PE" sz="2000" b="1" dirty="0">
              <a:effectLst>
                <a:outerShdw blurRad="38100" dist="38100" dir="2700000" algn="tl">
                  <a:srgbClr val="000000">
                    <a:alpha val="43137"/>
                  </a:srgbClr>
                </a:outerShdw>
              </a:effectLst>
              <a:latin typeface="Century Gothic" panose="020B0502020202020204" pitchFamily="34" charset="0"/>
            </a:endParaRPr>
          </a:p>
        </p:txBody>
      </p:sp>
      <p:sp>
        <p:nvSpPr>
          <p:cNvPr id="11" name="CuadroTexto 10">
            <a:extLst>
              <a:ext uri="{FF2B5EF4-FFF2-40B4-BE49-F238E27FC236}">
                <a16:creationId xmlns:a16="http://schemas.microsoft.com/office/drawing/2014/main" id="{D8C8338C-AB42-4041-CAAE-C0481CE5257C}"/>
              </a:ext>
            </a:extLst>
          </p:cNvPr>
          <p:cNvSpPr txBox="1"/>
          <p:nvPr/>
        </p:nvSpPr>
        <p:spPr>
          <a:xfrm>
            <a:off x="3635406" y="1655856"/>
            <a:ext cx="6098958"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s-ES" dirty="0">
                <a:solidFill>
                  <a:srgbClr val="000000"/>
                </a:solidFill>
                <a:latin typeface="Century Gothic" panose="020B0502020202020204" pitchFamily="34" charset="0"/>
              </a:rPr>
              <a:t>C</a:t>
            </a:r>
            <a:r>
              <a:rPr lang="es-ES" b="0" i="0" dirty="0">
                <a:solidFill>
                  <a:srgbClr val="000000"/>
                </a:solidFill>
                <a:effectLst/>
                <a:latin typeface="Century Gothic" panose="020B0502020202020204" pitchFamily="34" charset="0"/>
              </a:rPr>
              <a:t>onocidos como videoporteros de 4 hilos llevan incorporados unos cables que transmiten señal de audio y video. Estos dispositivos están repartidos por todo el edificio y por cada vivienda hay una conexión de llamada.</a:t>
            </a:r>
            <a:endParaRPr lang="es-PE" dirty="0">
              <a:latin typeface="Century Gothic" panose="020B0502020202020204" pitchFamily="34" charset="0"/>
            </a:endParaRPr>
          </a:p>
        </p:txBody>
      </p:sp>
      <p:pic>
        <p:nvPicPr>
          <p:cNvPr id="13" name="Imagen 12">
            <a:extLst>
              <a:ext uri="{FF2B5EF4-FFF2-40B4-BE49-F238E27FC236}">
                <a16:creationId xmlns:a16="http://schemas.microsoft.com/office/drawing/2014/main" id="{DAF538E7-30E4-402C-2E11-83E0126BCCEC}"/>
              </a:ext>
            </a:extLst>
          </p:cNvPr>
          <p:cNvPicPr>
            <a:picLocks noChangeAspect="1"/>
          </p:cNvPicPr>
          <p:nvPr/>
        </p:nvPicPr>
        <p:blipFill>
          <a:blip r:embed="rId3"/>
          <a:stretch>
            <a:fillRect/>
          </a:stretch>
        </p:blipFill>
        <p:spPr>
          <a:xfrm>
            <a:off x="386040" y="3323207"/>
            <a:ext cx="3101074" cy="2081993"/>
          </a:xfrm>
          <a:prstGeom prst="rect">
            <a:avLst/>
          </a:prstGeom>
        </p:spPr>
      </p:pic>
      <p:sp>
        <p:nvSpPr>
          <p:cNvPr id="2" name="Rectángulo: esquinas redondeadas 1">
            <a:extLst>
              <a:ext uri="{FF2B5EF4-FFF2-40B4-BE49-F238E27FC236}">
                <a16:creationId xmlns:a16="http://schemas.microsoft.com/office/drawing/2014/main" id="{CFE15763-4A11-D497-09C6-0087EECDAAFD}"/>
              </a:ext>
            </a:extLst>
          </p:cNvPr>
          <p:cNvSpPr/>
          <p:nvPr/>
        </p:nvSpPr>
        <p:spPr>
          <a:xfrm>
            <a:off x="3755255" y="4037381"/>
            <a:ext cx="5797118" cy="172226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just"/>
            <a:r>
              <a:rPr lang="es-ES" dirty="0">
                <a:solidFill>
                  <a:srgbClr val="000000"/>
                </a:solidFill>
                <a:latin typeface="sansation-light"/>
              </a:rPr>
              <a:t>Principalmente </a:t>
            </a:r>
            <a:r>
              <a:rPr lang="es-ES" b="0" i="0" dirty="0">
                <a:solidFill>
                  <a:srgbClr val="000000"/>
                </a:solidFill>
                <a:effectLst/>
                <a:latin typeface="sansation-light"/>
              </a:rPr>
              <a:t>disponen de una señal de audio, video y una de llamada independiente. Son equipos sencillos y básicos que no requieren de programación para su funcionamiento.</a:t>
            </a:r>
            <a:endParaRPr lang="es-PE" dirty="0"/>
          </a:p>
        </p:txBody>
      </p:sp>
      <p:sp>
        <p:nvSpPr>
          <p:cNvPr id="3" name="CuadroTexto 2">
            <a:extLst>
              <a:ext uri="{FF2B5EF4-FFF2-40B4-BE49-F238E27FC236}">
                <a16:creationId xmlns:a16="http://schemas.microsoft.com/office/drawing/2014/main" id="{5C37B195-A5C3-0205-7490-ABDA05D527ED}"/>
              </a:ext>
            </a:extLst>
          </p:cNvPr>
          <p:cNvSpPr txBox="1"/>
          <p:nvPr/>
        </p:nvSpPr>
        <p:spPr>
          <a:xfrm>
            <a:off x="3755255" y="3611172"/>
            <a:ext cx="881973" cy="369332"/>
          </a:xfrm>
          <a:prstGeom prst="rect">
            <a:avLst/>
          </a:prstGeom>
          <a:noFill/>
        </p:spPr>
        <p:txBody>
          <a:bodyPr wrap="none" rtlCol="0">
            <a:spAutoFit/>
          </a:bodyPr>
          <a:lstStyle/>
          <a:p>
            <a:r>
              <a:rPr lang="es-ES" b="1" dirty="0">
                <a:latin typeface="Century Gothic" panose="020B0502020202020204" pitchFamily="34" charset="0"/>
              </a:rPr>
              <a:t>NOTA:</a:t>
            </a:r>
            <a:endParaRPr lang="es-PE" b="1" dirty="0">
              <a:latin typeface="Century Gothic" panose="020B0502020202020204" pitchFamily="34" charset="0"/>
            </a:endParaRPr>
          </a:p>
        </p:txBody>
      </p:sp>
    </p:spTree>
    <p:extLst>
      <p:ext uri="{BB962C8B-B14F-4D97-AF65-F5344CB8AC3E}">
        <p14:creationId xmlns:p14="http://schemas.microsoft.com/office/powerpoint/2010/main" val="152920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041864" y="379411"/>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pic>
        <p:nvPicPr>
          <p:cNvPr id="16" name="Elementos multimedia en línea 15" title="HIKVISION &quot;VÍDEO PORTERO ANALÓGICO&quot; SEGO">
            <a:hlinkClick r:id="" action="ppaction://media"/>
            <a:extLst>
              <a:ext uri="{FF2B5EF4-FFF2-40B4-BE49-F238E27FC236}">
                <a16:creationId xmlns:a16="http://schemas.microsoft.com/office/drawing/2014/main" id="{693C9154-458D-C214-0125-3531329AC827}"/>
              </a:ext>
            </a:extLst>
          </p:cNvPr>
          <p:cNvPicPr>
            <a:picLocks noRot="1" noChangeAspect="1"/>
          </p:cNvPicPr>
          <p:nvPr>
            <a:videoFile r:link="rId1"/>
          </p:nvPr>
        </p:nvPicPr>
        <p:blipFill>
          <a:blip r:embed="rId4"/>
          <a:stretch>
            <a:fillRect/>
          </a:stretch>
        </p:blipFill>
        <p:spPr>
          <a:xfrm>
            <a:off x="412121" y="1216241"/>
            <a:ext cx="11093339" cy="5495277"/>
          </a:xfrm>
          <a:prstGeom prst="rect">
            <a:avLst/>
          </a:prstGeom>
        </p:spPr>
      </p:pic>
    </p:spTree>
    <p:extLst>
      <p:ext uri="{BB962C8B-B14F-4D97-AF65-F5344CB8AC3E}">
        <p14:creationId xmlns:p14="http://schemas.microsoft.com/office/powerpoint/2010/main" val="366125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086252" y="502136"/>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sp>
        <p:nvSpPr>
          <p:cNvPr id="8" name="Elipse 7">
            <a:extLst>
              <a:ext uri="{FF2B5EF4-FFF2-40B4-BE49-F238E27FC236}">
                <a16:creationId xmlns:a16="http://schemas.microsoft.com/office/drawing/2014/main" id="{439239F1-B45F-FD8C-F2E9-F756ED1265C9}"/>
              </a:ext>
            </a:extLst>
          </p:cNvPr>
          <p:cNvSpPr/>
          <p:nvPr/>
        </p:nvSpPr>
        <p:spPr>
          <a:xfrm>
            <a:off x="580008" y="2039341"/>
            <a:ext cx="2689934" cy="116297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000" b="1" dirty="0">
                <a:effectLst>
                  <a:outerShdw blurRad="38100" dist="38100" dir="2700000" algn="tl">
                    <a:srgbClr val="000000">
                      <a:alpha val="43137"/>
                    </a:srgbClr>
                  </a:outerShdw>
                </a:effectLst>
                <a:latin typeface="Century Gothic" panose="020B0502020202020204" pitchFamily="34" charset="0"/>
              </a:rPr>
              <a:t>DIGITALES O IP</a:t>
            </a:r>
            <a:endParaRPr lang="es-PE" sz="2000" b="1" dirty="0">
              <a:effectLst>
                <a:outerShdw blurRad="38100" dist="38100" dir="2700000" algn="tl">
                  <a:srgbClr val="000000">
                    <a:alpha val="43137"/>
                  </a:srgbClr>
                </a:outerShdw>
              </a:effectLst>
              <a:latin typeface="Century Gothic" panose="020B0502020202020204" pitchFamily="34" charset="0"/>
            </a:endParaRPr>
          </a:p>
        </p:txBody>
      </p:sp>
      <p:sp>
        <p:nvSpPr>
          <p:cNvPr id="11" name="CuadroTexto 10">
            <a:extLst>
              <a:ext uri="{FF2B5EF4-FFF2-40B4-BE49-F238E27FC236}">
                <a16:creationId xmlns:a16="http://schemas.microsoft.com/office/drawing/2014/main" id="{D8C8338C-AB42-4041-CAAE-C0481CE5257C}"/>
              </a:ext>
            </a:extLst>
          </p:cNvPr>
          <p:cNvSpPr txBox="1"/>
          <p:nvPr/>
        </p:nvSpPr>
        <p:spPr>
          <a:xfrm>
            <a:off x="3622090" y="1495073"/>
            <a:ext cx="7989902"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fontAlgn="base"/>
            <a:r>
              <a:rPr lang="es-ES" b="0" i="0" dirty="0">
                <a:solidFill>
                  <a:schemeClr val="accent1">
                    <a:lumMod val="75000"/>
                  </a:schemeClr>
                </a:solidFill>
                <a:effectLst/>
                <a:latin typeface="Open Sans" panose="020B0606030504020204" pitchFamily="34" charset="0"/>
              </a:rPr>
              <a:t>Utilizan la tecnología digital, lo que incrementa la calidad del audio y del vídeo que se transmite. El </a:t>
            </a:r>
            <a:r>
              <a:rPr lang="es-ES" b="1" i="0" dirty="0">
                <a:solidFill>
                  <a:schemeClr val="accent1">
                    <a:lumMod val="75000"/>
                  </a:schemeClr>
                </a:solidFill>
                <a:effectLst/>
                <a:latin typeface="Open Sans" panose="020B0606030504020204" pitchFamily="34" charset="0"/>
              </a:rPr>
              <a:t>campo de visión de la cámara</a:t>
            </a:r>
            <a:r>
              <a:rPr lang="es-ES" b="0" i="0" dirty="0">
                <a:solidFill>
                  <a:schemeClr val="accent1">
                    <a:lumMod val="75000"/>
                  </a:schemeClr>
                </a:solidFill>
                <a:effectLst/>
                <a:latin typeface="Open Sans" panose="020B0606030504020204" pitchFamily="34" charset="0"/>
              </a:rPr>
              <a:t> es más amplio que en los modelos de analógicos y la </a:t>
            </a:r>
            <a:r>
              <a:rPr lang="es-ES" b="1" i="0" dirty="0">
                <a:solidFill>
                  <a:schemeClr val="accent1">
                    <a:lumMod val="75000"/>
                  </a:schemeClr>
                </a:solidFill>
                <a:effectLst/>
                <a:latin typeface="Open Sans" panose="020B0606030504020204" pitchFamily="34" charset="0"/>
              </a:rPr>
              <a:t>resolución de las imágenes es mejor.</a:t>
            </a:r>
            <a:r>
              <a:rPr lang="es-ES" b="0" i="0" dirty="0">
                <a:solidFill>
                  <a:schemeClr val="accent1">
                    <a:lumMod val="75000"/>
                  </a:schemeClr>
                </a:solidFill>
                <a:effectLst/>
                <a:latin typeface="Open Sans" panose="020B0606030504020204" pitchFamily="34" charset="0"/>
              </a:rPr>
              <a:t> Esto supone importantes mejoras de cara a la identificación de las personas que acceden a la edificación o salen de ella.</a:t>
            </a:r>
          </a:p>
          <a:p>
            <a:pPr algn="l" fontAlgn="base"/>
            <a:r>
              <a:rPr lang="es-ES" b="0" i="0" dirty="0">
                <a:solidFill>
                  <a:schemeClr val="accent1">
                    <a:lumMod val="75000"/>
                  </a:schemeClr>
                </a:solidFill>
                <a:effectLst/>
                <a:latin typeface="Open Sans" panose="020B0606030504020204" pitchFamily="34" charset="0"/>
              </a:rPr>
              <a:t>La instalación es más sencilla incluso que la de los modelos anteriores. Solo requiere dos hilos, lo que supone un considerable ahorro en mano de obra para su puesta en funcionamiento y también en material.</a:t>
            </a:r>
          </a:p>
        </p:txBody>
      </p:sp>
      <p:pic>
        <p:nvPicPr>
          <p:cNvPr id="7" name="Imagen 6">
            <a:extLst>
              <a:ext uri="{FF2B5EF4-FFF2-40B4-BE49-F238E27FC236}">
                <a16:creationId xmlns:a16="http://schemas.microsoft.com/office/drawing/2014/main" id="{BC4255CA-0EC8-0C47-2B3F-A7E04E5A5A03}"/>
              </a:ext>
            </a:extLst>
          </p:cNvPr>
          <p:cNvPicPr>
            <a:picLocks noChangeAspect="1"/>
          </p:cNvPicPr>
          <p:nvPr/>
        </p:nvPicPr>
        <p:blipFill rotWithShape="1">
          <a:blip r:embed="rId3"/>
          <a:srcRect l="1239" r="1831"/>
          <a:stretch/>
        </p:blipFill>
        <p:spPr>
          <a:xfrm>
            <a:off x="641343" y="4012055"/>
            <a:ext cx="5819452" cy="2880000"/>
          </a:xfrm>
          <a:prstGeom prst="rect">
            <a:avLst/>
          </a:prstGeom>
        </p:spPr>
      </p:pic>
    </p:spTree>
    <p:extLst>
      <p:ext uri="{BB962C8B-B14F-4D97-AF65-F5344CB8AC3E}">
        <p14:creationId xmlns:p14="http://schemas.microsoft.com/office/powerpoint/2010/main" val="278808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2086252" y="502136"/>
            <a:ext cx="6750566" cy="1015663"/>
          </a:xfrm>
          <a:prstGeom prst="rect">
            <a:avLst/>
          </a:prstGeom>
          <a:noFill/>
        </p:spPr>
        <p:txBody>
          <a:bodyPr wrap="none" rtlCol="0">
            <a:spAutoFit/>
          </a:bodyPr>
          <a:lstStyle/>
          <a:p>
            <a:r>
              <a:rPr lang="es-ES" sz="6000" b="1" dirty="0">
                <a:latin typeface="Armstrong Extrabold" pitchFamily="2" charset="0"/>
              </a:rPr>
              <a:t>VIDEOPOTERO</a:t>
            </a:r>
            <a:endParaRPr lang="es-PE" sz="6000" b="1" dirty="0">
              <a:latin typeface="Armstrong Extrabold" pitchFamily="2" charset="0"/>
            </a:endParaRPr>
          </a:p>
        </p:txBody>
      </p:sp>
      <p:pic>
        <p:nvPicPr>
          <p:cNvPr id="2" name="Elementos multimedia en línea 1" title="Demostración de videoporteros IP">
            <a:hlinkClick r:id="" action="ppaction://media"/>
            <a:extLst>
              <a:ext uri="{FF2B5EF4-FFF2-40B4-BE49-F238E27FC236}">
                <a16:creationId xmlns:a16="http://schemas.microsoft.com/office/drawing/2014/main" id="{0245FC7B-0EC7-4A8C-C451-FD3F1A6F5505}"/>
              </a:ext>
            </a:extLst>
          </p:cNvPr>
          <p:cNvPicPr>
            <a:picLocks noRot="1" noChangeAspect="1"/>
          </p:cNvPicPr>
          <p:nvPr>
            <a:videoFile r:link="rId1"/>
          </p:nvPr>
        </p:nvPicPr>
        <p:blipFill>
          <a:blip r:embed="rId4"/>
          <a:stretch>
            <a:fillRect/>
          </a:stretch>
        </p:blipFill>
        <p:spPr>
          <a:xfrm>
            <a:off x="1031240" y="1414378"/>
            <a:ext cx="9557522" cy="5400000"/>
          </a:xfrm>
          <a:prstGeom prst="rect">
            <a:avLst/>
          </a:prstGeom>
        </p:spPr>
      </p:pic>
    </p:spTree>
    <p:extLst>
      <p:ext uri="{BB962C8B-B14F-4D97-AF65-F5344CB8AC3E}">
        <p14:creationId xmlns:p14="http://schemas.microsoft.com/office/powerpoint/2010/main" val="9946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1615736" y="573158"/>
            <a:ext cx="7285969" cy="1015663"/>
          </a:xfrm>
          <a:prstGeom prst="rect">
            <a:avLst/>
          </a:prstGeom>
          <a:noFill/>
        </p:spPr>
        <p:txBody>
          <a:bodyPr wrap="none" rtlCol="0">
            <a:spAutoFit/>
          </a:bodyPr>
          <a:lstStyle/>
          <a:p>
            <a:r>
              <a:rPr lang="es-ES" sz="6000" b="1" dirty="0">
                <a:latin typeface="Antipasto Pro Extrabold" panose="02000506020000020004" pitchFamily="2" charset="0"/>
              </a:rPr>
              <a:t>CONTROL DE ACCESO</a:t>
            </a:r>
            <a:endParaRPr lang="es-PE" sz="6000" b="1" dirty="0">
              <a:latin typeface="Antipasto Pro Extrabold" panose="02000506020000020004" pitchFamily="2" charset="0"/>
            </a:endParaRPr>
          </a:p>
        </p:txBody>
      </p:sp>
      <p:sp>
        <p:nvSpPr>
          <p:cNvPr id="3" name="CuadroTexto 2">
            <a:extLst>
              <a:ext uri="{FF2B5EF4-FFF2-40B4-BE49-F238E27FC236}">
                <a16:creationId xmlns:a16="http://schemas.microsoft.com/office/drawing/2014/main" id="{D3EAC24E-171B-491B-0C2A-915824314522}"/>
              </a:ext>
            </a:extLst>
          </p:cNvPr>
          <p:cNvSpPr txBox="1"/>
          <p:nvPr/>
        </p:nvSpPr>
        <p:spPr>
          <a:xfrm>
            <a:off x="363984" y="1737310"/>
            <a:ext cx="3095719" cy="646331"/>
          </a:xfrm>
          <a:prstGeom prst="rect">
            <a:avLst/>
          </a:prstGeom>
          <a:noFill/>
        </p:spPr>
        <p:txBody>
          <a:bodyPr wrap="none" rtlCol="0">
            <a:spAutoFit/>
          </a:bodyPr>
          <a:lstStyle/>
          <a:p>
            <a:r>
              <a:rPr lang="es-ES" sz="3600" b="1" dirty="0">
                <a:latin typeface="Century Gothic" panose="020B0502020202020204" pitchFamily="34" charset="0"/>
              </a:rPr>
              <a:t>BIOMÉTRICO:</a:t>
            </a:r>
            <a:endParaRPr lang="es-PE" sz="3600" b="1" dirty="0">
              <a:latin typeface="Century Gothic" panose="020B0502020202020204" pitchFamily="34" charset="0"/>
            </a:endParaRPr>
          </a:p>
        </p:txBody>
      </p:sp>
      <p:pic>
        <p:nvPicPr>
          <p:cNvPr id="13" name="Imagen 12">
            <a:extLst>
              <a:ext uri="{FF2B5EF4-FFF2-40B4-BE49-F238E27FC236}">
                <a16:creationId xmlns:a16="http://schemas.microsoft.com/office/drawing/2014/main" id="{7FEFDAD5-7EB8-BE39-EDA1-BF171B4EB06D}"/>
              </a:ext>
            </a:extLst>
          </p:cNvPr>
          <p:cNvPicPr>
            <a:picLocks noChangeAspect="1"/>
          </p:cNvPicPr>
          <p:nvPr/>
        </p:nvPicPr>
        <p:blipFill>
          <a:blip r:embed="rId3"/>
          <a:stretch>
            <a:fillRect/>
          </a:stretch>
        </p:blipFill>
        <p:spPr>
          <a:xfrm>
            <a:off x="222406" y="3748371"/>
            <a:ext cx="4257391" cy="2880000"/>
          </a:xfrm>
          <a:prstGeom prst="rect">
            <a:avLst/>
          </a:prstGeom>
        </p:spPr>
      </p:pic>
      <p:sp>
        <p:nvSpPr>
          <p:cNvPr id="7" name="CuadroTexto 6">
            <a:extLst>
              <a:ext uri="{FF2B5EF4-FFF2-40B4-BE49-F238E27FC236}">
                <a16:creationId xmlns:a16="http://schemas.microsoft.com/office/drawing/2014/main" id="{1216B36A-528D-CFD2-9F86-8D38EFF2D2D6}"/>
              </a:ext>
            </a:extLst>
          </p:cNvPr>
          <p:cNvSpPr txBox="1"/>
          <p:nvPr/>
        </p:nvSpPr>
        <p:spPr>
          <a:xfrm>
            <a:off x="3955004" y="2784875"/>
            <a:ext cx="6098958"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i="0" dirty="0">
                <a:solidFill>
                  <a:srgbClr val="000000"/>
                </a:solidFill>
                <a:effectLst/>
                <a:latin typeface="Open Sans" panose="020B0606030504020204" pitchFamily="34" charset="0"/>
              </a:rPr>
              <a:t>Es un sistema de identificación que permite registrar algunas características únicas de los seres humanos con el objetivo de registrar y autorizar la entrada y salida de un lugar, o en el caso que nos ocupa, para </a:t>
            </a:r>
            <a:r>
              <a:rPr lang="es-ES" b="1" i="0" dirty="0">
                <a:solidFill>
                  <a:srgbClr val="000000"/>
                </a:solidFill>
                <a:effectLst/>
                <a:latin typeface="Open Sans" panose="020B0606030504020204" pitchFamily="34" charset="0"/>
              </a:rPr>
              <a:t>registrar la jornada laboral de los trabajadores.</a:t>
            </a:r>
            <a:endParaRPr lang="es-PE"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189253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E2B3F8-9DC2-2D92-69CD-04464B70002C}"/>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29264" y="43622"/>
            <a:ext cx="2520000" cy="671578"/>
          </a:xfrm>
          <a:prstGeom prst="rect">
            <a:avLst/>
          </a:prstGeom>
        </p:spPr>
      </p:pic>
      <p:sp>
        <p:nvSpPr>
          <p:cNvPr id="5" name="CuadroTexto 4">
            <a:extLst>
              <a:ext uri="{FF2B5EF4-FFF2-40B4-BE49-F238E27FC236}">
                <a16:creationId xmlns:a16="http://schemas.microsoft.com/office/drawing/2014/main" id="{88B1D242-A4B9-6B0C-9B12-11672703987E}"/>
              </a:ext>
            </a:extLst>
          </p:cNvPr>
          <p:cNvSpPr txBox="1"/>
          <p:nvPr/>
        </p:nvSpPr>
        <p:spPr>
          <a:xfrm>
            <a:off x="1615736" y="573158"/>
            <a:ext cx="7285969" cy="1015663"/>
          </a:xfrm>
          <a:prstGeom prst="rect">
            <a:avLst/>
          </a:prstGeom>
          <a:noFill/>
        </p:spPr>
        <p:txBody>
          <a:bodyPr wrap="none" rtlCol="0">
            <a:spAutoFit/>
          </a:bodyPr>
          <a:lstStyle/>
          <a:p>
            <a:r>
              <a:rPr lang="es-ES" sz="6000" b="1" dirty="0">
                <a:latin typeface="Antipasto Pro Extrabold" panose="02000506020000020004" pitchFamily="2" charset="0"/>
              </a:rPr>
              <a:t>CONTROL DE ACCESO</a:t>
            </a:r>
            <a:endParaRPr lang="es-PE" sz="6000" b="1" dirty="0">
              <a:latin typeface="Antipasto Pro Extrabold" panose="02000506020000020004" pitchFamily="2" charset="0"/>
            </a:endParaRPr>
          </a:p>
        </p:txBody>
      </p:sp>
      <p:sp>
        <p:nvSpPr>
          <p:cNvPr id="3" name="CuadroTexto 2">
            <a:extLst>
              <a:ext uri="{FF2B5EF4-FFF2-40B4-BE49-F238E27FC236}">
                <a16:creationId xmlns:a16="http://schemas.microsoft.com/office/drawing/2014/main" id="{D3EAC24E-171B-491B-0C2A-915824314522}"/>
              </a:ext>
            </a:extLst>
          </p:cNvPr>
          <p:cNvSpPr txBox="1"/>
          <p:nvPr/>
        </p:nvSpPr>
        <p:spPr>
          <a:xfrm>
            <a:off x="132797" y="1374259"/>
            <a:ext cx="4895892" cy="646331"/>
          </a:xfrm>
          <a:prstGeom prst="rect">
            <a:avLst/>
          </a:prstGeom>
          <a:noFill/>
        </p:spPr>
        <p:txBody>
          <a:bodyPr wrap="none" rtlCol="0">
            <a:spAutoFit/>
          </a:bodyPr>
          <a:lstStyle/>
          <a:p>
            <a:r>
              <a:rPr lang="es-ES" sz="3600" b="1" dirty="0">
                <a:latin typeface="Century Gothic" panose="020B0502020202020204" pitchFamily="34" charset="0"/>
              </a:rPr>
              <a:t>BIOMÉTRICO – Partes:</a:t>
            </a:r>
            <a:endParaRPr lang="es-PE" sz="3600" b="1" dirty="0">
              <a:latin typeface="Century Gothic" panose="020B0502020202020204" pitchFamily="34" charset="0"/>
            </a:endParaRPr>
          </a:p>
        </p:txBody>
      </p:sp>
      <p:graphicFrame>
        <p:nvGraphicFramePr>
          <p:cNvPr id="11" name="Diagrama 10">
            <a:extLst>
              <a:ext uri="{FF2B5EF4-FFF2-40B4-BE49-F238E27FC236}">
                <a16:creationId xmlns:a16="http://schemas.microsoft.com/office/drawing/2014/main" id="{9277A208-94D7-DB83-9214-A33EA6A75897}"/>
              </a:ext>
            </a:extLst>
          </p:cNvPr>
          <p:cNvGraphicFramePr/>
          <p:nvPr>
            <p:extLst>
              <p:ext uri="{D42A27DB-BD31-4B8C-83A1-F6EECF244321}">
                <p14:modId xmlns:p14="http://schemas.microsoft.com/office/powerpoint/2010/main" val="3021226635"/>
              </p:ext>
            </p:extLst>
          </p:nvPr>
        </p:nvGraphicFramePr>
        <p:xfrm>
          <a:off x="1774547" y="1824348"/>
          <a:ext cx="8026401" cy="481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529583"/>
      </p:ext>
    </p:extLst>
  </p:cSld>
  <p:clrMapOvr>
    <a:masterClrMapping/>
  </p:clrMapOvr>
</p:sld>
</file>

<file path=ppt/theme/theme1.xml><?xml version="1.0" encoding="utf-8"?>
<a:theme xmlns:a="http://schemas.openxmlformats.org/drawingml/2006/main" name="Faceta">
  <a:themeElements>
    <a:clrScheme name="Personalizado 3">
      <a:dk1>
        <a:srgbClr val="871F02"/>
      </a:dk1>
      <a:lt1>
        <a:srgbClr val="FFFFFF"/>
      </a:lt1>
      <a:dk2>
        <a:srgbClr val="7B230B"/>
      </a:dk2>
      <a:lt2>
        <a:srgbClr val="FDC5B5"/>
      </a:lt2>
      <a:accent1>
        <a:srgbClr val="7B230B"/>
      </a:accent1>
      <a:accent2>
        <a:srgbClr val="CA2F03"/>
      </a:accent2>
      <a:accent3>
        <a:srgbClr val="7B230B"/>
      </a:accent3>
      <a:accent4>
        <a:srgbClr val="F39E87"/>
      </a:accent4>
      <a:accent5>
        <a:srgbClr val="ED6D4B"/>
      </a:accent5>
      <a:accent6>
        <a:srgbClr val="CA2F03"/>
      </a:accent6>
      <a:hlink>
        <a:srgbClr val="CA2F03"/>
      </a:hlink>
      <a:folHlink>
        <a:srgbClr val="7B230B"/>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403</TotalTime>
  <Words>510</Words>
  <Application>Microsoft Office PowerPoint</Application>
  <PresentationFormat>Panorámica</PresentationFormat>
  <Paragraphs>33</Paragraphs>
  <Slides>9</Slides>
  <Notes>0</Notes>
  <HiddenSlides>0</HiddenSlides>
  <MMClips>2</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9</vt:i4>
      </vt:variant>
    </vt:vector>
  </HeadingPairs>
  <TitlesOfParts>
    <vt:vector size="21" baseType="lpstr">
      <vt:lpstr>abeatbyKai</vt:lpstr>
      <vt:lpstr>Antipasto Pro Extrabold</vt:lpstr>
      <vt:lpstr>Arial</vt:lpstr>
      <vt:lpstr>Armstrong Extrabold</vt:lpstr>
      <vt:lpstr>Bauhaus 93</vt:lpstr>
      <vt:lpstr>Broadway</vt:lpstr>
      <vt:lpstr>Century Gothic</vt:lpstr>
      <vt:lpstr>Open Sans</vt:lpstr>
      <vt:lpstr>sansation-light</vt:lpstr>
      <vt:lpstr>Trebuchet MS</vt:lpstr>
      <vt:lpstr>Wingdings 3</vt:lpstr>
      <vt:lpstr>Faceta</vt:lpstr>
      <vt:lpstr>CAPACITACIÓN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dc:title>
  <dc:creator>GM SYSTEM</dc:creator>
  <cp:lastModifiedBy>GM SYSTEM</cp:lastModifiedBy>
  <cp:revision>2</cp:revision>
  <dcterms:created xsi:type="dcterms:W3CDTF">2023-09-12T16:38:18Z</dcterms:created>
  <dcterms:modified xsi:type="dcterms:W3CDTF">2023-09-12T23:21:55Z</dcterms:modified>
</cp:coreProperties>
</file>