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509A250-FF31-4206-8172-F9D3106AACB1}"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a:t>Clique para editar o título Mestre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BR"/>
              <a:t>Clique para editar os estilos de texto Mestres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796027F-7875-4030-9381-8BD8C4F21935}"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1/6/2021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1/6/2021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7" name="Date Placeholder 4"/>
          <p:cNvSpPr>
            <a:spLocks noGrp="1"/>
          </p:cNvSpPr>
          <p:nvPr>
            <p:ph type="dt" sz="half" idx="10"/>
          </p:nvPr>
        </p:nvSpPr>
        <p:spPr/>
        <p:txBody>
          <a:bodyPr/>
          <a:lstStyle/>
          <a:p>
            <a:fld id="{4509A250-FF31-4206-8172-F9D3106AACB1}" type="datetimeFigureOut">
              <a:rPr lang="en-US" dirty="0"/>
              <a:t>1/6/2021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509A250-FF31-4206-8172-F9D3106AACB1}"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1/6/2021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gabriela-schneider-9ab22832/" TargetMode="External"/><Relationship Id="rId2" Type="http://schemas.openxmlformats.org/officeDocument/2006/relationships/hyperlink" Target="mailto:gschneider.dir@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5E3C6-686C-4738-BDE1-41E5B7FA9604}"/>
              </a:ext>
            </a:extLst>
          </p:cNvPr>
          <p:cNvSpPr>
            <a:spLocks noGrp="1"/>
          </p:cNvSpPr>
          <p:nvPr>
            <p:ph type="ctrTitle"/>
          </p:nvPr>
        </p:nvSpPr>
        <p:spPr>
          <a:xfrm>
            <a:off x="1154955" y="391886"/>
            <a:ext cx="8825658" cy="3918857"/>
          </a:xfrm>
        </p:spPr>
        <p:txBody>
          <a:bodyPr/>
          <a:lstStyle/>
          <a:p>
            <a:r>
              <a:rPr lang="pt-BR" dirty="0"/>
              <a:t>Projeto</a:t>
            </a:r>
            <a:br>
              <a:rPr lang="pt-BR" dirty="0"/>
            </a:br>
            <a:r>
              <a:rPr lang="pt-BR" dirty="0"/>
              <a:t>Sistema de Doações</a:t>
            </a:r>
            <a:br>
              <a:rPr lang="pt-BR" dirty="0"/>
            </a:br>
            <a:r>
              <a:rPr lang="pt-BR" sz="4000" dirty="0"/>
              <a:t>para fins de caridade</a:t>
            </a:r>
            <a:endParaRPr lang="pt-BR" dirty="0"/>
          </a:p>
        </p:txBody>
      </p:sp>
      <p:sp>
        <p:nvSpPr>
          <p:cNvPr id="3" name="Subtítulo 2">
            <a:extLst>
              <a:ext uri="{FF2B5EF4-FFF2-40B4-BE49-F238E27FC236}">
                <a16:creationId xmlns:a16="http://schemas.microsoft.com/office/drawing/2014/main" id="{A4CA7CEC-6774-4576-AFAB-73E556B84BF2}"/>
              </a:ext>
            </a:extLst>
          </p:cNvPr>
          <p:cNvSpPr>
            <a:spLocks noGrp="1"/>
          </p:cNvSpPr>
          <p:nvPr>
            <p:ph type="subTitle" idx="1"/>
          </p:nvPr>
        </p:nvSpPr>
        <p:spPr>
          <a:xfrm>
            <a:off x="1154955" y="4777379"/>
            <a:ext cx="8825658" cy="1492791"/>
          </a:xfrm>
        </p:spPr>
        <p:txBody>
          <a:bodyPr/>
          <a:lstStyle/>
          <a:p>
            <a:r>
              <a:rPr lang="pt-BR" dirty="0"/>
              <a:t>Gabriela Schneider</a:t>
            </a:r>
          </a:p>
          <a:p>
            <a:r>
              <a:rPr lang="pt-BR" dirty="0" err="1"/>
              <a:t>Fundatec</a:t>
            </a:r>
            <a:r>
              <a:rPr lang="pt-BR" dirty="0"/>
              <a:t> – ti 15 – 2020</a:t>
            </a:r>
          </a:p>
          <a:p>
            <a:r>
              <a:rPr lang="pt-BR" dirty="0"/>
              <a:t>TCC I – Professor Guilherme </a:t>
            </a:r>
            <a:r>
              <a:rPr lang="pt-BR" dirty="0" err="1"/>
              <a:t>elias</a:t>
            </a:r>
            <a:endParaRPr lang="pt-BR" dirty="0"/>
          </a:p>
        </p:txBody>
      </p:sp>
    </p:spTree>
    <p:extLst>
      <p:ext uri="{BB962C8B-B14F-4D97-AF65-F5344CB8AC3E}">
        <p14:creationId xmlns:p14="http://schemas.microsoft.com/office/powerpoint/2010/main" val="255295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A9ACA-5778-4E45-85A7-96E370236005}"/>
              </a:ext>
            </a:extLst>
          </p:cNvPr>
          <p:cNvSpPr>
            <a:spLocks noGrp="1"/>
          </p:cNvSpPr>
          <p:nvPr>
            <p:ph type="title"/>
          </p:nvPr>
        </p:nvSpPr>
        <p:spPr>
          <a:xfrm>
            <a:off x="646111" y="452718"/>
            <a:ext cx="9404723" cy="652182"/>
          </a:xfrm>
        </p:spPr>
        <p:txBody>
          <a:bodyPr/>
          <a:lstStyle/>
          <a:p>
            <a:r>
              <a:rPr lang="pt-BR" sz="3600" dirty="0"/>
              <a:t>Evoluções Futuras</a:t>
            </a:r>
          </a:p>
        </p:txBody>
      </p:sp>
      <p:sp>
        <p:nvSpPr>
          <p:cNvPr id="3" name="Espaço Reservado para Conteúdo 2">
            <a:extLst>
              <a:ext uri="{FF2B5EF4-FFF2-40B4-BE49-F238E27FC236}">
                <a16:creationId xmlns:a16="http://schemas.microsoft.com/office/drawing/2014/main" id="{BB9E3F95-B131-4EEC-930A-D576BA1F3D2E}"/>
              </a:ext>
            </a:extLst>
          </p:cNvPr>
          <p:cNvSpPr>
            <a:spLocks noGrp="1"/>
          </p:cNvSpPr>
          <p:nvPr>
            <p:ph idx="1"/>
          </p:nvPr>
        </p:nvSpPr>
        <p:spPr>
          <a:xfrm>
            <a:off x="1103312" y="1201782"/>
            <a:ext cx="9987054" cy="5068389"/>
          </a:xfrm>
        </p:spPr>
        <p:txBody>
          <a:bodyPr>
            <a:normAutofit fontScale="92500" lnSpcReduction="10000"/>
          </a:bodyPr>
          <a:lstStyle/>
          <a:p>
            <a:r>
              <a:rPr lang="pt-BR" sz="1900" b="1" dirty="0"/>
              <a:t>- Filtro por cidade e por bairro</a:t>
            </a:r>
          </a:p>
          <a:p>
            <a:r>
              <a:rPr lang="pt-BR" sz="1900" b="1" dirty="0"/>
              <a:t>- Link para compras online no mercado e entrega na instituição</a:t>
            </a:r>
          </a:p>
          <a:p>
            <a:r>
              <a:rPr lang="pt-BR" sz="1900" b="1" dirty="0"/>
              <a:t>- Pagamento direto à instituição através do site</a:t>
            </a:r>
          </a:p>
          <a:p>
            <a:r>
              <a:rPr lang="pt-BR" sz="1900" b="1" dirty="0"/>
              <a:t>- Convite para voluntários visitarem as instituições</a:t>
            </a:r>
          </a:p>
          <a:p>
            <a:pPr algn="ctr"/>
            <a:endParaRPr lang="pt-BR" sz="2400" b="1" dirty="0"/>
          </a:p>
          <a:p>
            <a:pPr algn="ctr"/>
            <a:r>
              <a:rPr lang="pt-BR" sz="3200" b="1" dirty="0"/>
              <a:t>Obrigada!</a:t>
            </a:r>
          </a:p>
          <a:p>
            <a:pPr algn="ctr"/>
            <a:endParaRPr lang="pt-BR" sz="3600" b="1" dirty="0"/>
          </a:p>
          <a:p>
            <a:pPr algn="just"/>
            <a:r>
              <a:rPr lang="pt-BR" sz="1600" dirty="0"/>
              <a:t>Origem da palavra </a:t>
            </a:r>
            <a:r>
              <a:rPr lang="pt-BR" sz="1600" i="1" dirty="0"/>
              <a:t>Doação</a:t>
            </a:r>
            <a:r>
              <a:rPr lang="pt-BR" sz="1600" dirty="0"/>
              <a:t>: do latim  </a:t>
            </a:r>
            <a:r>
              <a:rPr lang="pt-BR" sz="1600" dirty="0" err="1"/>
              <a:t>donatĭo,ōnis</a:t>
            </a:r>
            <a:r>
              <a:rPr lang="pt-BR" sz="1600" dirty="0"/>
              <a:t>' = ação de dar</a:t>
            </a:r>
          </a:p>
          <a:p>
            <a:pPr algn="just"/>
            <a:r>
              <a:rPr lang="pt-BR" sz="1600" dirty="0"/>
              <a:t>O</a:t>
            </a:r>
            <a:r>
              <a:rPr lang="pt-BR" sz="1600" b="0" i="0" dirty="0">
                <a:effectLst/>
              </a:rPr>
              <a:t>rigem da palavra </a:t>
            </a:r>
            <a:r>
              <a:rPr lang="pt-BR" sz="1600" b="0" i="1" dirty="0"/>
              <a:t>C</a:t>
            </a:r>
            <a:r>
              <a:rPr lang="pt-BR" sz="1600" i="1" dirty="0">
                <a:effectLst/>
              </a:rPr>
              <a:t>aridade</a:t>
            </a:r>
            <a:r>
              <a:rPr lang="pt-BR" sz="1600" dirty="0"/>
              <a:t>:</a:t>
            </a:r>
            <a:r>
              <a:rPr lang="pt-BR" sz="1600" b="0" i="0" dirty="0">
                <a:effectLst/>
              </a:rPr>
              <a:t> </a:t>
            </a:r>
            <a:r>
              <a:rPr lang="pt-BR" sz="1600" dirty="0"/>
              <a:t>d</a:t>
            </a:r>
            <a:r>
              <a:rPr lang="pt-BR" sz="1600" b="0" i="0" dirty="0">
                <a:effectLst/>
              </a:rPr>
              <a:t>o latim </a:t>
            </a:r>
            <a:r>
              <a:rPr lang="pt-BR" sz="1600" b="0" i="0" dirty="0" err="1">
                <a:effectLst/>
              </a:rPr>
              <a:t>carĭtas.ātis</a:t>
            </a:r>
            <a:r>
              <a:rPr lang="pt-BR" sz="1600" dirty="0"/>
              <a:t> =</a:t>
            </a:r>
            <a:r>
              <a:rPr lang="pt-BR" sz="1600" b="0" i="0" dirty="0">
                <a:effectLst/>
              </a:rPr>
              <a:t> ternura, amor</a:t>
            </a:r>
          </a:p>
          <a:p>
            <a:pPr algn="just"/>
            <a:endParaRPr lang="pt-BR" sz="3600" b="1" dirty="0"/>
          </a:p>
          <a:p>
            <a:pPr algn="ctr"/>
            <a:r>
              <a:rPr lang="pt-BR" b="1" dirty="0">
                <a:hlinkClick r:id="rId2"/>
              </a:rPr>
              <a:t>gschneider.dir@gmail.com</a:t>
            </a:r>
            <a:endParaRPr lang="pt-BR" b="1" dirty="0"/>
          </a:p>
          <a:p>
            <a:pPr algn="ctr"/>
            <a:r>
              <a:rPr lang="pt-B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a:t>
            </a:r>
            <a:r>
              <a:rPr lang="pt-BR" sz="1800" b="1"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linkedin</a:t>
            </a:r>
            <a:r>
              <a:rPr lang="pt-B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.com/in/gabriela-schneider-9ab22832/</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pt-BR" sz="2400" b="1" dirty="0"/>
          </a:p>
        </p:txBody>
      </p:sp>
    </p:spTree>
    <p:extLst>
      <p:ext uri="{BB962C8B-B14F-4D97-AF65-F5344CB8AC3E}">
        <p14:creationId xmlns:p14="http://schemas.microsoft.com/office/powerpoint/2010/main" val="395751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D6566-5400-421A-93EF-E1BB4DAABE65}"/>
              </a:ext>
            </a:extLst>
          </p:cNvPr>
          <p:cNvSpPr>
            <a:spLocks noGrp="1"/>
          </p:cNvSpPr>
          <p:nvPr>
            <p:ph type="title"/>
          </p:nvPr>
        </p:nvSpPr>
        <p:spPr>
          <a:xfrm>
            <a:off x="646111" y="452718"/>
            <a:ext cx="9404723" cy="461682"/>
          </a:xfrm>
        </p:spPr>
        <p:txBody>
          <a:bodyPr/>
          <a:lstStyle/>
          <a:p>
            <a:r>
              <a:rPr lang="pt-BR" sz="3200" b="1" dirty="0">
                <a:solidFill>
                  <a:srgbClr val="FFC000"/>
                </a:solidFill>
              </a:rPr>
              <a:t>Descrição do Problema</a:t>
            </a:r>
          </a:p>
        </p:txBody>
      </p:sp>
      <p:sp>
        <p:nvSpPr>
          <p:cNvPr id="3" name="Espaço Reservado para Conteúdo 2">
            <a:extLst>
              <a:ext uri="{FF2B5EF4-FFF2-40B4-BE49-F238E27FC236}">
                <a16:creationId xmlns:a16="http://schemas.microsoft.com/office/drawing/2014/main" id="{33A1D833-6534-44FD-8A73-66CFFAF844E6}"/>
              </a:ext>
            </a:extLst>
          </p:cNvPr>
          <p:cNvSpPr>
            <a:spLocks noGrp="1"/>
          </p:cNvSpPr>
          <p:nvPr>
            <p:ph idx="1"/>
          </p:nvPr>
        </p:nvSpPr>
        <p:spPr>
          <a:xfrm>
            <a:off x="646112" y="1306287"/>
            <a:ext cx="10470380" cy="5098996"/>
          </a:xfrm>
        </p:spPr>
        <p:txBody>
          <a:bodyPr>
            <a:normAutofit/>
          </a:bodyPr>
          <a:lstStyle/>
          <a:p>
            <a:pPr algn="just">
              <a:lnSpc>
                <a:spcPct val="150000"/>
              </a:lnSpc>
            </a:pPr>
            <a:r>
              <a:rPr lang="pt-BR" sz="2800" dirty="0"/>
              <a:t>Falta de uma página na internet onde se visualize de forma direta, centralizada, rápida e fácil os </a:t>
            </a:r>
            <a:r>
              <a:rPr lang="pt-BR" sz="2800" b="1" dirty="0"/>
              <a:t>itens</a:t>
            </a:r>
            <a:r>
              <a:rPr lang="pt-BR" sz="2800" dirty="0"/>
              <a:t> de que as </a:t>
            </a:r>
            <a:r>
              <a:rPr lang="pt-BR" sz="2800" b="1" dirty="0"/>
              <a:t>instituições de caridade </a:t>
            </a:r>
            <a:r>
              <a:rPr lang="pt-BR" sz="2800" dirty="0"/>
              <a:t>necessitam e as </a:t>
            </a:r>
            <a:r>
              <a:rPr lang="pt-BR" sz="2800" b="1" dirty="0"/>
              <a:t>informações de contato </a:t>
            </a:r>
            <a:r>
              <a:rPr lang="pt-BR" sz="2800" dirty="0"/>
              <a:t>de cada instituição, possibilitando ao </a:t>
            </a:r>
            <a:r>
              <a:rPr lang="pt-BR" sz="2800" b="1" dirty="0"/>
              <a:t>público interessado em doar</a:t>
            </a:r>
            <a:r>
              <a:rPr lang="pt-BR" sz="2800" dirty="0"/>
              <a:t> a opção de uma doação mais próxima, local e humanizada, saindo da forma proposta pelos demais canais de depósito em dinheiro.</a:t>
            </a:r>
          </a:p>
        </p:txBody>
      </p:sp>
    </p:spTree>
    <p:extLst>
      <p:ext uri="{BB962C8B-B14F-4D97-AF65-F5344CB8AC3E}">
        <p14:creationId xmlns:p14="http://schemas.microsoft.com/office/powerpoint/2010/main" val="207880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D22A5-C7B7-44D5-932F-1AEB6E562495}"/>
              </a:ext>
            </a:extLst>
          </p:cNvPr>
          <p:cNvSpPr>
            <a:spLocks noGrp="1"/>
          </p:cNvSpPr>
          <p:nvPr>
            <p:ph type="title"/>
          </p:nvPr>
        </p:nvSpPr>
        <p:spPr>
          <a:xfrm>
            <a:off x="646111" y="452718"/>
            <a:ext cx="9404723" cy="540059"/>
          </a:xfrm>
        </p:spPr>
        <p:txBody>
          <a:bodyPr/>
          <a:lstStyle/>
          <a:p>
            <a:r>
              <a:rPr lang="pt-BR" sz="3200" b="1" dirty="0">
                <a:solidFill>
                  <a:srgbClr val="FFC000"/>
                </a:solidFill>
              </a:rPr>
              <a:t>Solução Proposta</a:t>
            </a:r>
          </a:p>
        </p:txBody>
      </p:sp>
      <p:sp>
        <p:nvSpPr>
          <p:cNvPr id="3" name="Espaço Reservado para Conteúdo 2">
            <a:extLst>
              <a:ext uri="{FF2B5EF4-FFF2-40B4-BE49-F238E27FC236}">
                <a16:creationId xmlns:a16="http://schemas.microsoft.com/office/drawing/2014/main" id="{BDDE3299-35FE-4D7B-827D-28D2E275720F}"/>
              </a:ext>
            </a:extLst>
          </p:cNvPr>
          <p:cNvSpPr>
            <a:spLocks noGrp="1"/>
          </p:cNvSpPr>
          <p:nvPr>
            <p:ph idx="1"/>
          </p:nvPr>
        </p:nvSpPr>
        <p:spPr>
          <a:xfrm>
            <a:off x="646111" y="1214846"/>
            <a:ext cx="10444255" cy="5042263"/>
          </a:xfrm>
        </p:spPr>
        <p:txBody>
          <a:bodyPr>
            <a:normAutofit fontScale="85000" lnSpcReduction="10000"/>
          </a:bodyPr>
          <a:lstStyle/>
          <a:p>
            <a:pPr algn="just">
              <a:lnSpc>
                <a:spcPct val="150000"/>
              </a:lnSpc>
            </a:pPr>
            <a:r>
              <a:rPr lang="pt-BR" sz="2800" dirty="0"/>
              <a:t>A solução que proponho é um sistema que permita aos usuários cadastrados como instituição de caridade ou entidade assistencial pública ou privada enviarem seus </a:t>
            </a:r>
            <a:r>
              <a:rPr lang="pt-BR" sz="2800" b="1" dirty="0"/>
              <a:t>Pedidos de Doação </a:t>
            </a:r>
            <a:r>
              <a:rPr lang="pt-BR" sz="2800" dirty="0"/>
              <a:t>com a </a:t>
            </a:r>
            <a:r>
              <a:rPr lang="pt-BR" sz="2800" b="1" dirty="0"/>
              <a:t>lista dos itens </a:t>
            </a:r>
            <a:r>
              <a:rPr lang="pt-BR" sz="2800" dirty="0"/>
              <a:t>que estão precisando</a:t>
            </a:r>
            <a:r>
              <a:rPr lang="pt-BR" sz="2800" b="1" dirty="0"/>
              <a:t> </a:t>
            </a:r>
            <a:r>
              <a:rPr lang="pt-BR" sz="2800" dirty="0"/>
              <a:t>no momento, podendo editar ou finalizar. O nome da instituição com sua lista ficará visível aos usuários Doadores diretamente nas páginas iniciais da aplicação web responsiva, sem necessidade de cadastro do doador.  Ao selecionar uma instituição, ele irá visualizar os meios de doação para optar pelo que </a:t>
            </a:r>
            <a:r>
              <a:rPr lang="pt-BR" sz="2800" b="1" dirty="0"/>
              <a:t>preferir</a:t>
            </a:r>
            <a:r>
              <a:rPr lang="pt-BR" sz="2800" dirty="0"/>
              <a:t>.</a:t>
            </a:r>
          </a:p>
        </p:txBody>
      </p:sp>
    </p:spTree>
    <p:extLst>
      <p:ext uri="{BB962C8B-B14F-4D97-AF65-F5344CB8AC3E}">
        <p14:creationId xmlns:p14="http://schemas.microsoft.com/office/powerpoint/2010/main" val="8488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4C4E31-1724-42CA-8D24-07039368033B}"/>
              </a:ext>
            </a:extLst>
          </p:cNvPr>
          <p:cNvSpPr>
            <a:spLocks noGrp="1"/>
          </p:cNvSpPr>
          <p:nvPr>
            <p:ph type="title"/>
          </p:nvPr>
        </p:nvSpPr>
        <p:spPr>
          <a:xfrm>
            <a:off x="646111" y="452718"/>
            <a:ext cx="9404723" cy="156883"/>
          </a:xfrm>
        </p:spPr>
        <p:txBody>
          <a:bodyPr/>
          <a:lstStyle/>
          <a:p>
            <a:endParaRPr lang="pt-BR" dirty="0"/>
          </a:p>
        </p:txBody>
      </p:sp>
      <p:sp>
        <p:nvSpPr>
          <p:cNvPr id="3" name="Espaço Reservado para Conteúdo 2">
            <a:extLst>
              <a:ext uri="{FF2B5EF4-FFF2-40B4-BE49-F238E27FC236}">
                <a16:creationId xmlns:a16="http://schemas.microsoft.com/office/drawing/2014/main" id="{40DA4BF6-4629-4A3B-B99A-C704038A6E6C}"/>
              </a:ext>
            </a:extLst>
          </p:cNvPr>
          <p:cNvSpPr>
            <a:spLocks noGrp="1"/>
          </p:cNvSpPr>
          <p:nvPr>
            <p:ph idx="1"/>
          </p:nvPr>
        </p:nvSpPr>
        <p:spPr>
          <a:xfrm>
            <a:off x="1103312" y="2052918"/>
            <a:ext cx="10013179" cy="4195481"/>
          </a:xfrm>
        </p:spPr>
        <p:txBody>
          <a:bodyPr>
            <a:normAutofit/>
          </a:bodyPr>
          <a:lstStyle/>
          <a:p>
            <a:pPr algn="ctr"/>
            <a:r>
              <a:rPr lang="pt-BR" sz="5400" b="1" dirty="0">
                <a:solidFill>
                  <a:srgbClr val="FFC000"/>
                </a:solidFill>
              </a:rPr>
              <a:t>PROTOTIPAÇÃO</a:t>
            </a:r>
          </a:p>
          <a:p>
            <a:pPr marL="0" indent="0" algn="ctr">
              <a:buNone/>
            </a:pPr>
            <a:endParaRPr lang="pt-BR" sz="6000" b="1" dirty="0">
              <a:solidFill>
                <a:srgbClr val="FFC000"/>
              </a:solidFill>
            </a:endParaRPr>
          </a:p>
          <a:p>
            <a:pPr algn="just"/>
            <a:r>
              <a:rPr lang="pt-BR" sz="1400" b="1" dirty="0">
                <a:solidFill>
                  <a:srgbClr val="FFC000"/>
                </a:solidFill>
              </a:rPr>
              <a:t>https://wireframepro.mockflow.com/editor.jsp?editor=off&amp;publicid=Mf1ca094f49f0a21a774aa4305256bfa11606751461452&amp;projectid=M9da63b3645528d4504ef0496f9bc45ee1606432511850&amp;perm=Owner#/page/22e017e441d045a9915364e635d692f9</a:t>
            </a:r>
          </a:p>
        </p:txBody>
      </p:sp>
    </p:spTree>
    <p:extLst>
      <p:ext uri="{BB962C8B-B14F-4D97-AF65-F5344CB8AC3E}">
        <p14:creationId xmlns:p14="http://schemas.microsoft.com/office/powerpoint/2010/main" val="335979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8"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BD91834D-32CD-4086-8221-45BCCC3559E4}"/>
              </a:ext>
            </a:extLst>
          </p:cNvPr>
          <p:cNvSpPr>
            <a:spLocks noGrp="1"/>
          </p:cNvSpPr>
          <p:nvPr>
            <p:ph type="title"/>
          </p:nvPr>
        </p:nvSpPr>
        <p:spPr>
          <a:xfrm>
            <a:off x="8201837" y="1454963"/>
            <a:ext cx="3342462" cy="3308380"/>
          </a:xfrm>
        </p:spPr>
        <p:txBody>
          <a:bodyPr vert="horz" lIns="91440" tIns="45720" rIns="91440" bIns="45720" rtlCol="0" anchor="b">
            <a:normAutofit/>
          </a:bodyPr>
          <a:lstStyle/>
          <a:p>
            <a:r>
              <a:rPr lang="en-US" sz="4000" b="1" dirty="0"/>
              <a:t>Tela 4</a:t>
            </a:r>
          </a:p>
        </p:txBody>
      </p:sp>
      <p:pic>
        <p:nvPicPr>
          <p:cNvPr id="5" name="Espaço Reservado para Conteúdo 4" descr="Texto preto sobre fundo branco&#10;&#10;Descrição gerada automaticamente">
            <a:extLst>
              <a:ext uri="{FF2B5EF4-FFF2-40B4-BE49-F238E27FC236}">
                <a16:creationId xmlns:a16="http://schemas.microsoft.com/office/drawing/2014/main" id="{B8EE45B1-5CB4-4FA0-B83F-9B9CC6E17DF7}"/>
              </a:ext>
            </a:extLst>
          </p:cNvPr>
          <p:cNvPicPr>
            <a:picLocks noGrp="1" noChangeAspect="1"/>
          </p:cNvPicPr>
          <p:nvPr>
            <p:ph idx="1"/>
          </p:nvPr>
        </p:nvPicPr>
        <p:blipFill rotWithShape="1">
          <a:blip r:embed="rId7"/>
          <a:srcRect l="1608" r="6001"/>
          <a:stretch/>
        </p:blipFill>
        <p:spPr>
          <a:xfrm>
            <a:off x="140677" y="196948"/>
            <a:ext cx="7945273" cy="649927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75192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31D36496-4C30-46B2-A5EF-4A5BCEF74973}"/>
              </a:ext>
            </a:extLst>
          </p:cNvPr>
          <p:cNvSpPr>
            <a:spLocks noGrp="1"/>
          </p:cNvSpPr>
          <p:nvPr>
            <p:ph type="title"/>
          </p:nvPr>
        </p:nvSpPr>
        <p:spPr>
          <a:xfrm>
            <a:off x="8201837" y="1454963"/>
            <a:ext cx="3342462" cy="3308380"/>
          </a:xfrm>
        </p:spPr>
        <p:txBody>
          <a:bodyPr vert="horz" lIns="91440" tIns="45720" rIns="91440" bIns="45720" rtlCol="0" anchor="b">
            <a:normAutofit/>
          </a:bodyPr>
          <a:lstStyle/>
          <a:p>
            <a:pPr>
              <a:lnSpc>
                <a:spcPct val="90000"/>
              </a:lnSpc>
            </a:pPr>
            <a:r>
              <a:rPr lang="en-US" dirty="0" err="1"/>
              <a:t>Análise</a:t>
            </a:r>
            <a:r>
              <a:rPr lang="en-US" dirty="0"/>
              <a:t> Técnica – </a:t>
            </a:r>
            <a:r>
              <a:rPr lang="en-US" dirty="0" err="1"/>
              <a:t>Diagrama</a:t>
            </a:r>
            <a:r>
              <a:rPr lang="en-US" dirty="0"/>
              <a:t> de Casos de </a:t>
            </a:r>
            <a:r>
              <a:rPr lang="en-US" dirty="0" err="1"/>
              <a:t>Uso</a:t>
            </a:r>
            <a:endParaRPr lang="en-US" dirty="0"/>
          </a:p>
        </p:txBody>
      </p:sp>
      <p:pic>
        <p:nvPicPr>
          <p:cNvPr id="7" name="Espaço Reservado para Conteúdo 6" descr="Diagrama&#10;&#10;Descrição gerada automaticamente">
            <a:extLst>
              <a:ext uri="{FF2B5EF4-FFF2-40B4-BE49-F238E27FC236}">
                <a16:creationId xmlns:a16="http://schemas.microsoft.com/office/drawing/2014/main" id="{D97F3745-0F7B-4457-994A-E80E3DE1D878}"/>
              </a:ext>
            </a:extLst>
          </p:cNvPr>
          <p:cNvPicPr>
            <a:picLocks noGrp="1" noChangeAspect="1"/>
          </p:cNvPicPr>
          <p:nvPr>
            <p:ph idx="1"/>
          </p:nvPr>
        </p:nvPicPr>
        <p:blipFill rotWithShape="1">
          <a:blip r:embed="rId7"/>
          <a:srcRect t="2196" r="2" b="2"/>
          <a:stretch/>
        </p:blipFill>
        <p:spPr>
          <a:xfrm>
            <a:off x="126608" y="126608"/>
            <a:ext cx="7872803" cy="662588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110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F28355F-F5A4-41DC-B96C-D0C30DC96C55}"/>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5000" b="0" i="0" kern="1200">
                <a:solidFill>
                  <a:srgbClr val="EBEBEB"/>
                </a:solidFill>
                <a:latin typeface="+mj-lt"/>
                <a:ea typeface="+mj-ea"/>
                <a:cs typeface="+mj-cs"/>
              </a:rPr>
              <a:t>Análise Técnica – Diagrama de Fluxo</a:t>
            </a:r>
          </a:p>
        </p:txBody>
      </p:sp>
      <p:sp useBgFill="1">
        <p:nvSpPr>
          <p:cNvPr id="24" name="Rectangle 2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Espaço Reservado para Conteúdo 4" descr="Diagrama&#10;&#10;Descrição gerada automaticamente">
            <a:extLst>
              <a:ext uri="{FF2B5EF4-FFF2-40B4-BE49-F238E27FC236}">
                <a16:creationId xmlns:a16="http://schemas.microsoft.com/office/drawing/2014/main" id="{BE4761FD-5A01-4AF7-9D86-7CE75C997600}"/>
              </a:ext>
            </a:extLst>
          </p:cNvPr>
          <p:cNvPicPr>
            <a:picLocks noGrp="1" noChangeAspect="1"/>
          </p:cNvPicPr>
          <p:nvPr>
            <p:ph idx="1"/>
          </p:nvPr>
        </p:nvPicPr>
        <p:blipFill>
          <a:blip r:embed="rId6"/>
          <a:stretch>
            <a:fillRect/>
          </a:stretch>
        </p:blipFill>
        <p:spPr>
          <a:xfrm>
            <a:off x="309489" y="337625"/>
            <a:ext cx="7774903" cy="6197166"/>
          </a:xfrm>
          <a:prstGeom prst="rect">
            <a:avLst/>
          </a:prstGeom>
          <a:effectLst/>
        </p:spPr>
      </p:pic>
    </p:spTree>
    <p:extLst>
      <p:ext uri="{BB962C8B-B14F-4D97-AF65-F5344CB8AC3E}">
        <p14:creationId xmlns:p14="http://schemas.microsoft.com/office/powerpoint/2010/main" val="281149888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5" name="Picture 4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7" name="Oval 4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9" name="Picture 4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1" name="Picture 5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3" name="Rectangle 5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5" name="Rectangle 54">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Espaço Reservado para Conteúdo 4" descr="Diagrama&#10;&#10;Descrição gerada automaticamente">
            <a:extLst>
              <a:ext uri="{FF2B5EF4-FFF2-40B4-BE49-F238E27FC236}">
                <a16:creationId xmlns:a16="http://schemas.microsoft.com/office/drawing/2014/main" id="{F734E4F8-8339-438B-9E7F-5417E9962F62}"/>
              </a:ext>
            </a:extLst>
          </p:cNvPr>
          <p:cNvPicPr>
            <a:picLocks noGrp="1" noChangeAspect="1"/>
          </p:cNvPicPr>
          <p:nvPr>
            <p:ph idx="1"/>
          </p:nvPr>
        </p:nvPicPr>
        <p:blipFill>
          <a:blip r:embed="rId6"/>
          <a:stretch>
            <a:fillRect/>
          </a:stretch>
        </p:blipFill>
        <p:spPr>
          <a:xfrm>
            <a:off x="635458" y="540771"/>
            <a:ext cx="9495966" cy="3391153"/>
          </a:xfrm>
          <a:prstGeom prst="rect">
            <a:avLst/>
          </a:prstGeom>
          <a:effectLst/>
        </p:spPr>
      </p:pic>
      <p:sp>
        <p:nvSpPr>
          <p:cNvPr id="61" name="Freeform: Shape 60">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E9273D7-AA82-42C7-AB45-D7C24E6C132A}"/>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400" b="0" i="0" kern="1200">
                <a:solidFill>
                  <a:srgbClr val="EBEBEB"/>
                </a:solidFill>
                <a:latin typeface="+mj-lt"/>
                <a:ea typeface="+mj-ea"/>
                <a:cs typeface="+mj-cs"/>
              </a:rPr>
              <a:t>Análise Técnica – Diagrama E.R</a:t>
            </a:r>
          </a:p>
        </p:txBody>
      </p:sp>
    </p:spTree>
    <p:extLst>
      <p:ext uri="{BB962C8B-B14F-4D97-AF65-F5344CB8AC3E}">
        <p14:creationId xmlns:p14="http://schemas.microsoft.com/office/powerpoint/2010/main" val="411253198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2146E-4F92-461A-BB97-1C8FCEA7156C}"/>
              </a:ext>
            </a:extLst>
          </p:cNvPr>
          <p:cNvSpPr>
            <a:spLocks noGrp="1"/>
          </p:cNvSpPr>
          <p:nvPr>
            <p:ph type="title"/>
          </p:nvPr>
        </p:nvSpPr>
        <p:spPr>
          <a:xfrm>
            <a:off x="646111" y="117566"/>
            <a:ext cx="9404723" cy="391885"/>
          </a:xfrm>
        </p:spPr>
        <p:txBody>
          <a:bodyPr/>
          <a:lstStyle/>
          <a:p>
            <a:r>
              <a:rPr lang="pt-BR" sz="2800" b="1" dirty="0">
                <a:solidFill>
                  <a:srgbClr val="FFC000"/>
                </a:solidFill>
              </a:rPr>
              <a:t>Análise Técnica - Histórias de Usuário</a:t>
            </a:r>
          </a:p>
        </p:txBody>
      </p:sp>
      <p:sp>
        <p:nvSpPr>
          <p:cNvPr id="3" name="Espaço Reservado para Conteúdo 2">
            <a:extLst>
              <a:ext uri="{FF2B5EF4-FFF2-40B4-BE49-F238E27FC236}">
                <a16:creationId xmlns:a16="http://schemas.microsoft.com/office/drawing/2014/main" id="{0DE94AD7-E36A-4407-B27F-4EF1C355D2A6}"/>
              </a:ext>
            </a:extLst>
          </p:cNvPr>
          <p:cNvSpPr>
            <a:spLocks noGrp="1"/>
          </p:cNvSpPr>
          <p:nvPr>
            <p:ph idx="1"/>
          </p:nvPr>
        </p:nvSpPr>
        <p:spPr>
          <a:xfrm>
            <a:off x="274320" y="770710"/>
            <a:ext cx="11678194" cy="5695404"/>
          </a:xfrm>
        </p:spPr>
        <p:txBody>
          <a:bodyPr>
            <a:normAutofit fontScale="92500" lnSpcReduction="10000"/>
          </a:bodyPr>
          <a:lstStyle/>
          <a:p>
            <a:pPr algn="just" rtl="0">
              <a:spcBef>
                <a:spcPts val="0"/>
              </a:spcBef>
              <a:spcAft>
                <a:spcPts val="0"/>
              </a:spcAft>
            </a:pPr>
            <a:r>
              <a:rPr lang="pt-BR" sz="900" b="0" i="0" u="none" strike="noStrike" dirty="0">
                <a:effectLst/>
                <a:latin typeface="Arial" panose="020B0604020202020204" pitchFamily="34" charset="0"/>
              </a:rPr>
              <a:t> </a:t>
            </a:r>
            <a:r>
              <a:rPr lang="pt-BR" sz="900" b="1" i="0" u="none" strike="noStrike" dirty="0">
                <a:effectLst/>
                <a:latin typeface="Arial" panose="020B0604020202020204" pitchFamily="34" charset="0"/>
              </a:rPr>
              <a:t>A</a:t>
            </a:r>
            <a:r>
              <a:rPr lang="pt-BR" sz="1000" b="1" i="0" u="none" strike="noStrike" dirty="0">
                <a:effectLst/>
                <a:latin typeface="Arial" panose="020B0604020202020204" pitchFamily="34" charset="0"/>
              </a:rPr>
              <a:t>)</a:t>
            </a:r>
            <a:r>
              <a:rPr lang="pt-BR" sz="1000" b="0" i="0" u="none" strike="noStrike" dirty="0">
                <a:effectLst/>
                <a:latin typeface="Arial" panose="020B0604020202020204" pitchFamily="34" charset="0"/>
              </a:rPr>
              <a:t>  </a:t>
            </a:r>
            <a:r>
              <a:rPr lang="pt-BR" sz="1000" b="1" i="0" u="none" strike="noStrike" dirty="0">
                <a:solidFill>
                  <a:srgbClr val="FFFF00"/>
                </a:solidFill>
                <a:effectLst/>
                <a:latin typeface="Arial" panose="020B0604020202020204" pitchFamily="34" charset="0"/>
              </a:rPr>
              <a:t>Como uma</a:t>
            </a:r>
            <a:r>
              <a:rPr lang="pt-BR" sz="1000" b="0" i="0" u="none" strike="noStrike" dirty="0">
                <a:solidFill>
                  <a:srgbClr val="FFFF00"/>
                </a:solidFill>
                <a:effectLst/>
                <a:latin typeface="Arial" panose="020B0604020202020204" pitchFamily="34" charset="0"/>
              </a:rPr>
              <a:t> </a:t>
            </a:r>
            <a:r>
              <a:rPr lang="pt-BR" sz="1000" b="0" i="0" u="none" strike="noStrike" dirty="0">
                <a:effectLst/>
                <a:latin typeface="Arial" panose="020B0604020202020204" pitchFamily="34" charset="0"/>
              </a:rPr>
              <a:t>instituição de caridade que necessito de produtos a fim de repassar às pessoas carentes para as quais presto assistência,</a:t>
            </a:r>
            <a:endParaRPr lang="pt-BR" sz="1500" b="0" dirty="0">
              <a:effectLst/>
            </a:endParaRPr>
          </a:p>
          <a:p>
            <a:pPr algn="just" rtl="0">
              <a:spcBef>
                <a:spcPts val="0"/>
              </a:spcBef>
              <a:spcAft>
                <a:spcPts val="0"/>
              </a:spcAft>
            </a:pPr>
            <a:br>
              <a:rPr lang="pt-BR" sz="1500" b="0" dirty="0">
                <a:effectLst/>
              </a:rPr>
            </a:br>
            <a:r>
              <a:rPr lang="pt-BR" sz="1000" b="0" i="0" u="none" strike="noStrike" dirty="0">
                <a:effectLst/>
                <a:latin typeface="Arial" panose="020B0604020202020204" pitchFamily="34" charset="0"/>
              </a:rPr>
              <a:t>       </a:t>
            </a:r>
            <a:r>
              <a:rPr lang="pt-BR" sz="1000" b="1" i="0" u="none" strike="noStrike" dirty="0">
                <a:solidFill>
                  <a:srgbClr val="FFFF00"/>
                </a:solidFill>
                <a:effectLst/>
                <a:latin typeface="Arial" panose="020B0604020202020204" pitchFamily="34" charset="0"/>
              </a:rPr>
              <a:t>Posso</a:t>
            </a:r>
            <a:r>
              <a:rPr lang="pt-BR" sz="1000" b="0" i="0" u="none" strike="noStrike" dirty="0">
                <a:effectLst/>
                <a:latin typeface="Arial" panose="020B0604020202020204" pitchFamily="34" charset="0"/>
              </a:rPr>
              <a:t> cadastrar Pedidos de Doação com esses itens no sistema (nome, quantidade, unidade e descrição)</a:t>
            </a:r>
            <a:endParaRPr lang="pt-BR" sz="1500" b="0" dirty="0">
              <a:effectLst/>
            </a:endParaRPr>
          </a:p>
          <a:p>
            <a:pPr algn="just" rtl="0">
              <a:spcBef>
                <a:spcPts val="0"/>
              </a:spcBef>
              <a:spcAft>
                <a:spcPts val="0"/>
              </a:spcAft>
            </a:pPr>
            <a:br>
              <a:rPr lang="pt-BR" sz="1500" b="0" dirty="0">
                <a:effectLst/>
              </a:rPr>
            </a:br>
            <a:r>
              <a:rPr lang="pt-BR" sz="1000" b="0" i="0" u="none" strike="noStrike" dirty="0">
                <a:effectLst/>
                <a:latin typeface="Arial" panose="020B0604020202020204" pitchFamily="34" charset="0"/>
              </a:rPr>
              <a:t>       </a:t>
            </a:r>
            <a:r>
              <a:rPr lang="pt-BR" sz="1000" b="1" i="0" u="none" strike="noStrike" dirty="0">
                <a:solidFill>
                  <a:srgbClr val="FFFF00"/>
                </a:solidFill>
                <a:effectLst/>
                <a:latin typeface="Arial" panose="020B0604020202020204" pitchFamily="34" charset="0"/>
              </a:rPr>
              <a:t>Para que assim</a:t>
            </a:r>
            <a:r>
              <a:rPr lang="pt-BR" sz="1000" b="0" i="0" u="none" strike="noStrike" dirty="0">
                <a:effectLst/>
                <a:latin typeface="Arial" panose="020B0604020202020204" pitchFamily="34" charset="0"/>
              </a:rPr>
              <a:t> estes sejam divulgados ao público interessado em fazer as respectivas doações.</a:t>
            </a:r>
            <a:endParaRPr lang="pt-BR" sz="1500" b="0" dirty="0">
              <a:effectLst/>
            </a:endParaRPr>
          </a:p>
          <a:p>
            <a:pPr algn="just" rtl="0">
              <a:spcBef>
                <a:spcPts val="0"/>
              </a:spcBef>
              <a:spcAft>
                <a:spcPts val="0"/>
              </a:spcAft>
            </a:pPr>
            <a:br>
              <a:rPr lang="pt-BR" sz="1500" b="0" dirty="0">
                <a:effectLst/>
              </a:rPr>
            </a:br>
            <a:r>
              <a:rPr lang="pt-BR" sz="1000" b="0" i="0" u="sng" dirty="0">
                <a:solidFill>
                  <a:schemeClr val="accent3"/>
                </a:solidFill>
                <a:effectLst/>
                <a:latin typeface="Arial" panose="020B0604020202020204" pitchFamily="34" charset="0"/>
              </a:rPr>
              <a:t>Cenário 1: Cadastrar Pedido de Doação</a:t>
            </a:r>
          </a:p>
          <a:p>
            <a:pPr algn="just" rtl="0">
              <a:spcBef>
                <a:spcPts val="0"/>
              </a:spcBef>
              <a:spcAft>
                <a:spcPts val="0"/>
              </a:spcAft>
            </a:pPr>
            <a:r>
              <a:rPr lang="pt-BR" sz="1000" b="0" i="0" u="sng" dirty="0">
                <a:solidFill>
                  <a:schemeClr val="accent3"/>
                </a:solidFill>
                <a:effectLst/>
                <a:latin typeface="Arial" panose="020B0604020202020204" pitchFamily="34" charset="0"/>
              </a:rPr>
              <a:t> </a:t>
            </a:r>
            <a:endParaRPr lang="pt-BR" sz="1500" b="0" dirty="0">
              <a:solidFill>
                <a:schemeClr val="accent3"/>
              </a:solidFill>
              <a:effectLst/>
            </a:endParaRPr>
          </a:p>
          <a:p>
            <a:pPr rtl="0">
              <a:spcBef>
                <a:spcPts val="0"/>
              </a:spcBef>
              <a:spcAft>
                <a:spcPts val="0"/>
              </a:spcAft>
            </a:pPr>
            <a:r>
              <a:rPr lang="pt-BR" sz="1000" b="1" i="0" u="none" strike="noStrike" dirty="0">
                <a:solidFill>
                  <a:srgbClr val="FFFF00"/>
                </a:solidFill>
                <a:effectLst/>
                <a:latin typeface="Arial" panose="020B0604020202020204" pitchFamily="34" charset="0"/>
              </a:rPr>
              <a:t>Dado</a:t>
            </a:r>
            <a:r>
              <a:rPr lang="pt-BR" sz="1000" b="1" i="0" u="none" strike="noStrike" dirty="0">
                <a:effectLst/>
                <a:latin typeface="Arial" panose="020B0604020202020204" pitchFamily="34" charset="0"/>
              </a:rPr>
              <a:t> </a:t>
            </a:r>
            <a:r>
              <a:rPr lang="pt-BR" sz="1000" b="0" i="0" u="none" strike="noStrike" dirty="0">
                <a:effectLst/>
                <a:latin typeface="Arial" panose="020B0604020202020204" pitchFamily="34" charset="0"/>
              </a:rPr>
              <a:t>que sou um voluntário de uma instituição de caridade no combate ao </a:t>
            </a:r>
            <a:r>
              <a:rPr lang="pt-BR" sz="1000" b="0" i="0" u="none" strike="noStrike" dirty="0" err="1">
                <a:effectLst/>
                <a:latin typeface="Arial" panose="020B0604020202020204" pitchFamily="34" charset="0"/>
              </a:rPr>
              <a:t>coronavírus</a:t>
            </a:r>
            <a:r>
              <a:rPr lang="pt-BR" sz="1000" b="0" i="0" u="none" strike="noStrike" dirty="0">
                <a:effectLst/>
                <a:latin typeface="Arial" panose="020B0604020202020204" pitchFamily="34" charset="0"/>
              </a:rPr>
              <a:t>,</a:t>
            </a:r>
            <a:endParaRPr lang="pt-BR" sz="1500" b="0" dirty="0">
              <a:effectLst/>
            </a:endParaRPr>
          </a:p>
          <a:p>
            <a:pPr rtl="0">
              <a:spcBef>
                <a:spcPts val="0"/>
              </a:spcBef>
              <a:spcAft>
                <a:spcPts val="0"/>
              </a:spcAft>
            </a:pPr>
            <a:r>
              <a:rPr lang="pt-BR" sz="1000" b="1" i="0" u="none" strike="noStrike" dirty="0">
                <a:solidFill>
                  <a:srgbClr val="FFFF00"/>
                </a:solidFill>
                <a:effectLst/>
                <a:latin typeface="Arial" panose="020B0604020202020204" pitchFamily="34" charset="0"/>
              </a:rPr>
              <a:t>Quando</a:t>
            </a:r>
            <a:r>
              <a:rPr lang="pt-BR" sz="1000" b="0" i="0" u="none" strike="noStrike" dirty="0">
                <a:effectLst/>
                <a:latin typeface="Arial" panose="020B0604020202020204" pitchFamily="34" charset="0"/>
              </a:rPr>
              <a:t> cadastro um Pedido de Doação de 50 unidades de Sabonete, 60 unidades de Máscara e 20 frascos de álcool Gel,</a:t>
            </a:r>
            <a:endParaRPr lang="pt-BR" sz="1500" b="0" dirty="0">
              <a:effectLst/>
            </a:endParaRPr>
          </a:p>
          <a:p>
            <a:pPr rtl="0">
              <a:spcBef>
                <a:spcPts val="0"/>
              </a:spcBef>
              <a:spcAft>
                <a:spcPts val="0"/>
              </a:spcAft>
            </a:pPr>
            <a:r>
              <a:rPr lang="pt-BR" sz="1000" b="1" i="0" u="none" strike="noStrike" dirty="0">
                <a:solidFill>
                  <a:srgbClr val="FFFF00"/>
                </a:solidFill>
                <a:effectLst/>
                <a:latin typeface="Arial" panose="020B0604020202020204" pitchFamily="34" charset="0"/>
              </a:rPr>
              <a:t>Então</a:t>
            </a:r>
            <a:r>
              <a:rPr lang="pt-BR" sz="1000" b="1" i="0" u="none" strike="noStrike" dirty="0">
                <a:effectLst/>
                <a:latin typeface="Arial" panose="020B0604020202020204" pitchFamily="34" charset="0"/>
              </a:rPr>
              <a:t> </a:t>
            </a:r>
            <a:r>
              <a:rPr lang="pt-BR" sz="1000" b="0" i="0" u="none" strike="noStrike" dirty="0">
                <a:effectLst/>
                <a:latin typeface="Arial" panose="020B0604020202020204" pitchFamily="34" charset="0"/>
              </a:rPr>
              <a:t>o sistema irá disponibilizar o pedido de doação. </a:t>
            </a:r>
            <a:endParaRPr lang="pt-BR" sz="1500" b="0" dirty="0">
              <a:effectLst/>
            </a:endParaRPr>
          </a:p>
          <a:p>
            <a:pPr rtl="0">
              <a:spcBef>
                <a:spcPts val="0"/>
              </a:spcBef>
              <a:spcAft>
                <a:spcPts val="0"/>
              </a:spcAft>
            </a:pPr>
            <a:br>
              <a:rPr lang="pt-BR" sz="1500" b="0" dirty="0">
                <a:effectLst/>
              </a:rPr>
            </a:br>
            <a:r>
              <a:rPr lang="pt-BR" sz="1000" b="0" i="0" u="sng" dirty="0">
                <a:solidFill>
                  <a:schemeClr val="accent3"/>
                </a:solidFill>
                <a:effectLst/>
                <a:latin typeface="Arial" panose="020B0604020202020204" pitchFamily="34" charset="0"/>
              </a:rPr>
              <a:t>Cenário 2: </a:t>
            </a:r>
            <a:r>
              <a:rPr lang="pt-BR" sz="1000" u="sng" dirty="0">
                <a:solidFill>
                  <a:schemeClr val="accent3"/>
                </a:solidFill>
                <a:latin typeface="Arial" panose="020B0604020202020204" pitchFamily="34" charset="0"/>
              </a:rPr>
              <a:t>Editando P</a:t>
            </a:r>
            <a:r>
              <a:rPr lang="pt-BR" sz="1000" b="0" i="0" u="sng" dirty="0">
                <a:solidFill>
                  <a:schemeClr val="accent3"/>
                </a:solidFill>
                <a:effectLst/>
                <a:latin typeface="Arial" panose="020B0604020202020204" pitchFamily="34" charset="0"/>
              </a:rPr>
              <a:t>edido de Doação</a:t>
            </a:r>
          </a:p>
          <a:p>
            <a:pPr rtl="0">
              <a:spcBef>
                <a:spcPts val="0"/>
              </a:spcBef>
              <a:spcAft>
                <a:spcPts val="0"/>
              </a:spcAft>
            </a:pPr>
            <a:endParaRPr lang="pt-BR" sz="1500" b="0" dirty="0">
              <a:solidFill>
                <a:srgbClr val="FFFF00"/>
              </a:solidFill>
              <a:effectLst/>
            </a:endParaRPr>
          </a:p>
          <a:p>
            <a:pPr rtl="0">
              <a:spcBef>
                <a:spcPts val="0"/>
              </a:spcBef>
              <a:spcAft>
                <a:spcPts val="0"/>
              </a:spcAft>
            </a:pPr>
            <a:r>
              <a:rPr lang="pt-BR" sz="1000" b="1" i="0" u="none" strike="noStrike" dirty="0">
                <a:solidFill>
                  <a:srgbClr val="FFFF00"/>
                </a:solidFill>
                <a:effectLst/>
                <a:latin typeface="Arial" panose="020B0604020202020204" pitchFamily="34" charset="0"/>
              </a:rPr>
              <a:t>Dado </a:t>
            </a:r>
            <a:r>
              <a:rPr lang="pt-BR" sz="1000" b="0" i="0" u="none" strike="noStrike" dirty="0">
                <a:effectLst/>
                <a:latin typeface="Arial" panose="020B0604020202020204" pitchFamily="34" charset="0"/>
              </a:rPr>
              <a:t>que sou um colaborador de uma instituição de caridade,</a:t>
            </a:r>
            <a:endParaRPr lang="pt-BR" sz="1500" b="0" dirty="0">
              <a:effectLst/>
            </a:endParaRPr>
          </a:p>
          <a:p>
            <a:pPr rtl="0">
              <a:spcBef>
                <a:spcPts val="0"/>
              </a:spcBef>
              <a:spcAft>
                <a:spcPts val="0"/>
              </a:spcAft>
            </a:pPr>
            <a:r>
              <a:rPr lang="pt-BR" sz="1000" b="1" i="0" u="none" strike="noStrike" dirty="0">
                <a:solidFill>
                  <a:srgbClr val="FFFF00"/>
                </a:solidFill>
                <a:effectLst/>
                <a:latin typeface="Arial" panose="020B0604020202020204" pitchFamily="34" charset="0"/>
              </a:rPr>
              <a:t>Quando</a:t>
            </a:r>
            <a:r>
              <a:rPr lang="pt-BR" sz="1000" b="0" i="0" u="none" strike="noStrike" dirty="0">
                <a:effectLst/>
                <a:latin typeface="Arial" panose="020B0604020202020204" pitchFamily="34" charset="0"/>
              </a:rPr>
              <a:t> recebo a doação de 30 Sabonetes,</a:t>
            </a:r>
            <a:endParaRPr lang="pt-BR" sz="1500" b="0" dirty="0">
              <a:effectLst/>
            </a:endParaRPr>
          </a:p>
          <a:p>
            <a:pPr rtl="0">
              <a:spcBef>
                <a:spcPts val="0"/>
              </a:spcBef>
              <a:spcAft>
                <a:spcPts val="0"/>
              </a:spcAft>
            </a:pPr>
            <a:r>
              <a:rPr lang="pt-BR" sz="1000" b="1" i="0" u="none" strike="noStrike" dirty="0">
                <a:solidFill>
                  <a:srgbClr val="FFFF00"/>
                </a:solidFill>
                <a:effectLst/>
                <a:latin typeface="Arial" panose="020B0604020202020204" pitchFamily="34" charset="0"/>
              </a:rPr>
              <a:t>Então</a:t>
            </a:r>
            <a:r>
              <a:rPr lang="pt-BR" sz="1000" b="1" i="0" u="none" strike="noStrike" dirty="0">
                <a:effectLst/>
                <a:latin typeface="Arial" panose="020B0604020202020204" pitchFamily="34" charset="0"/>
              </a:rPr>
              <a:t> </a:t>
            </a:r>
            <a:r>
              <a:rPr lang="pt-BR" sz="1000" b="0" i="0" u="none" strike="noStrike" dirty="0">
                <a:effectLst/>
                <a:latin typeface="Arial" panose="020B0604020202020204" pitchFamily="34" charset="0"/>
              </a:rPr>
              <a:t>atualizo o sistema que agora irá informar 20 Sabonetes.</a:t>
            </a:r>
            <a:endParaRPr lang="pt-BR" sz="1500" b="0" dirty="0">
              <a:effectLst/>
            </a:endParaRPr>
          </a:p>
          <a:p>
            <a:pPr algn="just" rtl="0">
              <a:spcBef>
                <a:spcPts val="0"/>
              </a:spcBef>
              <a:spcAft>
                <a:spcPts val="0"/>
              </a:spcAft>
            </a:pPr>
            <a:br>
              <a:rPr lang="pt-BR" sz="1400" b="0" dirty="0">
                <a:effectLst/>
              </a:rPr>
            </a:br>
            <a:r>
              <a:rPr lang="pt-BR" sz="900" b="0" i="0" u="none" strike="noStrike" dirty="0">
                <a:effectLst/>
                <a:latin typeface="Arial" panose="020B0604020202020204" pitchFamily="34" charset="0"/>
              </a:rPr>
              <a:t>                         </a:t>
            </a:r>
            <a:endParaRPr lang="pt-BR" sz="1400" b="0" dirty="0">
              <a:effectLst/>
            </a:endParaRPr>
          </a:p>
          <a:p>
            <a:pPr algn="just" rtl="0">
              <a:spcBef>
                <a:spcPts val="0"/>
              </a:spcBef>
              <a:spcAft>
                <a:spcPts val="0"/>
              </a:spcAft>
            </a:pPr>
            <a:r>
              <a:rPr lang="pt-BR" sz="900" b="0" i="0" u="none" strike="noStrike" dirty="0">
                <a:effectLst/>
                <a:latin typeface="Arial" panose="020B0604020202020204" pitchFamily="34" charset="0"/>
              </a:rPr>
              <a:t>                    </a:t>
            </a:r>
            <a:endParaRPr lang="pt-BR" sz="1400" b="0" dirty="0">
              <a:effectLst/>
            </a:endParaRPr>
          </a:p>
          <a:p>
            <a:pPr algn="just" rtl="0">
              <a:spcBef>
                <a:spcPts val="0"/>
              </a:spcBef>
              <a:spcAft>
                <a:spcPts val="0"/>
              </a:spcAft>
            </a:pPr>
            <a:r>
              <a:rPr lang="pt-BR" sz="900" b="1" i="0" u="none" strike="noStrike" dirty="0">
                <a:effectLst/>
                <a:latin typeface="Arial" panose="020B0604020202020204" pitchFamily="34" charset="0"/>
              </a:rPr>
              <a:t> B)  </a:t>
            </a:r>
            <a:r>
              <a:rPr lang="pt-BR" sz="1000" b="1" i="0" u="none" strike="noStrike" dirty="0">
                <a:solidFill>
                  <a:srgbClr val="FFFF00"/>
                </a:solidFill>
                <a:effectLst/>
                <a:latin typeface="Arial" panose="020B0604020202020204" pitchFamily="34" charset="0"/>
              </a:rPr>
              <a:t>Como uma</a:t>
            </a:r>
            <a:r>
              <a:rPr lang="pt-BR" sz="1000" b="0" i="0" u="none" strike="noStrike" dirty="0">
                <a:solidFill>
                  <a:srgbClr val="FFFF00"/>
                </a:solidFill>
                <a:effectLst/>
                <a:latin typeface="Arial" panose="020B0604020202020204" pitchFamily="34" charset="0"/>
              </a:rPr>
              <a:t> </a:t>
            </a:r>
            <a:r>
              <a:rPr lang="pt-BR" sz="1000" b="0" i="0" u="none" strike="noStrike" dirty="0">
                <a:effectLst/>
                <a:latin typeface="Arial" panose="020B0604020202020204" pitchFamily="34" charset="0"/>
              </a:rPr>
              <a:t>pessoa (física ou jurídica) interessada em prestar auxílio a instituições de caridade ou entidades assistenciais públicas ou privadas, </a:t>
            </a:r>
            <a:endParaRPr lang="pt-BR" sz="1500" b="0" dirty="0">
              <a:effectLst/>
            </a:endParaRPr>
          </a:p>
          <a:p>
            <a:pPr algn="just" rtl="0">
              <a:spcBef>
                <a:spcPts val="0"/>
              </a:spcBef>
              <a:spcAft>
                <a:spcPts val="0"/>
              </a:spcAft>
            </a:pPr>
            <a:r>
              <a:rPr lang="pt-BR" sz="1000" b="0" i="0" u="none" strike="noStrike" dirty="0">
                <a:effectLst/>
                <a:latin typeface="Arial" panose="020B0604020202020204" pitchFamily="34" charset="0"/>
              </a:rPr>
              <a:t>                       </a:t>
            </a:r>
            <a:endParaRPr lang="pt-BR" sz="1500" b="0" dirty="0">
              <a:effectLst/>
            </a:endParaRPr>
          </a:p>
          <a:p>
            <a:pPr algn="just" rtl="0">
              <a:spcBef>
                <a:spcPts val="0"/>
              </a:spcBef>
              <a:spcAft>
                <a:spcPts val="0"/>
              </a:spcAft>
            </a:pPr>
            <a:r>
              <a:rPr lang="pt-BR" sz="1000" b="1" i="0" u="none" strike="noStrike" dirty="0">
                <a:effectLst/>
                <a:latin typeface="Arial" panose="020B0604020202020204" pitchFamily="34" charset="0"/>
              </a:rPr>
              <a:t>       </a:t>
            </a:r>
            <a:r>
              <a:rPr lang="pt-BR" sz="1000" b="1" i="0" u="none" strike="noStrike" dirty="0">
                <a:solidFill>
                  <a:srgbClr val="FFFF00"/>
                </a:solidFill>
                <a:effectLst/>
                <a:latin typeface="Arial" panose="020B0604020202020204" pitchFamily="34" charset="0"/>
              </a:rPr>
              <a:t>Posso</a:t>
            </a:r>
            <a:r>
              <a:rPr lang="pt-BR" sz="1000" b="0" i="0" u="none" strike="noStrike" dirty="0">
                <a:effectLst/>
                <a:latin typeface="Arial" panose="020B0604020202020204" pitchFamily="34" charset="0"/>
              </a:rPr>
              <a:t> acessar o sistema</a:t>
            </a:r>
            <a:endParaRPr lang="pt-BR" sz="1500" b="0" dirty="0">
              <a:effectLst/>
            </a:endParaRPr>
          </a:p>
          <a:p>
            <a:pPr algn="just" rtl="0">
              <a:spcBef>
                <a:spcPts val="0"/>
              </a:spcBef>
              <a:spcAft>
                <a:spcPts val="0"/>
              </a:spcAft>
            </a:pPr>
            <a:br>
              <a:rPr lang="pt-BR" sz="1500" b="0" dirty="0">
                <a:effectLst/>
              </a:rPr>
            </a:br>
            <a:r>
              <a:rPr lang="pt-BR" sz="1000" b="0" i="0" u="none" strike="noStrike" dirty="0">
                <a:effectLst/>
                <a:latin typeface="Arial" panose="020B0604020202020204" pitchFamily="34" charset="0"/>
              </a:rPr>
              <a:t>       </a:t>
            </a:r>
            <a:r>
              <a:rPr lang="pt-BR" sz="1000" b="1" i="0" u="none" strike="noStrike" dirty="0">
                <a:solidFill>
                  <a:srgbClr val="FFFF00"/>
                </a:solidFill>
                <a:effectLst/>
                <a:latin typeface="Arial" panose="020B0604020202020204" pitchFamily="34" charset="0"/>
              </a:rPr>
              <a:t>Para que assim</a:t>
            </a:r>
            <a:r>
              <a:rPr lang="pt-BR" sz="1000" b="0" i="0" u="none" strike="noStrike" dirty="0">
                <a:solidFill>
                  <a:srgbClr val="FFFF00"/>
                </a:solidFill>
                <a:effectLst/>
                <a:latin typeface="Arial" panose="020B0604020202020204" pitchFamily="34" charset="0"/>
              </a:rPr>
              <a:t> </a:t>
            </a:r>
            <a:r>
              <a:rPr lang="pt-BR" sz="1000" b="0" i="0" u="none" strike="noStrike" dirty="0">
                <a:effectLst/>
                <a:latin typeface="Arial" panose="020B0604020202020204" pitchFamily="34" charset="0"/>
              </a:rPr>
              <a:t>eu visualize os pedidos a fim de avaliar se posso fazer as respectivas doações e como fazer.</a:t>
            </a:r>
            <a:endParaRPr lang="pt-BR" sz="1500" b="0" dirty="0">
              <a:effectLst/>
            </a:endParaRPr>
          </a:p>
          <a:p>
            <a:pPr rtl="0">
              <a:spcBef>
                <a:spcPts val="0"/>
              </a:spcBef>
              <a:spcAft>
                <a:spcPts val="0"/>
              </a:spcAft>
            </a:pPr>
            <a:br>
              <a:rPr lang="pt-BR" sz="1400" b="0" dirty="0">
                <a:effectLst/>
              </a:rPr>
            </a:br>
            <a:r>
              <a:rPr lang="pt-BR" sz="900" b="0" i="0" u="sng" dirty="0">
                <a:solidFill>
                  <a:schemeClr val="accent3"/>
                </a:solidFill>
                <a:effectLst/>
                <a:latin typeface="Arial" panose="020B0604020202020204" pitchFamily="34" charset="0"/>
              </a:rPr>
              <a:t>Cenário 1: Visualizar Pedidos de Doação</a:t>
            </a:r>
          </a:p>
          <a:p>
            <a:pPr rtl="0">
              <a:spcBef>
                <a:spcPts val="0"/>
              </a:spcBef>
              <a:spcAft>
                <a:spcPts val="0"/>
              </a:spcAft>
            </a:pPr>
            <a:endParaRPr lang="pt-BR" sz="1400" b="0" dirty="0">
              <a:effectLst/>
            </a:endParaRPr>
          </a:p>
          <a:p>
            <a:pPr algn="just" rtl="0">
              <a:spcBef>
                <a:spcPts val="0"/>
              </a:spcBef>
              <a:spcAft>
                <a:spcPts val="0"/>
              </a:spcAft>
            </a:pPr>
            <a:r>
              <a:rPr lang="pt-BR" sz="900" b="1" i="0" u="none" strike="noStrike" dirty="0">
                <a:solidFill>
                  <a:srgbClr val="FFFF00"/>
                </a:solidFill>
                <a:effectLst/>
                <a:latin typeface="Arial" panose="020B0604020202020204" pitchFamily="34" charset="0"/>
              </a:rPr>
              <a:t>Dado</a:t>
            </a:r>
            <a:r>
              <a:rPr lang="pt-BR" sz="900" b="1" i="0" u="none" strike="noStrike" dirty="0">
                <a:effectLst/>
                <a:latin typeface="Arial" panose="020B0604020202020204" pitchFamily="34" charset="0"/>
              </a:rPr>
              <a:t> </a:t>
            </a:r>
            <a:r>
              <a:rPr lang="pt-BR" sz="900" b="0" i="0" u="none" strike="noStrike" dirty="0">
                <a:effectLst/>
                <a:latin typeface="Arial" panose="020B0604020202020204" pitchFamily="34" charset="0"/>
              </a:rPr>
              <a:t>que sou um particular que desejo fazer doação a uma instituição de caridade,</a:t>
            </a:r>
            <a:endParaRPr lang="pt-BR" sz="1400" b="0" dirty="0">
              <a:effectLst/>
            </a:endParaRPr>
          </a:p>
          <a:p>
            <a:pPr algn="just" rtl="0">
              <a:spcBef>
                <a:spcPts val="0"/>
              </a:spcBef>
              <a:spcAft>
                <a:spcPts val="0"/>
              </a:spcAft>
            </a:pPr>
            <a:r>
              <a:rPr lang="pt-BR" sz="900" b="1" i="0" u="none" strike="noStrike" dirty="0">
                <a:solidFill>
                  <a:srgbClr val="FFFF00"/>
                </a:solidFill>
                <a:effectLst/>
                <a:latin typeface="Arial" panose="020B0604020202020204" pitchFamily="34" charset="0"/>
              </a:rPr>
              <a:t>Quando</a:t>
            </a:r>
            <a:r>
              <a:rPr lang="pt-BR" sz="900" b="0" i="0" u="none" strike="noStrike" dirty="0">
                <a:effectLst/>
                <a:latin typeface="Arial" panose="020B0604020202020204" pitchFamily="34" charset="0"/>
              </a:rPr>
              <a:t> acesso o sistema,</a:t>
            </a:r>
            <a:endParaRPr lang="pt-BR" sz="1400" b="0" dirty="0">
              <a:effectLst/>
            </a:endParaRPr>
          </a:p>
          <a:p>
            <a:pPr algn="just" rtl="0">
              <a:spcBef>
                <a:spcPts val="0"/>
              </a:spcBef>
              <a:spcAft>
                <a:spcPts val="0"/>
              </a:spcAft>
            </a:pPr>
            <a:r>
              <a:rPr lang="pt-BR" sz="900" b="1" i="0" u="none" strike="noStrike" dirty="0">
                <a:solidFill>
                  <a:srgbClr val="FFFF00"/>
                </a:solidFill>
                <a:effectLst/>
                <a:latin typeface="Arial" panose="020B0604020202020204" pitchFamily="34" charset="0"/>
              </a:rPr>
              <a:t>Então</a:t>
            </a:r>
            <a:r>
              <a:rPr lang="pt-BR" sz="900" b="1" i="0" u="none" strike="noStrike" dirty="0">
                <a:effectLst/>
                <a:latin typeface="Arial" panose="020B0604020202020204" pitchFamily="34" charset="0"/>
              </a:rPr>
              <a:t> </a:t>
            </a:r>
            <a:r>
              <a:rPr lang="pt-BR" sz="900" b="0" i="0" u="none" strike="noStrike" dirty="0">
                <a:effectLst/>
                <a:latin typeface="Arial" panose="020B0604020202020204" pitchFamily="34" charset="0"/>
              </a:rPr>
              <a:t>visualizo os pedidos de doação, o nome, endereço, telefone, e-mail e chave </a:t>
            </a:r>
            <a:r>
              <a:rPr lang="pt-BR" sz="900" b="0" i="0" u="none" strike="noStrike" dirty="0" err="1">
                <a:effectLst/>
                <a:latin typeface="Arial" panose="020B0604020202020204" pitchFamily="34" charset="0"/>
              </a:rPr>
              <a:t>Pix</a:t>
            </a:r>
            <a:r>
              <a:rPr lang="pt-BR" sz="900" b="0" i="0" u="none" strike="noStrike" dirty="0">
                <a:effectLst/>
                <a:latin typeface="Arial" panose="020B0604020202020204" pitchFamily="34" charset="0"/>
              </a:rPr>
              <a:t> das instituições. </a:t>
            </a:r>
            <a:endParaRPr lang="pt-BR" sz="1400" b="0" dirty="0">
              <a:effectLst/>
            </a:endParaRPr>
          </a:p>
          <a:p>
            <a:pPr rtl="0">
              <a:spcBef>
                <a:spcPts val="0"/>
              </a:spcBef>
              <a:spcAft>
                <a:spcPts val="0"/>
              </a:spcAft>
            </a:pPr>
            <a:br>
              <a:rPr lang="pt-BR" sz="1400" b="0" dirty="0">
                <a:effectLst/>
              </a:rPr>
            </a:br>
            <a:r>
              <a:rPr lang="pt-BR" sz="900" b="0" i="0" u="sng" dirty="0">
                <a:solidFill>
                  <a:schemeClr val="accent3"/>
                </a:solidFill>
                <a:effectLst/>
                <a:latin typeface="Arial" panose="020B0604020202020204" pitchFamily="34" charset="0"/>
              </a:rPr>
              <a:t>Cenário 2: Visualizar Pedidos de Doação</a:t>
            </a:r>
          </a:p>
          <a:p>
            <a:pPr rtl="0">
              <a:spcBef>
                <a:spcPts val="0"/>
              </a:spcBef>
              <a:spcAft>
                <a:spcPts val="0"/>
              </a:spcAft>
            </a:pPr>
            <a:endParaRPr lang="pt-BR" sz="1400" b="0" dirty="0">
              <a:effectLst/>
            </a:endParaRPr>
          </a:p>
          <a:p>
            <a:pPr algn="just" rtl="0">
              <a:spcBef>
                <a:spcPts val="0"/>
              </a:spcBef>
              <a:spcAft>
                <a:spcPts val="0"/>
              </a:spcAft>
            </a:pPr>
            <a:r>
              <a:rPr lang="pt-BR" sz="900" b="1" i="0" u="none" strike="noStrike" dirty="0">
                <a:solidFill>
                  <a:srgbClr val="FFFF00"/>
                </a:solidFill>
                <a:effectLst/>
                <a:latin typeface="Arial" panose="020B0604020202020204" pitchFamily="34" charset="0"/>
              </a:rPr>
              <a:t>Dado</a:t>
            </a:r>
            <a:r>
              <a:rPr lang="pt-BR" sz="900" b="1" i="0" u="none" strike="noStrike" dirty="0">
                <a:effectLst/>
                <a:latin typeface="Arial" panose="020B0604020202020204" pitchFamily="34" charset="0"/>
              </a:rPr>
              <a:t> </a:t>
            </a:r>
            <a:r>
              <a:rPr lang="pt-BR" sz="900" b="0" i="0" u="none" strike="noStrike" dirty="0">
                <a:effectLst/>
                <a:latin typeface="Arial" panose="020B0604020202020204" pitchFamily="34" charset="0"/>
              </a:rPr>
              <a:t>que sou uma empresa que deseja colaborar com instituições de caridade no combate ao </a:t>
            </a:r>
            <a:r>
              <a:rPr lang="pt-BR" sz="900" b="0" i="0" u="none" strike="noStrike" dirty="0" err="1">
                <a:effectLst/>
                <a:latin typeface="Arial" panose="020B0604020202020204" pitchFamily="34" charset="0"/>
              </a:rPr>
              <a:t>coronavírus</a:t>
            </a:r>
            <a:r>
              <a:rPr lang="pt-BR" sz="900" b="0" i="0" u="none" strike="noStrike" dirty="0">
                <a:effectLst/>
                <a:latin typeface="Arial" panose="020B0604020202020204" pitchFamily="34" charset="0"/>
              </a:rPr>
              <a:t>,</a:t>
            </a:r>
            <a:endParaRPr lang="pt-BR" sz="1400" b="0" dirty="0">
              <a:effectLst/>
            </a:endParaRPr>
          </a:p>
          <a:p>
            <a:pPr algn="just" rtl="0">
              <a:spcBef>
                <a:spcPts val="0"/>
              </a:spcBef>
              <a:spcAft>
                <a:spcPts val="0"/>
              </a:spcAft>
            </a:pPr>
            <a:r>
              <a:rPr lang="pt-BR" sz="900" b="1" i="0" u="none" strike="noStrike" dirty="0">
                <a:solidFill>
                  <a:srgbClr val="FFFF00"/>
                </a:solidFill>
                <a:effectLst/>
                <a:latin typeface="Arial" panose="020B0604020202020204" pitchFamily="34" charset="0"/>
              </a:rPr>
              <a:t>Quando</a:t>
            </a:r>
            <a:r>
              <a:rPr lang="pt-BR" sz="900" b="0" i="0" u="none" strike="noStrike" dirty="0">
                <a:effectLst/>
                <a:latin typeface="Arial" panose="020B0604020202020204" pitchFamily="34" charset="0"/>
              </a:rPr>
              <a:t> acesso o sistema,</a:t>
            </a:r>
            <a:endParaRPr lang="pt-BR" sz="1400" b="0" dirty="0">
              <a:effectLst/>
            </a:endParaRPr>
          </a:p>
          <a:p>
            <a:pPr algn="just" rtl="0">
              <a:spcBef>
                <a:spcPts val="0"/>
              </a:spcBef>
              <a:spcAft>
                <a:spcPts val="0"/>
              </a:spcAft>
            </a:pPr>
            <a:r>
              <a:rPr lang="pt-BR" sz="900" b="1" i="0" u="none" strike="noStrike" dirty="0">
                <a:solidFill>
                  <a:srgbClr val="FFFF00"/>
                </a:solidFill>
                <a:effectLst/>
                <a:latin typeface="Arial" panose="020B0604020202020204" pitchFamily="34" charset="0"/>
              </a:rPr>
              <a:t>Então</a:t>
            </a:r>
            <a:r>
              <a:rPr lang="pt-BR" sz="900" b="1" i="0" u="none" strike="noStrike" dirty="0">
                <a:effectLst/>
                <a:latin typeface="Arial" panose="020B0604020202020204" pitchFamily="34" charset="0"/>
              </a:rPr>
              <a:t> </a:t>
            </a:r>
            <a:r>
              <a:rPr lang="pt-BR" sz="900" b="0" i="0" u="none" strike="noStrike" dirty="0">
                <a:effectLst/>
                <a:latin typeface="Arial" panose="020B0604020202020204" pitchFamily="34" charset="0"/>
              </a:rPr>
              <a:t>visualizo os pedidos de doação, o nome das instituições, </a:t>
            </a:r>
            <a:r>
              <a:rPr lang="pt-BR" sz="900" dirty="0">
                <a:latin typeface="Arial" panose="020B0604020202020204" pitchFamily="34" charset="0"/>
              </a:rPr>
              <a:t>seu</a:t>
            </a:r>
            <a:r>
              <a:rPr lang="pt-BR" sz="900" b="0" i="0" u="none" strike="noStrike" dirty="0">
                <a:effectLst/>
                <a:latin typeface="Arial" panose="020B0604020202020204" pitchFamily="34" charset="0"/>
              </a:rPr>
              <a:t>s contatos e meios de doação. </a:t>
            </a:r>
            <a:endParaRPr lang="pt-BR" sz="1400" b="0" dirty="0">
              <a:effectLst/>
            </a:endParaRPr>
          </a:p>
          <a:p>
            <a:pPr marL="0" indent="0">
              <a:buNone/>
            </a:pPr>
            <a:br>
              <a:rPr lang="pt-BR" sz="800" dirty="0"/>
            </a:br>
            <a:endParaRPr lang="pt-BR" sz="800" dirty="0"/>
          </a:p>
        </p:txBody>
      </p:sp>
    </p:spTree>
    <p:extLst>
      <p:ext uri="{BB962C8B-B14F-4D97-AF65-F5344CB8AC3E}">
        <p14:creationId xmlns:p14="http://schemas.microsoft.com/office/powerpoint/2010/main" val="4199333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200</TotalTime>
  <Words>734</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Calibri</vt:lpstr>
      <vt:lpstr>Century Gothic</vt:lpstr>
      <vt:lpstr>Wingdings 3</vt:lpstr>
      <vt:lpstr>Íon</vt:lpstr>
      <vt:lpstr>Projeto Sistema de Doações para fins de caridade</vt:lpstr>
      <vt:lpstr>Descrição do Problema</vt:lpstr>
      <vt:lpstr>Solução Proposta</vt:lpstr>
      <vt:lpstr>Apresentação do PowerPoint</vt:lpstr>
      <vt:lpstr>Tela 4</vt:lpstr>
      <vt:lpstr>Análise Técnica – Diagrama de Casos de Uso</vt:lpstr>
      <vt:lpstr>Análise Técnica – Diagrama de Fluxo</vt:lpstr>
      <vt:lpstr>Análise Técnica – Diagrama E.R</vt:lpstr>
      <vt:lpstr>Análise Técnica - Histórias de Usuário</vt:lpstr>
      <vt:lpstr>Evoluções Futuras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Sistema de Doações</dc:title>
  <dc:creator>Gabriela Schneider</dc:creator>
  <cp:lastModifiedBy>Gabriela Schneider</cp:lastModifiedBy>
  <cp:revision>34</cp:revision>
  <dcterms:created xsi:type="dcterms:W3CDTF">2020-11-30T21:27:59Z</dcterms:created>
  <dcterms:modified xsi:type="dcterms:W3CDTF">2021-01-06T21:15:31Z</dcterms:modified>
</cp:coreProperties>
</file>