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avokut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avokut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avokut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avokut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jeni pravokut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jeni pravokut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avokut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ut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ut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ut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sp>
        <p:nvSpPr>
          <p:cNvPr id="28" name="Rezervirano mjesto datum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17" name="Rezervirano mjesto podnožja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Rezervirano mjesto broja slajda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26" name="Rezervirano mjesto datum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8" name="Rezervirano mjesto podnožj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r-HR" smtClean="0"/>
              <a:t>Pritisnite ikonu za dodavanje slike</a:t>
            </a:r>
            <a:endParaRPr kumimoji="0"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avokut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avokut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avokut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avokut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avokut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jeni pravokut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jeni pravokut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avokut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avokut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avokut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avokut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avokut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avokut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zervirano mjesto naslova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3" name="Rezervirano mjesto teksta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4" name="Rezervirano mjesto datum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81B6D3-42EC-4EFC-938D-CF02650CB397}" type="datetimeFigureOut">
              <a:rPr lang="sr-Latn-CS" smtClean="0"/>
              <a:pPr/>
              <a:t>11.6.2023.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Rezervirano mjesto broja slajda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4B9441E-4853-41C0-B54E-FE07001681B6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1428737"/>
            <a:ext cx="8858280" cy="2171714"/>
          </a:xfrm>
        </p:spPr>
        <p:txBody>
          <a:bodyPr>
            <a:normAutofit/>
          </a:bodyPr>
          <a:lstStyle/>
          <a:p>
            <a:r>
              <a:rPr lang="hr-HR" dirty="0" smtClean="0"/>
              <a:t>STUPČASTE BAZE PODATAKA(</a:t>
            </a:r>
            <a:r>
              <a:rPr lang="hr-HR" dirty="0" err="1" smtClean="0"/>
              <a:t>Cassandra</a:t>
            </a:r>
            <a:r>
              <a:rPr lang="hr-HR" dirty="0" smtClean="0"/>
              <a:t>+</a:t>
            </a:r>
            <a:r>
              <a:rPr lang="hr-HR" dirty="0" err="1" smtClean="0"/>
              <a:t>DataStax</a:t>
            </a:r>
            <a:r>
              <a:rPr lang="hr-HR" dirty="0"/>
              <a:t> </a:t>
            </a:r>
            <a:r>
              <a:rPr lang="hr-HR" dirty="0" err="1" smtClean="0"/>
              <a:t>DevCenter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Gabriela Zdilar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INSTALACIJA CASSANDRE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Java 8</a:t>
            </a:r>
          </a:p>
          <a:p>
            <a:r>
              <a:rPr lang="hr-HR" dirty="0" err="1" smtClean="0"/>
              <a:t>Python</a:t>
            </a:r>
            <a:r>
              <a:rPr lang="hr-HR" dirty="0" smtClean="0"/>
              <a:t> 2.7(</a:t>
            </a:r>
            <a:r>
              <a:rPr lang="hr-HR" dirty="0" err="1" smtClean="0"/>
              <a:t>cqlsh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Cassandra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DataStax</a:t>
            </a:r>
            <a:r>
              <a:rPr lang="hr-HR" dirty="0" smtClean="0"/>
              <a:t> </a:t>
            </a:r>
            <a:r>
              <a:rPr lang="hr-HR" dirty="0" err="1" smtClean="0"/>
              <a:t>DevCenter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Alat za izgradnju upita i implementaciju i dizajn baze</a:t>
            </a:r>
          </a:p>
          <a:p>
            <a:r>
              <a:rPr lang="hr-HR" dirty="0" err="1" smtClean="0"/>
              <a:t>Intellisense</a:t>
            </a:r>
            <a:endParaRPr lang="hr-HR" dirty="0" smtClean="0"/>
          </a:p>
          <a:p>
            <a:r>
              <a:rPr lang="hr-HR" dirty="0" smtClean="0"/>
              <a:t>Više CQL </a:t>
            </a:r>
            <a:r>
              <a:rPr lang="hr-HR" dirty="0" err="1" smtClean="0"/>
              <a:t>skripti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 baze Hotel i rezervacije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 smtClean="0"/>
              <a:t>UPITI: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PRVI UPIT</a:t>
            </a:r>
            <a:r>
              <a:rPr lang="hr-HR" dirty="0" smtClean="0"/>
              <a:t>:Pronaći hotele blizu područja interesa(kazališta,crkve,restorani,turističke atrakcije…).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DRUGI UPIT</a:t>
            </a:r>
            <a:r>
              <a:rPr lang="hr-HR" dirty="0" smtClean="0"/>
              <a:t>:Informacije o hotelu(ime,lokacija…)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TREĆI UPIT</a:t>
            </a:r>
            <a:r>
              <a:rPr lang="hr-HR" dirty="0" smtClean="0"/>
              <a:t>:Pronaći područja interesa u blizini odabranog hotela.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ČETVRTI UPIT</a:t>
            </a:r>
            <a:r>
              <a:rPr lang="hr-HR" dirty="0" smtClean="0"/>
              <a:t>:Pronaći dostupne sobe za određeni datum.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PETI UPIT</a:t>
            </a:r>
            <a:r>
              <a:rPr lang="hr-HR" dirty="0" smtClean="0"/>
              <a:t>:Pronaći stopu ugodnosti određene sobe,pogodnosti koje nudi.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ŠESTI UPIT</a:t>
            </a:r>
            <a:r>
              <a:rPr lang="hr-HR" dirty="0" smtClean="0"/>
              <a:t>:Pogledati rezervaciju koristeći broj koji korisnik dobije nakon rezervacije.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SEDMI UPIT</a:t>
            </a:r>
            <a:r>
              <a:rPr lang="hr-HR" dirty="0" smtClean="0"/>
              <a:t>:Pogledati rezervaciju po hotelu,datumu i imenu gosta.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OSMI UPIT</a:t>
            </a:r>
            <a:r>
              <a:rPr lang="hr-HR" dirty="0" smtClean="0"/>
              <a:t>:Pogledati rezervacije po imenu gosta.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DEVETI UPIT</a:t>
            </a:r>
            <a:r>
              <a:rPr lang="hr-HR" dirty="0" smtClean="0"/>
              <a:t>:Pogledati detalje gosta.</a:t>
            </a:r>
          </a:p>
          <a:p>
            <a:endParaRPr lang="hr-HR" dirty="0" smtClean="0"/>
          </a:p>
          <a:p>
            <a:pPr>
              <a:buNone/>
            </a:pP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2 </a:t>
            </a:r>
            <a:r>
              <a:rPr lang="hr-HR" dirty="0" err="1" smtClean="0"/>
              <a:t>keyspacea</a:t>
            </a:r>
            <a:r>
              <a:rPr lang="hr-HR" dirty="0" smtClean="0"/>
              <a:t>:Hotel </a:t>
            </a:r>
            <a:r>
              <a:rPr lang="hr-HR" dirty="0" smtClean="0"/>
              <a:t>i Rezervacija</a:t>
            </a:r>
            <a:endParaRPr lang="hr-HR" dirty="0"/>
          </a:p>
        </p:txBody>
      </p:sp>
      <p:pic>
        <p:nvPicPr>
          <p:cNvPr id="4" name="Slika 3" descr="data_modeling_hotel_logical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3286124"/>
            <a:ext cx="3571900" cy="2629354"/>
          </a:xfrm>
          <a:prstGeom prst="rect">
            <a:avLst/>
          </a:prstGeom>
        </p:spPr>
      </p:pic>
      <p:pic>
        <p:nvPicPr>
          <p:cNvPr id="5" name="Slika 4" descr="data_modeling_reservation_logica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562" y="3429000"/>
            <a:ext cx="4389229" cy="21756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785794"/>
            <a:ext cx="4038600" cy="5989593"/>
          </a:xfrm>
        </p:spPr>
        <p:txBody>
          <a:bodyPr>
            <a:normAutofit fontScale="25000" lnSpcReduction="20000"/>
          </a:bodyPr>
          <a:lstStyle/>
          <a:p>
            <a:r>
              <a:rPr lang="hr-HR" dirty="0" smtClean="0"/>
              <a:t>CREATE KEYSPACE</a:t>
            </a:r>
            <a:r>
              <a:rPr lang="hr-HR" b="1" dirty="0" smtClean="0"/>
              <a:t> hotel</a:t>
            </a:r>
            <a:r>
              <a:rPr lang="hr-HR" dirty="0" smtClean="0"/>
              <a:t> WITH </a:t>
            </a:r>
            <a:r>
              <a:rPr lang="hr-HR" dirty="0" err="1" smtClean="0"/>
              <a:t>replication</a:t>
            </a:r>
            <a:r>
              <a:rPr lang="hr-HR" dirty="0" smtClean="0"/>
              <a:t> =</a:t>
            </a:r>
          </a:p>
          <a:p>
            <a:r>
              <a:rPr lang="hr-HR" dirty="0" smtClean="0"/>
              <a:t>  {'</a:t>
            </a:r>
            <a:r>
              <a:rPr lang="hr-HR" dirty="0" err="1" smtClean="0"/>
              <a:t>class</a:t>
            </a:r>
            <a:r>
              <a:rPr lang="hr-HR" dirty="0" smtClean="0"/>
              <a:t>': '</a:t>
            </a:r>
            <a:r>
              <a:rPr lang="hr-HR" dirty="0" err="1" smtClean="0"/>
              <a:t>SimpleStrategy</a:t>
            </a:r>
            <a:r>
              <a:rPr lang="hr-HR" dirty="0" smtClean="0"/>
              <a:t>', '</a:t>
            </a:r>
            <a:r>
              <a:rPr lang="hr-HR" dirty="0" err="1" smtClean="0"/>
              <a:t>replication</a:t>
            </a:r>
            <a:r>
              <a:rPr lang="hr-HR" dirty="0" smtClean="0"/>
              <a:t>_</a:t>
            </a:r>
            <a:r>
              <a:rPr lang="hr-HR" dirty="0" err="1" smtClean="0"/>
              <a:t>factor</a:t>
            </a:r>
            <a:r>
              <a:rPr lang="hr-HR" dirty="0" smtClean="0"/>
              <a:t>' : 3};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TYPE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address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street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city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state_or_</a:t>
            </a:r>
            <a:r>
              <a:rPr lang="hr-HR" b="1" dirty="0" err="1" smtClean="0"/>
              <a:t>province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postal</a:t>
            </a:r>
            <a:r>
              <a:rPr lang="hr-HR" b="1" dirty="0" smtClean="0"/>
              <a:t>_</a:t>
            </a:r>
            <a:r>
              <a:rPr lang="hr-HR" b="1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country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);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hotels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</a:t>
            </a:r>
            <a:r>
              <a:rPr lang="hr-HR" b="1" dirty="0" err="1" smtClean="0"/>
              <a:t>poi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poi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phone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address</a:t>
            </a:r>
            <a:r>
              <a:rPr lang="hr-HR" dirty="0" smtClean="0"/>
              <a:t> </a:t>
            </a:r>
            <a:r>
              <a:rPr lang="hr-HR" dirty="0" err="1" smtClean="0"/>
              <a:t>frozen</a:t>
            </a:r>
            <a:r>
              <a:rPr lang="hr-HR" dirty="0" smtClean="0"/>
              <a:t>&lt;</a:t>
            </a:r>
            <a:r>
              <a:rPr lang="hr-HR" b="1" dirty="0" err="1" smtClean="0"/>
              <a:t>address</a:t>
            </a:r>
            <a:r>
              <a:rPr lang="hr-HR" dirty="0" smtClean="0"/>
              <a:t>&gt;,</a:t>
            </a:r>
          </a:p>
          <a:p>
            <a:r>
              <a:rPr lang="hr-HR" dirty="0" smtClean="0"/>
              <a:t>  PRIMARY KEY ((</a:t>
            </a:r>
            <a:r>
              <a:rPr lang="hr-HR" b="1" dirty="0" err="1" smtClean="0"/>
              <a:t>poi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),</a:t>
            </a:r>
            <a:r>
              <a:rPr lang="hr-HR" b="1" dirty="0" smtClean="0"/>
              <a:t> hotel_</a:t>
            </a:r>
            <a:r>
              <a:rPr lang="hr-HR" b="1" dirty="0" err="1" smtClean="0"/>
              <a:t>id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'Q1.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hotels</a:t>
            </a:r>
            <a:r>
              <a:rPr lang="hr-HR" dirty="0" smtClean="0"/>
              <a:t> </a:t>
            </a:r>
            <a:r>
              <a:rPr lang="hr-HR" dirty="0" err="1" smtClean="0"/>
              <a:t>near</a:t>
            </a:r>
            <a:r>
              <a:rPr lang="hr-HR" dirty="0" smtClean="0"/>
              <a:t> </a:t>
            </a:r>
            <a:r>
              <a:rPr lang="hr-HR" dirty="0" err="1" smtClean="0"/>
              <a:t>given</a:t>
            </a:r>
            <a:r>
              <a:rPr lang="hr-HR" dirty="0" smtClean="0"/>
              <a:t> </a:t>
            </a:r>
            <a:r>
              <a:rPr lang="hr-HR" u="sng" dirty="0" err="1" smtClean="0"/>
              <a:t>poi</a:t>
            </a:r>
            <a:r>
              <a:rPr lang="hr-HR" dirty="0" smtClean="0"/>
              <a:t>'</a:t>
            </a:r>
          </a:p>
          <a:p>
            <a:r>
              <a:rPr lang="hr-HR" dirty="0" smtClean="0"/>
              <a:t>  AND CLUSTERING ORDER BY (</a:t>
            </a:r>
            <a:r>
              <a:rPr lang="hr-HR" b="1" dirty="0" smtClean="0"/>
              <a:t>hotel_</a:t>
            </a:r>
            <a:r>
              <a:rPr lang="hr-HR" b="1" dirty="0" err="1" smtClean="0"/>
              <a:t>id</a:t>
            </a:r>
            <a:r>
              <a:rPr lang="hr-HR" dirty="0" smtClean="0"/>
              <a:t> ASC) 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hotels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PRIMARY KEY,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phone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address</a:t>
            </a:r>
            <a:r>
              <a:rPr lang="hr-HR" dirty="0" smtClean="0"/>
              <a:t> </a:t>
            </a:r>
            <a:r>
              <a:rPr lang="hr-HR" dirty="0" err="1" smtClean="0"/>
              <a:t>frozen</a:t>
            </a:r>
            <a:r>
              <a:rPr lang="hr-HR" dirty="0" smtClean="0"/>
              <a:t>&lt;</a:t>
            </a:r>
            <a:r>
              <a:rPr lang="hr-HR" b="1" dirty="0" err="1" smtClean="0"/>
              <a:t>address</a:t>
            </a:r>
            <a:r>
              <a:rPr lang="hr-HR" dirty="0" smtClean="0"/>
              <a:t>&gt;,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pois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'Q2.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r>
              <a:rPr lang="hr-HR" dirty="0" smtClean="0"/>
              <a:t> </a:t>
            </a:r>
            <a:r>
              <a:rPr lang="hr-HR" dirty="0" err="1" smtClean="0"/>
              <a:t>about</a:t>
            </a:r>
            <a:r>
              <a:rPr lang="hr-HR" dirty="0" smtClean="0"/>
              <a:t> a hotel';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pois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_hotel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poi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description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((</a:t>
            </a:r>
            <a:r>
              <a:rPr lang="hr-HR" b="1" dirty="0" smtClean="0"/>
              <a:t>hotel_</a:t>
            </a:r>
            <a:r>
              <a:rPr lang="hr-HR" b="1" dirty="0" err="1" smtClean="0"/>
              <a:t>id</a:t>
            </a:r>
            <a:r>
              <a:rPr lang="hr-HR" dirty="0" smtClean="0"/>
              <a:t>),</a:t>
            </a:r>
            <a:r>
              <a:rPr lang="hr-HR" b="1" dirty="0" smtClean="0"/>
              <a:t> </a:t>
            </a:r>
            <a:r>
              <a:rPr lang="hr-HR" b="1" dirty="0" err="1" smtClean="0"/>
              <a:t>poi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'Q3.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u="sng" dirty="0" err="1" smtClean="0"/>
              <a:t>pois</a:t>
            </a:r>
            <a:r>
              <a:rPr lang="hr-HR" dirty="0" smtClean="0"/>
              <a:t> </a:t>
            </a:r>
            <a:r>
              <a:rPr lang="hr-HR" dirty="0" err="1" smtClean="0"/>
              <a:t>near</a:t>
            </a:r>
            <a:r>
              <a:rPr lang="hr-HR" dirty="0" smtClean="0"/>
              <a:t> a hotel';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available</a:t>
            </a:r>
            <a:r>
              <a:rPr lang="hr-HR" b="1" dirty="0" smtClean="0"/>
              <a:t>_</a:t>
            </a:r>
            <a:r>
              <a:rPr lang="hr-HR" b="1" dirty="0" err="1" smtClean="0"/>
              <a:t>rooms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_hotel_date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date</a:t>
            </a:r>
            <a:r>
              <a:rPr lang="hr-HR" dirty="0" smtClean="0"/>
              <a:t> </a:t>
            </a:r>
            <a:r>
              <a:rPr lang="hr-HR" dirty="0" err="1" smtClean="0"/>
              <a:t>date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smallint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is_</a:t>
            </a:r>
            <a:r>
              <a:rPr lang="hr-HR" b="1" dirty="0" err="1" smtClean="0"/>
              <a:t>available</a:t>
            </a:r>
            <a:r>
              <a:rPr lang="hr-HR" dirty="0" smtClean="0"/>
              <a:t> </a:t>
            </a:r>
            <a:r>
              <a:rPr lang="hr-HR" dirty="0" err="1" smtClean="0"/>
              <a:t>boolean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((</a:t>
            </a:r>
            <a:r>
              <a:rPr lang="hr-HR" b="1" dirty="0" smtClean="0"/>
              <a:t>hotel_</a:t>
            </a:r>
            <a:r>
              <a:rPr lang="hr-HR" b="1" dirty="0" err="1" smtClean="0"/>
              <a:t>id</a:t>
            </a:r>
            <a:r>
              <a:rPr lang="hr-HR" dirty="0" smtClean="0"/>
              <a:t>),</a:t>
            </a:r>
            <a:r>
              <a:rPr lang="hr-HR" b="1" dirty="0" smtClean="0"/>
              <a:t> date</a:t>
            </a:r>
            <a:r>
              <a:rPr lang="hr-HR" dirty="0" smtClean="0"/>
              <a:t>,</a:t>
            </a:r>
            <a:r>
              <a:rPr lang="hr-HR" b="1" dirty="0" smtClean="0"/>
              <a:t>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'Q4.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available</a:t>
            </a:r>
            <a:r>
              <a:rPr lang="hr-HR" dirty="0" smtClean="0"/>
              <a:t> </a:t>
            </a:r>
            <a:r>
              <a:rPr lang="hr-HR" dirty="0" err="1" smtClean="0"/>
              <a:t>rooms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hotel date';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hotel</a:t>
            </a:r>
            <a:r>
              <a:rPr lang="hr-HR" dirty="0" err="1" smtClean="0"/>
              <a:t>.</a:t>
            </a:r>
            <a:r>
              <a:rPr lang="hr-HR" b="1" dirty="0" err="1" smtClean="0"/>
              <a:t>amenities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</a:t>
            </a:r>
            <a:r>
              <a:rPr lang="hr-HR" b="1" dirty="0" err="1" smtClean="0"/>
              <a:t>room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smallint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amenity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description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((</a:t>
            </a:r>
            <a:r>
              <a:rPr lang="hr-HR" b="1" dirty="0" smtClean="0"/>
              <a:t>hotel_</a:t>
            </a:r>
            <a:r>
              <a:rPr lang="hr-HR" b="1" dirty="0" err="1" smtClean="0"/>
              <a:t>id</a:t>
            </a:r>
            <a:r>
              <a:rPr lang="hr-HR" dirty="0" smtClean="0"/>
              <a:t>,</a:t>
            </a:r>
            <a:r>
              <a:rPr lang="hr-HR" b="1" dirty="0" smtClean="0"/>
              <a:t>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),</a:t>
            </a:r>
            <a:r>
              <a:rPr lang="hr-HR" b="1" dirty="0" smtClean="0"/>
              <a:t> </a:t>
            </a:r>
            <a:r>
              <a:rPr lang="hr-HR" b="1" dirty="0" err="1" smtClean="0"/>
              <a:t>amenity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'Q5.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amenities</a:t>
            </a:r>
            <a:r>
              <a:rPr lang="hr-HR" dirty="0" smtClean="0"/>
              <a:t> for a </a:t>
            </a:r>
            <a:r>
              <a:rPr lang="hr-HR" dirty="0" err="1" smtClean="0"/>
              <a:t>room</a:t>
            </a:r>
            <a:r>
              <a:rPr lang="hr-HR" dirty="0" smtClean="0"/>
              <a:t>';</a:t>
            </a:r>
          </a:p>
          <a:p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714356"/>
            <a:ext cx="4038600" cy="6061031"/>
          </a:xfrm>
        </p:spPr>
        <p:txBody>
          <a:bodyPr>
            <a:normAutofit fontScale="25000" lnSpcReduction="20000"/>
          </a:bodyPr>
          <a:lstStyle/>
          <a:p>
            <a:r>
              <a:rPr lang="hr-HR" dirty="0" smtClean="0"/>
              <a:t>CREATE KEYSPACE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smtClean="0"/>
              <a:t> WITH </a:t>
            </a:r>
            <a:r>
              <a:rPr lang="hr-HR" dirty="0" err="1" smtClean="0"/>
              <a:t>replication</a:t>
            </a:r>
            <a:r>
              <a:rPr lang="hr-HR" dirty="0" smtClean="0"/>
              <a:t> = </a:t>
            </a:r>
          </a:p>
          <a:p>
            <a:r>
              <a:rPr lang="hr-HR" dirty="0" smtClean="0"/>
              <a:t>{'</a:t>
            </a:r>
            <a:r>
              <a:rPr lang="hr-HR" dirty="0" err="1" smtClean="0"/>
              <a:t>class</a:t>
            </a:r>
            <a:r>
              <a:rPr lang="hr-HR" dirty="0" smtClean="0"/>
              <a:t>':'</a:t>
            </a:r>
            <a:r>
              <a:rPr lang="hr-HR" dirty="0" err="1" smtClean="0"/>
              <a:t>SimpleStrategy</a:t>
            </a:r>
            <a:r>
              <a:rPr lang="hr-HR" dirty="0" smtClean="0"/>
              <a:t>', '</a:t>
            </a:r>
            <a:r>
              <a:rPr lang="hr-HR" dirty="0" err="1" smtClean="0"/>
              <a:t>replication</a:t>
            </a:r>
            <a:r>
              <a:rPr lang="hr-HR" dirty="0" smtClean="0"/>
              <a:t>_</a:t>
            </a:r>
            <a:r>
              <a:rPr lang="hr-HR" dirty="0" err="1" smtClean="0"/>
              <a:t>factor</a:t>
            </a:r>
            <a:r>
              <a:rPr lang="hr-HR" dirty="0" smtClean="0"/>
              <a:t>' : 3};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TYPE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err="1" smtClean="0"/>
              <a:t>.</a:t>
            </a:r>
            <a:r>
              <a:rPr lang="hr-HR" b="1" dirty="0" err="1" smtClean="0"/>
              <a:t>address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street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city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state_or_</a:t>
            </a:r>
            <a:r>
              <a:rPr lang="hr-HR" b="1" dirty="0" err="1" smtClean="0"/>
              <a:t>province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postal</a:t>
            </a:r>
            <a:r>
              <a:rPr lang="hr-HR" b="1" dirty="0" smtClean="0"/>
              <a:t>_</a:t>
            </a:r>
            <a:r>
              <a:rPr lang="hr-HR" b="1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country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);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err="1" smtClean="0"/>
              <a:t>.</a:t>
            </a:r>
            <a:r>
              <a:rPr lang="hr-HR" b="1" dirty="0" err="1" smtClean="0"/>
              <a:t>reservations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</a:t>
            </a:r>
            <a:r>
              <a:rPr lang="hr-HR" b="1" dirty="0" err="1" smtClean="0"/>
              <a:t>confirmation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confirm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start_date</a:t>
            </a:r>
            <a:r>
              <a:rPr lang="hr-HR" dirty="0" smtClean="0"/>
              <a:t> </a:t>
            </a:r>
            <a:r>
              <a:rPr lang="hr-HR" dirty="0" err="1" smtClean="0"/>
              <a:t>date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end</a:t>
            </a:r>
            <a:r>
              <a:rPr lang="hr-HR" b="1" dirty="0" smtClean="0"/>
              <a:t>_date</a:t>
            </a:r>
            <a:r>
              <a:rPr lang="hr-HR" dirty="0" smtClean="0"/>
              <a:t> date,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smallint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uuid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</a:t>
            </a:r>
            <a:r>
              <a:rPr lang="hr-HR" b="1" dirty="0" err="1" smtClean="0"/>
              <a:t>confirm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'Q6.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reservations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confirmation</a:t>
            </a:r>
            <a:r>
              <a:rPr lang="hr-HR" dirty="0" smtClean="0"/>
              <a:t> </a:t>
            </a:r>
            <a:r>
              <a:rPr lang="hr-HR" dirty="0" err="1" smtClean="0"/>
              <a:t>number</a:t>
            </a:r>
            <a:r>
              <a:rPr lang="hr-HR" dirty="0" smtClean="0"/>
              <a:t>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err="1" smtClean="0"/>
              <a:t>.</a:t>
            </a:r>
            <a:r>
              <a:rPr lang="hr-HR" b="1" dirty="0" err="1" smtClean="0"/>
              <a:t>reservations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_hotel_date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start_date</a:t>
            </a:r>
            <a:r>
              <a:rPr lang="hr-HR" dirty="0" smtClean="0"/>
              <a:t> </a:t>
            </a:r>
            <a:r>
              <a:rPr lang="hr-HR" dirty="0" err="1" smtClean="0"/>
              <a:t>date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end</a:t>
            </a:r>
            <a:r>
              <a:rPr lang="hr-HR" b="1" dirty="0" smtClean="0"/>
              <a:t>_date</a:t>
            </a:r>
            <a:r>
              <a:rPr lang="hr-HR" dirty="0" smtClean="0"/>
              <a:t> date,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smallint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confirm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uuid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((</a:t>
            </a:r>
            <a:r>
              <a:rPr lang="hr-HR" b="1" dirty="0" smtClean="0"/>
              <a:t>hotel_</a:t>
            </a:r>
            <a:r>
              <a:rPr lang="hr-HR" b="1" dirty="0" err="1" smtClean="0"/>
              <a:t>id</a:t>
            </a:r>
            <a:r>
              <a:rPr lang="hr-HR" dirty="0" smtClean="0"/>
              <a:t>,</a:t>
            </a:r>
            <a:r>
              <a:rPr lang="hr-HR" b="1" dirty="0" smtClean="0"/>
              <a:t> start_date</a:t>
            </a:r>
            <a:r>
              <a:rPr lang="hr-HR" dirty="0" smtClean="0"/>
              <a:t>),</a:t>
            </a:r>
            <a:r>
              <a:rPr lang="hr-HR" b="1" dirty="0" smtClean="0"/>
              <a:t>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'Q7.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reservations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hotel </a:t>
            </a:r>
            <a:r>
              <a:rPr lang="hr-HR" dirty="0" err="1" smtClean="0"/>
              <a:t>and</a:t>
            </a:r>
            <a:r>
              <a:rPr lang="hr-HR" dirty="0" smtClean="0"/>
              <a:t> date';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err="1" smtClean="0"/>
              <a:t>.</a:t>
            </a:r>
            <a:r>
              <a:rPr lang="hr-HR" b="1" dirty="0" err="1" smtClean="0"/>
              <a:t>reservations</a:t>
            </a:r>
            <a:r>
              <a:rPr lang="hr-HR" b="1" dirty="0" smtClean="0"/>
              <a:t>_</a:t>
            </a:r>
            <a:r>
              <a:rPr lang="hr-HR" b="1" dirty="0" err="1" smtClean="0"/>
              <a:t>by</a:t>
            </a:r>
            <a:r>
              <a:rPr lang="hr-HR" b="1" dirty="0" smtClean="0"/>
              <a:t>_</a:t>
            </a:r>
            <a:r>
              <a:rPr lang="hr-HR" b="1" dirty="0" err="1" smtClean="0"/>
              <a:t>guest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last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hotel_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start_date</a:t>
            </a:r>
            <a:r>
              <a:rPr lang="hr-HR" dirty="0" smtClean="0"/>
              <a:t> </a:t>
            </a:r>
            <a:r>
              <a:rPr lang="hr-HR" dirty="0" err="1" smtClean="0"/>
              <a:t>date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end</a:t>
            </a:r>
            <a:r>
              <a:rPr lang="hr-HR" b="1" dirty="0" smtClean="0"/>
              <a:t>_date</a:t>
            </a:r>
            <a:r>
              <a:rPr lang="hr-HR" dirty="0" smtClean="0"/>
              <a:t> date,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room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smallint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confirm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uuid</a:t>
            </a:r>
            <a:r>
              <a:rPr lang="hr-HR" dirty="0" smtClean="0"/>
              <a:t>,</a:t>
            </a:r>
          </a:p>
          <a:p>
            <a:r>
              <a:rPr lang="hr-HR" dirty="0" smtClean="0"/>
              <a:t>  PRIMARY KEY ((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last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),</a:t>
            </a:r>
            <a:r>
              <a:rPr lang="hr-HR" b="1" dirty="0" smtClean="0"/>
              <a:t> hotel_</a:t>
            </a:r>
            <a:r>
              <a:rPr lang="hr-HR" b="1" dirty="0" err="1" smtClean="0"/>
              <a:t>id</a:t>
            </a:r>
            <a:r>
              <a:rPr lang="hr-HR" dirty="0" smtClean="0"/>
              <a:t>)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'Q8.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reservations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guest</a:t>
            </a:r>
            <a:r>
              <a:rPr lang="hr-HR" dirty="0" smtClean="0"/>
              <a:t> </a:t>
            </a:r>
            <a:r>
              <a:rPr lang="hr-HR" dirty="0" err="1" smtClean="0"/>
              <a:t>name</a:t>
            </a:r>
            <a:r>
              <a:rPr lang="hr-HR" dirty="0" smtClean="0"/>
              <a:t>';</a:t>
            </a:r>
          </a:p>
          <a:p>
            <a:r>
              <a:rPr lang="hr-HR" dirty="0" smtClean="0"/>
              <a:t> </a:t>
            </a:r>
          </a:p>
          <a:p>
            <a:r>
              <a:rPr lang="hr-HR" dirty="0" smtClean="0"/>
              <a:t>CREATE TABLE</a:t>
            </a:r>
            <a:r>
              <a:rPr lang="hr-HR" b="1" dirty="0" smtClean="0"/>
              <a:t> </a:t>
            </a:r>
            <a:r>
              <a:rPr lang="hr-HR" b="1" dirty="0" err="1" smtClean="0"/>
              <a:t>reservation</a:t>
            </a:r>
            <a:r>
              <a:rPr lang="hr-HR" dirty="0" err="1" smtClean="0"/>
              <a:t>.</a:t>
            </a:r>
            <a:r>
              <a:rPr lang="hr-HR" b="1" dirty="0" err="1" smtClean="0"/>
              <a:t>guests</a:t>
            </a:r>
            <a:r>
              <a:rPr lang="hr-HR" dirty="0" smtClean="0"/>
              <a:t> (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guest</a:t>
            </a:r>
            <a:r>
              <a:rPr lang="hr-HR" b="1" dirty="0" smtClean="0"/>
              <a:t>_</a:t>
            </a:r>
            <a:r>
              <a:rPr lang="hr-HR" b="1" dirty="0" err="1" smtClean="0"/>
              <a:t>id</a:t>
            </a:r>
            <a:r>
              <a:rPr lang="hr-HR" dirty="0" smtClean="0"/>
              <a:t> </a:t>
            </a:r>
            <a:r>
              <a:rPr lang="hr-HR" dirty="0" err="1" smtClean="0"/>
              <a:t>uuid</a:t>
            </a:r>
            <a:r>
              <a:rPr lang="hr-HR" dirty="0" smtClean="0"/>
              <a:t> PRIMARY KEY,</a:t>
            </a:r>
          </a:p>
          <a:p>
            <a:r>
              <a:rPr lang="hr-HR" b="1" dirty="0" smtClean="0"/>
              <a:t>  first_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last</a:t>
            </a:r>
            <a:r>
              <a:rPr lang="hr-HR" b="1" dirty="0" smtClean="0"/>
              <a:t>_</a:t>
            </a:r>
            <a:r>
              <a:rPr lang="hr-HR" b="1" dirty="0" err="1" smtClean="0"/>
              <a:t>name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title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emails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phone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address</a:t>
            </a:r>
            <a:r>
              <a:rPr lang="hr-HR" dirty="0" smtClean="0"/>
              <a:t> </a:t>
            </a:r>
            <a:r>
              <a:rPr lang="hr-HR" dirty="0" err="1" smtClean="0"/>
              <a:t>frozen</a:t>
            </a:r>
            <a:r>
              <a:rPr lang="hr-HR" dirty="0" smtClean="0"/>
              <a:t>&lt;</a:t>
            </a:r>
            <a:r>
              <a:rPr lang="hr-HR" b="1" dirty="0" err="1" smtClean="0"/>
              <a:t>address</a:t>
            </a:r>
            <a:r>
              <a:rPr lang="hr-HR" dirty="0" smtClean="0"/>
              <a:t>&gt;,</a:t>
            </a:r>
          </a:p>
          <a:p>
            <a:r>
              <a:rPr lang="hr-HR" b="1" dirty="0" smtClean="0"/>
              <a:t>  </a:t>
            </a:r>
            <a:r>
              <a:rPr lang="hr-HR" b="1" dirty="0" err="1" smtClean="0"/>
              <a:t>confirm</a:t>
            </a:r>
            <a:r>
              <a:rPr lang="hr-HR" b="1" dirty="0" smtClean="0"/>
              <a:t>_</a:t>
            </a:r>
            <a:r>
              <a:rPr lang="hr-HR" b="1" dirty="0" err="1" smtClean="0"/>
              <a:t>number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)</a:t>
            </a:r>
          </a:p>
          <a:p>
            <a:r>
              <a:rPr lang="hr-HR" dirty="0" smtClean="0"/>
              <a:t>  WITH </a:t>
            </a:r>
            <a:r>
              <a:rPr lang="hr-HR" dirty="0" err="1" smtClean="0"/>
              <a:t>comment</a:t>
            </a:r>
            <a:r>
              <a:rPr lang="hr-HR" dirty="0" smtClean="0"/>
              <a:t> = 'Q9. </a:t>
            </a:r>
            <a:r>
              <a:rPr lang="hr-HR" dirty="0" err="1" smtClean="0"/>
              <a:t>Find</a:t>
            </a:r>
            <a:r>
              <a:rPr lang="hr-HR" dirty="0" smtClean="0"/>
              <a:t> </a:t>
            </a:r>
            <a:r>
              <a:rPr lang="hr-HR" dirty="0" err="1" smtClean="0"/>
              <a:t>guest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ID';</a:t>
            </a:r>
          </a:p>
          <a:p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4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4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4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4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4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4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Neki upiti i rezultati…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PRVI UPIT</a:t>
            </a:r>
          </a:p>
          <a:p>
            <a:r>
              <a:rPr lang="hr-HR" sz="1600" dirty="0" err="1" smtClean="0">
                <a:solidFill>
                  <a:srgbClr val="0070C0"/>
                </a:solidFill>
              </a:rPr>
              <a:t>select</a:t>
            </a:r>
            <a:r>
              <a:rPr lang="hr-HR" sz="1600" dirty="0" smtClean="0">
                <a:solidFill>
                  <a:srgbClr val="0070C0"/>
                </a:solidFill>
              </a:rPr>
              <a:t>*</a:t>
            </a:r>
            <a:r>
              <a:rPr lang="hr-HR" sz="1600" dirty="0" err="1" smtClean="0">
                <a:solidFill>
                  <a:srgbClr val="0070C0"/>
                </a:solidFill>
              </a:rPr>
              <a:t>from</a:t>
            </a:r>
            <a:r>
              <a:rPr lang="hr-HR" sz="1600" b="1" dirty="0" smtClean="0">
                <a:solidFill>
                  <a:srgbClr val="0070C0"/>
                </a:solidFill>
              </a:rPr>
              <a:t> </a:t>
            </a:r>
            <a:r>
              <a:rPr lang="hr-HR" sz="1600" b="1" dirty="0" err="1" smtClean="0">
                <a:solidFill>
                  <a:srgbClr val="0070C0"/>
                </a:solidFill>
              </a:rPr>
              <a:t>hotel</a:t>
            </a:r>
            <a:r>
              <a:rPr lang="hr-HR" sz="1600" dirty="0" err="1" smtClean="0">
                <a:solidFill>
                  <a:srgbClr val="0070C0"/>
                </a:solidFill>
              </a:rPr>
              <a:t>.</a:t>
            </a:r>
            <a:r>
              <a:rPr lang="hr-HR" sz="1600" b="1" dirty="0" err="1" smtClean="0">
                <a:solidFill>
                  <a:srgbClr val="0070C0"/>
                </a:solidFill>
              </a:rPr>
              <a:t>hotels</a:t>
            </a:r>
            <a:r>
              <a:rPr lang="hr-HR" sz="1600" dirty="0" smtClean="0">
                <a:solidFill>
                  <a:srgbClr val="0070C0"/>
                </a:solidFill>
              </a:rPr>
              <a:t>;</a:t>
            </a:r>
          </a:p>
          <a:p>
            <a:endParaRPr lang="hr-HR" dirty="0"/>
          </a:p>
        </p:txBody>
      </p:sp>
      <p:pic>
        <p:nvPicPr>
          <p:cNvPr id="4" name="Slika 3" descr="prvi_upi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2071678"/>
            <a:ext cx="5760720" cy="41116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DRUGI UPIT</a:t>
            </a:r>
          </a:p>
          <a:p>
            <a:r>
              <a:rPr lang="hr-HR" sz="1400" dirty="0" err="1" smtClean="0">
                <a:solidFill>
                  <a:srgbClr val="0070C0"/>
                </a:solidFill>
              </a:rPr>
              <a:t>select</a:t>
            </a:r>
            <a:r>
              <a:rPr lang="hr-HR" sz="1400" dirty="0" smtClean="0">
                <a:solidFill>
                  <a:srgbClr val="0070C0"/>
                </a:solidFill>
              </a:rPr>
              <a:t> </a:t>
            </a:r>
            <a:r>
              <a:rPr lang="hr-HR" sz="1400" dirty="0" err="1" smtClean="0">
                <a:solidFill>
                  <a:srgbClr val="0070C0"/>
                </a:solidFill>
              </a:rPr>
              <a:t>count</a:t>
            </a:r>
            <a:r>
              <a:rPr lang="hr-HR" sz="1400" dirty="0" smtClean="0">
                <a:solidFill>
                  <a:srgbClr val="0070C0"/>
                </a:solidFill>
              </a:rPr>
              <a:t>(</a:t>
            </a:r>
            <a:r>
              <a:rPr lang="hr-HR" sz="1400" b="1" dirty="0" err="1" smtClean="0">
                <a:solidFill>
                  <a:srgbClr val="0070C0"/>
                </a:solidFill>
              </a:rPr>
              <a:t>room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number</a:t>
            </a:r>
            <a:r>
              <a:rPr lang="hr-HR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hr-HR" sz="1400" dirty="0" err="1" smtClean="0">
                <a:solidFill>
                  <a:srgbClr val="0070C0"/>
                </a:solidFill>
              </a:rPr>
              <a:t>from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hotel</a:t>
            </a:r>
            <a:r>
              <a:rPr lang="hr-HR" sz="1400" dirty="0" err="1" smtClean="0">
                <a:solidFill>
                  <a:srgbClr val="0070C0"/>
                </a:solidFill>
              </a:rPr>
              <a:t>.</a:t>
            </a:r>
            <a:r>
              <a:rPr lang="hr-HR" sz="1400" b="1" dirty="0" err="1" smtClean="0">
                <a:solidFill>
                  <a:srgbClr val="0070C0"/>
                </a:solidFill>
              </a:rPr>
              <a:t>available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rooms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by</a:t>
            </a:r>
            <a:r>
              <a:rPr lang="hr-HR" sz="1400" b="1" dirty="0" smtClean="0">
                <a:solidFill>
                  <a:srgbClr val="0070C0"/>
                </a:solidFill>
              </a:rPr>
              <a:t>_hotel_date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dirty="0" err="1" smtClean="0">
                <a:solidFill>
                  <a:srgbClr val="0070C0"/>
                </a:solidFill>
              </a:rPr>
              <a:t>where</a:t>
            </a:r>
            <a:r>
              <a:rPr lang="hr-HR" sz="1400" b="1" dirty="0" smtClean="0">
                <a:solidFill>
                  <a:srgbClr val="0070C0"/>
                </a:solidFill>
              </a:rPr>
              <a:t> hotel_</a:t>
            </a:r>
            <a:r>
              <a:rPr lang="hr-HR" sz="1400" b="1" dirty="0" err="1" smtClean="0">
                <a:solidFill>
                  <a:srgbClr val="0070C0"/>
                </a:solidFill>
              </a:rPr>
              <a:t>id</a:t>
            </a:r>
            <a:r>
              <a:rPr lang="hr-HR" sz="1400" dirty="0" smtClean="0">
                <a:solidFill>
                  <a:srgbClr val="0070C0"/>
                </a:solidFill>
              </a:rPr>
              <a:t>='0x31C5E4B74E23231295FDB724AD578C02C4A723F4BA2B4AF99F129EC2F4B3AD41';</a:t>
            </a:r>
          </a:p>
          <a:p>
            <a:endParaRPr lang="hr-HR" dirty="0"/>
          </a:p>
        </p:txBody>
      </p:sp>
      <p:pic>
        <p:nvPicPr>
          <p:cNvPr id="5" name="Slika 4" descr="jedanaesti_upi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52" y="4429132"/>
            <a:ext cx="2278578" cy="8306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TREĆI UPIT</a:t>
            </a:r>
          </a:p>
          <a:p>
            <a:r>
              <a:rPr lang="hr-HR" sz="1400" dirty="0" err="1" smtClean="0">
                <a:solidFill>
                  <a:srgbClr val="0070C0"/>
                </a:solidFill>
              </a:rPr>
              <a:t>select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amenity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name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dirty="0" err="1" smtClean="0">
                <a:solidFill>
                  <a:srgbClr val="0070C0"/>
                </a:solidFill>
              </a:rPr>
              <a:t>from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hotel</a:t>
            </a:r>
            <a:r>
              <a:rPr lang="hr-HR" sz="1400" dirty="0" err="1" smtClean="0">
                <a:solidFill>
                  <a:srgbClr val="0070C0"/>
                </a:solidFill>
              </a:rPr>
              <a:t>.</a:t>
            </a:r>
            <a:r>
              <a:rPr lang="hr-HR" sz="1400" b="1" dirty="0" err="1" smtClean="0">
                <a:solidFill>
                  <a:srgbClr val="0070C0"/>
                </a:solidFill>
              </a:rPr>
              <a:t>amenities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by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room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dirty="0" err="1" smtClean="0">
                <a:solidFill>
                  <a:srgbClr val="0070C0"/>
                </a:solidFill>
              </a:rPr>
              <a:t>where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room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number</a:t>
            </a:r>
            <a:r>
              <a:rPr lang="hr-HR" sz="1400" dirty="0" smtClean="0">
                <a:solidFill>
                  <a:srgbClr val="0070C0"/>
                </a:solidFill>
              </a:rPr>
              <a:t>=101 </a:t>
            </a:r>
            <a:r>
              <a:rPr lang="hr-HR" sz="1400" dirty="0" err="1" smtClean="0">
                <a:solidFill>
                  <a:srgbClr val="0070C0"/>
                </a:solidFill>
              </a:rPr>
              <a:t>and</a:t>
            </a:r>
            <a:r>
              <a:rPr lang="hr-HR" sz="1400" b="1" dirty="0" smtClean="0">
                <a:solidFill>
                  <a:srgbClr val="0070C0"/>
                </a:solidFill>
              </a:rPr>
              <a:t> hotel_</a:t>
            </a:r>
            <a:r>
              <a:rPr lang="hr-HR" sz="1400" b="1" dirty="0" err="1" smtClean="0">
                <a:solidFill>
                  <a:srgbClr val="0070C0"/>
                </a:solidFill>
              </a:rPr>
              <a:t>id</a:t>
            </a:r>
            <a:r>
              <a:rPr lang="hr-HR" sz="1400" dirty="0" smtClean="0">
                <a:solidFill>
                  <a:srgbClr val="0070C0"/>
                </a:solidFill>
              </a:rPr>
              <a:t>='0xAFAF3A868730E8993FB17CFC59EF2C0568DE1DF40D09CA829ABDCB074EB9CF3F';</a:t>
            </a:r>
          </a:p>
          <a:p>
            <a:endParaRPr lang="hr-HR" dirty="0"/>
          </a:p>
        </p:txBody>
      </p:sp>
      <p:pic>
        <p:nvPicPr>
          <p:cNvPr id="4" name="Slika 3" descr="trinaesti_upi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480" y="4429132"/>
            <a:ext cx="1653683" cy="71634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ČETVRTI UPIT</a:t>
            </a:r>
          </a:p>
          <a:p>
            <a:r>
              <a:rPr lang="hr-HR" sz="1400" dirty="0" err="1" smtClean="0">
                <a:solidFill>
                  <a:srgbClr val="0070C0"/>
                </a:solidFill>
              </a:rPr>
              <a:t>select</a:t>
            </a:r>
            <a:r>
              <a:rPr lang="hr-HR" sz="1400" dirty="0" smtClean="0">
                <a:solidFill>
                  <a:srgbClr val="0070C0"/>
                </a:solidFill>
              </a:rPr>
              <a:t>*</a:t>
            </a:r>
            <a:r>
              <a:rPr lang="hr-HR" sz="1400" dirty="0" err="1" smtClean="0">
                <a:solidFill>
                  <a:srgbClr val="0070C0"/>
                </a:solidFill>
              </a:rPr>
              <a:t>from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reservation</a:t>
            </a:r>
            <a:r>
              <a:rPr lang="hr-HR" sz="1400" dirty="0" err="1" smtClean="0">
                <a:solidFill>
                  <a:srgbClr val="0070C0"/>
                </a:solidFill>
              </a:rPr>
              <a:t>.</a:t>
            </a:r>
            <a:r>
              <a:rPr lang="hr-HR" sz="1400" b="1" dirty="0" err="1" smtClean="0">
                <a:solidFill>
                  <a:srgbClr val="0070C0"/>
                </a:solidFill>
              </a:rPr>
              <a:t>reservations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by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confirmation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dirty="0" err="1" smtClean="0">
                <a:solidFill>
                  <a:srgbClr val="0070C0"/>
                </a:solidFill>
              </a:rPr>
              <a:t>where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confirm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number</a:t>
            </a:r>
            <a:r>
              <a:rPr lang="hr-HR" sz="1400" dirty="0" smtClean="0">
                <a:solidFill>
                  <a:srgbClr val="0070C0"/>
                </a:solidFill>
              </a:rPr>
              <a:t>='10000032';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PETI UPIT</a:t>
            </a:r>
          </a:p>
          <a:p>
            <a:r>
              <a:rPr lang="hr-HR" sz="1400" dirty="0" err="1" smtClean="0">
                <a:solidFill>
                  <a:srgbClr val="0070C0"/>
                </a:solidFill>
              </a:rPr>
              <a:t>update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reservation</a:t>
            </a:r>
            <a:r>
              <a:rPr lang="hr-HR" sz="1400" dirty="0" err="1" smtClean="0">
                <a:solidFill>
                  <a:srgbClr val="0070C0"/>
                </a:solidFill>
              </a:rPr>
              <a:t>.</a:t>
            </a:r>
            <a:r>
              <a:rPr lang="hr-HR" sz="1400" b="1" dirty="0" err="1" smtClean="0">
                <a:solidFill>
                  <a:srgbClr val="0070C0"/>
                </a:solidFill>
              </a:rPr>
              <a:t>reservations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by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guest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dirty="0" smtClean="0">
                <a:solidFill>
                  <a:srgbClr val="0070C0"/>
                </a:solidFill>
              </a:rPr>
              <a:t>SET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r>
              <a:rPr lang="hr-HR" sz="1400" b="1" dirty="0" err="1" smtClean="0">
                <a:solidFill>
                  <a:srgbClr val="0070C0"/>
                </a:solidFill>
              </a:rPr>
              <a:t>confirm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number</a:t>
            </a:r>
            <a:r>
              <a:rPr lang="hr-HR" sz="1400" dirty="0" smtClean="0">
                <a:solidFill>
                  <a:srgbClr val="0070C0"/>
                </a:solidFill>
              </a:rPr>
              <a:t>='10000073'</a:t>
            </a:r>
          </a:p>
          <a:p>
            <a:r>
              <a:rPr lang="hr-HR" sz="1400" dirty="0" smtClean="0">
                <a:solidFill>
                  <a:srgbClr val="0070C0"/>
                </a:solidFill>
              </a:rPr>
              <a:t>WHERE</a:t>
            </a:r>
            <a:r>
              <a:rPr lang="hr-HR" sz="1400" b="1" dirty="0" smtClean="0">
                <a:solidFill>
                  <a:srgbClr val="0070C0"/>
                </a:solidFill>
              </a:rPr>
              <a:t> hotel_</a:t>
            </a:r>
            <a:r>
              <a:rPr lang="hr-HR" sz="1400" b="1" dirty="0" err="1" smtClean="0">
                <a:solidFill>
                  <a:srgbClr val="0070C0"/>
                </a:solidFill>
              </a:rPr>
              <a:t>id</a:t>
            </a:r>
            <a:r>
              <a:rPr lang="hr-HR" sz="1400" dirty="0" smtClean="0">
                <a:solidFill>
                  <a:srgbClr val="0070C0"/>
                </a:solidFill>
              </a:rPr>
              <a:t>='0x27E1B189D78E6E5E6635234F11705A78A43F3FFBA994C0E5A82FCDFC7F86596D' </a:t>
            </a:r>
            <a:r>
              <a:rPr lang="hr-HR" sz="1400" dirty="0" err="1" smtClean="0">
                <a:solidFill>
                  <a:srgbClr val="0070C0"/>
                </a:solidFill>
              </a:rPr>
              <a:t>and</a:t>
            </a:r>
            <a:r>
              <a:rPr lang="hr-HR" sz="1400" b="1" dirty="0" smtClean="0">
                <a:solidFill>
                  <a:srgbClr val="0070C0"/>
                </a:solidFill>
              </a:rPr>
              <a:t> </a:t>
            </a:r>
            <a:endParaRPr lang="hr-HR" sz="1400" dirty="0" smtClean="0">
              <a:solidFill>
                <a:srgbClr val="0070C0"/>
              </a:solidFill>
            </a:endParaRPr>
          </a:p>
          <a:p>
            <a:r>
              <a:rPr lang="hr-HR" sz="1400" b="1" dirty="0" err="1" smtClean="0">
                <a:solidFill>
                  <a:srgbClr val="0070C0"/>
                </a:solidFill>
              </a:rPr>
              <a:t>guest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last</a:t>
            </a:r>
            <a:r>
              <a:rPr lang="hr-HR" sz="1400" b="1" dirty="0" smtClean="0">
                <a:solidFill>
                  <a:srgbClr val="0070C0"/>
                </a:solidFill>
              </a:rPr>
              <a:t>_</a:t>
            </a:r>
            <a:r>
              <a:rPr lang="hr-HR" sz="1400" b="1" dirty="0" err="1" smtClean="0">
                <a:solidFill>
                  <a:srgbClr val="0070C0"/>
                </a:solidFill>
              </a:rPr>
              <a:t>name</a:t>
            </a:r>
            <a:r>
              <a:rPr lang="hr-HR" sz="1400" dirty="0" smtClean="0">
                <a:solidFill>
                  <a:srgbClr val="0070C0"/>
                </a:solidFill>
              </a:rPr>
              <a:t>='</a:t>
            </a:r>
            <a:r>
              <a:rPr lang="hr-HR" sz="1400" dirty="0" err="1" smtClean="0">
                <a:solidFill>
                  <a:srgbClr val="0070C0"/>
                </a:solidFill>
              </a:rPr>
              <a:t>Bang</a:t>
            </a:r>
            <a:r>
              <a:rPr lang="hr-HR" sz="1400" dirty="0" smtClean="0">
                <a:solidFill>
                  <a:srgbClr val="0070C0"/>
                </a:solidFill>
              </a:rPr>
              <a:t>' ;</a:t>
            </a:r>
          </a:p>
          <a:p>
            <a:endParaRPr lang="hr-HR" dirty="0"/>
          </a:p>
        </p:txBody>
      </p:sp>
      <p:pic>
        <p:nvPicPr>
          <p:cNvPr id="4" name="Slika 3" descr="cetrnaesti_upi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3429000"/>
            <a:ext cx="5760720" cy="6381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KRAJ!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Sažetak-ciljevi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Stupčaste baze podataka-logika i svrha korištenja</a:t>
            </a:r>
          </a:p>
          <a:p>
            <a:r>
              <a:rPr lang="hr-HR" dirty="0" err="1" smtClean="0"/>
              <a:t>Cassandra</a:t>
            </a:r>
            <a:r>
              <a:rPr lang="hr-HR" dirty="0" smtClean="0"/>
              <a:t> i </a:t>
            </a:r>
            <a:r>
              <a:rPr lang="hr-HR" dirty="0" err="1" smtClean="0"/>
              <a:t>DataStax</a:t>
            </a:r>
            <a:r>
              <a:rPr lang="hr-HR" dirty="0" smtClean="0"/>
              <a:t> </a:t>
            </a:r>
            <a:r>
              <a:rPr lang="hr-HR" dirty="0" err="1" smtClean="0"/>
              <a:t>DevCenter</a:t>
            </a:r>
            <a:endParaRPr lang="hr-HR" dirty="0" smtClean="0"/>
          </a:p>
          <a:p>
            <a:r>
              <a:rPr lang="hr-HR" dirty="0" smtClean="0"/>
              <a:t>Postupak izrade stupčaste baze na primjeru baze Hotel/Rezervacija</a:t>
            </a:r>
          </a:p>
          <a:p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STUPČASTE BAZE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Zašto ih koristiti?</a:t>
            </a:r>
          </a:p>
          <a:p>
            <a:r>
              <a:rPr lang="hr-HR" dirty="0" smtClean="0"/>
              <a:t>Velika količina podataka i ne(toliko!) bitna sigurnost podataka</a:t>
            </a:r>
          </a:p>
          <a:p>
            <a:r>
              <a:rPr lang="hr-HR" dirty="0" smtClean="0"/>
              <a:t>Društvene mreže,hoteli,restorani…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Relacijske vs. Stupčaste</a:t>
            </a:r>
            <a:endParaRPr lang="hr-HR" dirty="0"/>
          </a:p>
        </p:txBody>
      </p:sp>
      <p:graphicFrame>
        <p:nvGraphicFramePr>
          <p:cNvPr id="5" name="Rezervirano mjesto sadržaja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RELACIJSKE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STUPČASTE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ACID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CAP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referentna </a:t>
                      </a:r>
                      <a:r>
                        <a:rPr lang="hr-HR" dirty="0" err="1" smtClean="0"/>
                        <a:t>integrabilnost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Bez</a:t>
                      </a:r>
                      <a:r>
                        <a:rPr lang="hr-HR" baseline="0" dirty="0" smtClean="0"/>
                        <a:t> referentne </a:t>
                      </a:r>
                      <a:r>
                        <a:rPr lang="hr-HR" baseline="0" dirty="0" err="1" smtClean="0"/>
                        <a:t>integrabinosti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entiteti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upiti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primarni ključevi-jedna uloga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primarni ključevi-više uloga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normalizacija(</a:t>
                      </a:r>
                      <a:r>
                        <a:rPr lang="hr-HR" dirty="0" err="1" smtClean="0"/>
                        <a:t>join</a:t>
                      </a:r>
                      <a:r>
                        <a:rPr lang="hr-HR" dirty="0" smtClean="0"/>
                        <a:t>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denormalizacija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Osnovni pojmovi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COLUMN FAMILY</a:t>
            </a:r>
            <a:r>
              <a:rPr lang="hr-HR" dirty="0" smtClean="0"/>
              <a:t>(obitelj stupaca)</a:t>
            </a:r>
          </a:p>
          <a:p>
            <a:r>
              <a:rPr lang="hr-HR" dirty="0" smtClean="0"/>
              <a:t>Parovi ključ-vrijednost</a:t>
            </a:r>
          </a:p>
          <a:p>
            <a:r>
              <a:rPr lang="hr-HR" dirty="0" smtClean="0"/>
              <a:t>relacijske:</a:t>
            </a:r>
            <a:r>
              <a:rPr lang="hr-HR" dirty="0" err="1" smtClean="0"/>
              <a:t>column</a:t>
            </a:r>
            <a:r>
              <a:rPr lang="hr-HR" dirty="0" smtClean="0"/>
              <a:t> </a:t>
            </a:r>
            <a:r>
              <a:rPr lang="hr-HR" dirty="0" err="1" smtClean="0"/>
              <a:t>family</a:t>
            </a:r>
            <a:r>
              <a:rPr lang="hr-HR" dirty="0" smtClean="0"/>
              <a:t>-tablica</a:t>
            </a:r>
          </a:p>
          <a:p>
            <a:r>
              <a:rPr lang="hr-HR" dirty="0" smtClean="0"/>
              <a:t>Relacijske:par ključ-vrijednost redak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PODATAK</a:t>
            </a:r>
            <a:r>
              <a:rPr lang="hr-HR" dirty="0" smtClean="0"/>
              <a:t>-redak,stupac,vremenska oznaka</a:t>
            </a:r>
            <a:endParaRPr lang="hr-HR" dirty="0"/>
          </a:p>
        </p:txBody>
      </p:sp>
      <p:pic>
        <p:nvPicPr>
          <p:cNvPr id="4" name="Slika 3" descr="column_family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4143380"/>
            <a:ext cx="6000792" cy="17145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KEYSPACE</a:t>
            </a:r>
          </a:p>
          <a:p>
            <a:r>
              <a:rPr lang="hr-HR" dirty="0" smtClean="0"/>
              <a:t>Struktura najviše razine</a:t>
            </a:r>
          </a:p>
          <a:p>
            <a:r>
              <a:rPr lang="hr-HR" dirty="0" smtClean="0"/>
              <a:t>Relacijske:shema baze</a:t>
            </a:r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ROW KEY</a:t>
            </a:r>
            <a:r>
              <a:rPr lang="hr-HR" dirty="0" smtClean="0"/>
              <a:t>(ključ retka)</a:t>
            </a:r>
          </a:p>
          <a:p>
            <a:r>
              <a:rPr lang="hr-HR" dirty="0" smtClean="0"/>
              <a:t>Relacijske:primarni ključ</a:t>
            </a:r>
          </a:p>
          <a:p>
            <a:r>
              <a:rPr lang="hr-HR" dirty="0" smtClean="0"/>
              <a:t>Pristup elementima retka</a:t>
            </a:r>
          </a:p>
          <a:p>
            <a:r>
              <a:rPr lang="hr-HR" dirty="0" err="1" smtClean="0"/>
              <a:t>particija</a:t>
            </a:r>
            <a:endParaRPr lang="hr-HR" dirty="0"/>
          </a:p>
        </p:txBody>
      </p:sp>
      <p:pic>
        <p:nvPicPr>
          <p:cNvPr id="4" name="Slika 3" descr="preuzm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214554"/>
            <a:ext cx="2057400" cy="1424940"/>
          </a:xfrm>
          <a:prstGeom prst="rect">
            <a:avLst/>
          </a:prstGeom>
        </p:spPr>
      </p:pic>
      <p:pic>
        <p:nvPicPr>
          <p:cNvPr id="5" name="Slika 4" descr="preuzm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929190" y="4572008"/>
            <a:ext cx="3451860" cy="8458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STUPAC</a:t>
            </a:r>
          </a:p>
          <a:p>
            <a:r>
              <a:rPr lang="hr-HR" dirty="0" smtClean="0"/>
              <a:t>Naziv,vremenska oznaka i vrijednosti</a:t>
            </a:r>
          </a:p>
          <a:p>
            <a:r>
              <a:rPr lang="hr-HR" dirty="0" smtClean="0"/>
              <a:t>Grupiranje u obitelji stupaca</a:t>
            </a:r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CLUSTER</a:t>
            </a:r>
            <a:r>
              <a:rPr lang="hr-HR" dirty="0" smtClean="0"/>
              <a:t>(</a:t>
            </a:r>
            <a:r>
              <a:rPr lang="hr-HR" dirty="0" err="1" smtClean="0"/>
              <a:t>klaster</a:t>
            </a:r>
            <a:r>
              <a:rPr lang="hr-HR" dirty="0" smtClean="0"/>
              <a:t>)</a:t>
            </a:r>
          </a:p>
          <a:p>
            <a:r>
              <a:rPr lang="hr-HR" dirty="0" smtClean="0"/>
              <a:t>Skalabilnost</a:t>
            </a:r>
          </a:p>
          <a:p>
            <a:r>
              <a:rPr lang="hr-HR" dirty="0" smtClean="0"/>
              <a:t>Više poslužitelja koji rade zajedno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MANJE BITNE STRUKTURE…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COMMIT LOG</a:t>
            </a:r>
          </a:p>
          <a:p>
            <a:r>
              <a:rPr lang="hr-HR" dirty="0" smtClean="0"/>
              <a:t>Popis svih transakcija</a:t>
            </a:r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BLOOMOV FILTER</a:t>
            </a:r>
          </a:p>
          <a:p>
            <a:r>
              <a:rPr lang="hr-HR" dirty="0" smtClean="0"/>
              <a:t>Štednja vremena,prostorno učinkovit</a:t>
            </a:r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BROJ REPLIKACIJA</a:t>
            </a:r>
            <a:r>
              <a:rPr lang="hr-HR" dirty="0" smtClean="0"/>
              <a:t>-dostupnost podataka</a:t>
            </a:r>
          </a:p>
          <a:p>
            <a:endParaRPr lang="hr-HR" dirty="0" smtClean="0"/>
          </a:p>
          <a:p>
            <a:r>
              <a:rPr lang="hr-HR" dirty="0" smtClean="0">
                <a:solidFill>
                  <a:srgbClr val="FF0000"/>
                </a:solidFill>
              </a:rPr>
              <a:t>RAZINA KONZISTENCIJE</a:t>
            </a:r>
            <a:r>
              <a:rPr lang="hr-HR" dirty="0" smtClean="0"/>
              <a:t>-broj kopija koje moraju potvrditi neku operaciju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CASSANDRA(Apache)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NoSQL</a:t>
            </a:r>
            <a:r>
              <a:rPr lang="hr-HR" dirty="0" smtClean="0"/>
              <a:t> baza</a:t>
            </a:r>
          </a:p>
          <a:p>
            <a:r>
              <a:rPr lang="hr-HR" dirty="0" smtClean="0"/>
              <a:t>Osobine:</a:t>
            </a:r>
          </a:p>
          <a:p>
            <a:r>
              <a:rPr lang="hr-HR" dirty="0" smtClean="0"/>
              <a:t>SKALABILNOST</a:t>
            </a:r>
          </a:p>
          <a:p>
            <a:r>
              <a:rPr lang="hr-HR" dirty="0" smtClean="0"/>
              <a:t>PODRŽAVANJE TRANSAKCIJA</a:t>
            </a:r>
          </a:p>
          <a:p>
            <a:r>
              <a:rPr lang="hr-HR" dirty="0" smtClean="0"/>
              <a:t>ELASTIČNO SKLADIŠTENJE PODATAKA</a:t>
            </a:r>
          </a:p>
          <a:p>
            <a:r>
              <a:rPr lang="hr-HR" dirty="0" smtClean="0"/>
              <a:t>BRZO PISANJE</a:t>
            </a:r>
          </a:p>
          <a:p>
            <a:r>
              <a:rPr lang="hr-HR" dirty="0" smtClean="0"/>
              <a:t>BRZE PERFORMANSE</a:t>
            </a:r>
            <a:endParaRPr lang="hr-H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278</TotalTime>
  <Words>362</Words>
  <Application>Microsoft Office PowerPoint</Application>
  <PresentationFormat>Prikaz na zaslonu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0" baseType="lpstr">
      <vt:lpstr>Urbano</vt:lpstr>
      <vt:lpstr>STUPČASTE BAZE PODATAKA(Cassandra+DataStax DevCenter)</vt:lpstr>
      <vt:lpstr>Sažetak-ciljevi</vt:lpstr>
      <vt:lpstr>STUPČASTE BAZE PODATAKA</vt:lpstr>
      <vt:lpstr>Relacijske vs. Stupčaste</vt:lpstr>
      <vt:lpstr>Osnovni pojmovi</vt:lpstr>
      <vt:lpstr>Slajd 6</vt:lpstr>
      <vt:lpstr>Slajd 7</vt:lpstr>
      <vt:lpstr>MANJE BITNE STRUKTURE…</vt:lpstr>
      <vt:lpstr>CASSANDRA(Apache)</vt:lpstr>
      <vt:lpstr>INSTALACIJA CASSANDRE</vt:lpstr>
      <vt:lpstr>DataStax DevCenter</vt:lpstr>
      <vt:lpstr>Izrada baze Hotel i rezervacije</vt:lpstr>
      <vt:lpstr>Slajd 13</vt:lpstr>
      <vt:lpstr>Slajd 14</vt:lpstr>
      <vt:lpstr>Neki upiti i rezultati…</vt:lpstr>
      <vt:lpstr>Slajd 16</vt:lpstr>
      <vt:lpstr>Slajd 17</vt:lpstr>
      <vt:lpstr>Slajd 18</vt:lpstr>
      <vt:lpstr>KRAJ!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STUPČASTE BAZE PODATAKA(Cassandra+DataStax DevCenter)</dc:title>
  <dc:creator>Luka</dc:creator>
  <cp:lastModifiedBy>Luka</cp:lastModifiedBy>
  <cp:revision>19</cp:revision>
  <dcterms:created xsi:type="dcterms:W3CDTF">2023-06-07T12:12:15Z</dcterms:created>
  <dcterms:modified xsi:type="dcterms:W3CDTF">2023-06-11T09:07:42Z</dcterms:modified>
</cp:coreProperties>
</file>