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C74ED-1683-43C0-AD2B-45677B2B890E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AD917-5290-4A28-AFD9-6004DC92A5EC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AD917-5290-4A28-AFD9-6004DC92A5EC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 trokut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Prostoručno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Prostoručno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Prostoručno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avni poveznik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19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Š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Š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Naslov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Naslov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r-HR" smtClean="0"/>
              <a:t>Pritisnite ikonu za dodavanje slike</a:t>
            </a:r>
            <a:endParaRPr kumimoji="0" lang="en-US" dirty="0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8" name="Prostoručno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Prostoručno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kutni trokut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avni poveznik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Š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Š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ručno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Prostoručno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kutni trokut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avni poveznik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0" name="Rezervirano mjesto teksta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5A95501-296C-419C-885C-E4E97EA1E5EF}" type="datetimeFigureOut">
              <a:rPr lang="sr-Latn-CS" smtClean="0"/>
              <a:pPr/>
              <a:t>25.6.2021.</a:t>
            </a:fld>
            <a:endParaRPr lang="hr-HR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3857EB-AC53-426F-8D63-184732D3E57A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/>
          <a:p>
            <a:r>
              <a:rPr lang="hr-HR" sz="7200" b="1" dirty="0" smtClean="0">
                <a:solidFill>
                  <a:srgbClr val="FFFF00"/>
                </a:solidFill>
              </a:rPr>
              <a:t>PAC-MAN</a:t>
            </a:r>
            <a:endParaRPr lang="hr-HR" sz="7200" b="1" dirty="0">
              <a:solidFill>
                <a:srgbClr val="FFFF00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Gabriela Zdilar,</a:t>
            </a:r>
          </a:p>
          <a:p>
            <a:r>
              <a:rPr lang="hr-HR" dirty="0" smtClean="0"/>
              <a:t>Matematika(računarski smjer)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r-HR" dirty="0" err="1" smtClean="0">
                <a:solidFill>
                  <a:srgbClr val="00B050"/>
                </a:solidFill>
              </a:rPr>
              <a:t>pacman</a:t>
            </a:r>
            <a:r>
              <a:rPr lang="hr-HR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hr-HR" sz="1800" dirty="0" smtClean="0"/>
              <a:t>-pokreće se strelicama</a:t>
            </a:r>
          </a:p>
          <a:p>
            <a:pPr>
              <a:buNone/>
            </a:pPr>
            <a:r>
              <a:rPr lang="hr-HR" sz="1800" dirty="0" smtClean="0"/>
              <a:t>-ima 3 života,gube se udarcem u zid ili sudarom s duhovima</a:t>
            </a:r>
          </a:p>
          <a:p>
            <a:pPr>
              <a:buNone/>
            </a:pPr>
            <a:r>
              <a:rPr lang="hr-HR" sz="1800" dirty="0" smtClean="0"/>
              <a:t>-kupi novčiće</a:t>
            </a:r>
          </a:p>
          <a:p>
            <a:pPr>
              <a:buNone/>
            </a:pPr>
            <a:endParaRPr lang="hr-HR" sz="1800" dirty="0" smtClean="0"/>
          </a:p>
          <a:p>
            <a:pPr>
              <a:buNone/>
            </a:pPr>
            <a:r>
              <a:rPr lang="hr-HR" sz="2800" dirty="0" smtClean="0">
                <a:solidFill>
                  <a:srgbClr val="00B050"/>
                </a:solidFill>
              </a:rPr>
              <a:t>prvi,drugi,</a:t>
            </a:r>
            <a:r>
              <a:rPr lang="hr-HR" sz="2800" dirty="0" err="1" smtClean="0">
                <a:solidFill>
                  <a:srgbClr val="00B050"/>
                </a:solidFill>
              </a:rPr>
              <a:t>treci</a:t>
            </a:r>
            <a:r>
              <a:rPr lang="hr-HR" sz="2800" dirty="0" smtClean="0">
                <a:solidFill>
                  <a:srgbClr val="00B050"/>
                </a:solidFill>
              </a:rPr>
              <a:t>,</a:t>
            </a:r>
            <a:r>
              <a:rPr lang="hr-HR" sz="2800" dirty="0" err="1" smtClean="0">
                <a:solidFill>
                  <a:srgbClr val="00B050"/>
                </a:solidFill>
              </a:rPr>
              <a:t>cetvrti</a:t>
            </a:r>
            <a:r>
              <a:rPr lang="hr-HR" sz="2800" dirty="0" smtClean="0">
                <a:solidFill>
                  <a:srgbClr val="00B050"/>
                </a:solidFill>
              </a:rPr>
              <a:t> :</a:t>
            </a:r>
          </a:p>
          <a:p>
            <a:pPr>
              <a:buNone/>
            </a:pPr>
            <a:r>
              <a:rPr lang="hr-HR" sz="1800" dirty="0" smtClean="0"/>
              <a:t>-programirani da hvataju </a:t>
            </a:r>
            <a:r>
              <a:rPr lang="hr-HR" sz="1800" dirty="0" err="1" smtClean="0"/>
              <a:t>pacmana</a:t>
            </a:r>
            <a:endParaRPr lang="hr-HR" sz="1800" dirty="0" smtClean="0"/>
          </a:p>
          <a:p>
            <a:pPr>
              <a:buNone/>
            </a:pPr>
            <a:r>
              <a:rPr lang="hr-HR" sz="1800" dirty="0" smtClean="0"/>
              <a:t>-na drugoj razini se pridružuje četvrti te im je veća brzina</a:t>
            </a:r>
          </a:p>
          <a:p>
            <a:pPr>
              <a:buNone/>
            </a:pPr>
            <a:r>
              <a:rPr lang="hr-HR" sz="1800" dirty="0" smtClean="0"/>
              <a:t>-u slučaju sudara sa zidovima,”smanjuju” im se koordinate</a:t>
            </a:r>
          </a:p>
          <a:p>
            <a:pPr>
              <a:buNone/>
            </a:pPr>
            <a:r>
              <a:rPr lang="hr-HR" sz="1800" dirty="0" smtClean="0"/>
              <a:t>-u slučaju da uhvate </a:t>
            </a:r>
            <a:r>
              <a:rPr lang="hr-HR" sz="1800" dirty="0" err="1" smtClean="0"/>
              <a:t>pacmana</a:t>
            </a:r>
            <a:r>
              <a:rPr lang="hr-HR" sz="1800" dirty="0" smtClean="0"/>
              <a:t>,broj života se smanjuje za jedan</a:t>
            </a:r>
          </a:p>
          <a:p>
            <a:pPr>
              <a:buNone/>
            </a:pPr>
            <a:endParaRPr lang="hr-HR" sz="1800" dirty="0" smtClean="0">
              <a:solidFill>
                <a:srgbClr val="92D050"/>
              </a:solidFill>
            </a:endParaRPr>
          </a:p>
          <a:p>
            <a:pPr>
              <a:buNone/>
            </a:pPr>
            <a:endParaRPr lang="hr-HR" dirty="0" smtClean="0">
              <a:solidFill>
                <a:srgbClr val="00B050"/>
              </a:solidFill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OBJEKTI…</a:t>
            </a:r>
            <a:endParaRPr lang="hr-HR" dirty="0"/>
          </a:p>
        </p:txBody>
      </p:sp>
      <p:pic>
        <p:nvPicPr>
          <p:cNvPr id="4" name="Slika 3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2714620"/>
            <a:ext cx="642942" cy="500066"/>
          </a:xfrm>
          <a:prstGeom prst="rect">
            <a:avLst/>
          </a:prstGeom>
        </p:spPr>
      </p:pic>
      <p:pic>
        <p:nvPicPr>
          <p:cNvPr id="5" name="Slika 4" descr="blink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5286388"/>
            <a:ext cx="785818" cy="714380"/>
          </a:xfrm>
          <a:prstGeom prst="rect">
            <a:avLst/>
          </a:prstGeom>
        </p:spPr>
      </p:pic>
      <p:pic>
        <p:nvPicPr>
          <p:cNvPr id="6" name="Slika 5" descr="ink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5286388"/>
            <a:ext cx="764852" cy="720844"/>
          </a:xfrm>
          <a:prstGeom prst="rect">
            <a:avLst/>
          </a:prstGeom>
        </p:spPr>
      </p:pic>
      <p:pic>
        <p:nvPicPr>
          <p:cNvPr id="7" name="Slika 6" descr="pink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2" y="5286388"/>
            <a:ext cx="571504" cy="705605"/>
          </a:xfrm>
          <a:prstGeom prst="rect">
            <a:avLst/>
          </a:prstGeom>
        </p:spPr>
      </p:pic>
      <p:pic>
        <p:nvPicPr>
          <p:cNvPr id="8" name="Slika 7" descr="clyd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5072074"/>
            <a:ext cx="785818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niOkvir 6"/>
          <p:cNvSpPr txBox="1"/>
          <p:nvPr/>
        </p:nvSpPr>
        <p:spPr>
          <a:xfrm>
            <a:off x="428596" y="428604"/>
            <a:ext cx="5929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rgbClr val="00B050"/>
                </a:solidFill>
              </a:rPr>
              <a:t>-z1,z2,z3,z4</a:t>
            </a:r>
          </a:p>
          <a:p>
            <a:r>
              <a:rPr lang="hr-HR" dirty="0" smtClean="0"/>
              <a:t>-ne kreću se</a:t>
            </a:r>
          </a:p>
          <a:p>
            <a:r>
              <a:rPr lang="hr-HR" dirty="0" smtClean="0"/>
              <a:t>-sudarom s nekim od zidova </a:t>
            </a:r>
            <a:r>
              <a:rPr lang="hr-HR" dirty="0" err="1" smtClean="0"/>
              <a:t>pacman</a:t>
            </a:r>
            <a:r>
              <a:rPr lang="hr-HR" dirty="0" smtClean="0"/>
              <a:t> gubi život</a:t>
            </a:r>
            <a:endParaRPr lang="hr-HR" dirty="0"/>
          </a:p>
        </p:txBody>
      </p:sp>
      <p:sp>
        <p:nvSpPr>
          <p:cNvPr id="8" name="TekstniOkvir 7"/>
          <p:cNvSpPr txBox="1"/>
          <p:nvPr/>
        </p:nvSpPr>
        <p:spPr>
          <a:xfrm>
            <a:off x="500034" y="2071678"/>
            <a:ext cx="59293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rgbClr val="00B050"/>
                </a:solidFill>
              </a:rPr>
              <a:t>-novčići</a:t>
            </a:r>
          </a:p>
          <a:p>
            <a:r>
              <a:rPr lang="hr-HR" dirty="0" smtClean="0"/>
              <a:t>-dodani u listu </a:t>
            </a:r>
          </a:p>
          <a:p>
            <a:r>
              <a:rPr lang="hr-HR" dirty="0" smtClean="0"/>
              <a:t>-ne kreću se</a:t>
            </a:r>
          </a:p>
          <a:p>
            <a:r>
              <a:rPr lang="hr-HR" dirty="0" smtClean="0"/>
              <a:t>-svakim skupljenim novčićem povećava se </a:t>
            </a:r>
            <a:r>
              <a:rPr lang="hr-HR" dirty="0" err="1" smtClean="0"/>
              <a:t>pacmanov</a:t>
            </a:r>
            <a:r>
              <a:rPr lang="hr-HR" dirty="0" smtClean="0"/>
              <a:t> rezultat te se prelazi na drugu razinu u slučaju da su na prvoj skupljeni svi novčići</a:t>
            </a:r>
            <a:endParaRPr lang="hr-HR" dirty="0"/>
          </a:p>
        </p:txBody>
      </p:sp>
      <p:pic>
        <p:nvPicPr>
          <p:cNvPr id="9" name="Slika 8" descr="plav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928670"/>
            <a:ext cx="630336" cy="1285884"/>
          </a:xfrm>
          <a:prstGeom prst="rect">
            <a:avLst/>
          </a:prstGeom>
        </p:spPr>
      </p:pic>
      <p:pic>
        <p:nvPicPr>
          <p:cNvPr id="10" name="Slika 9" descr="n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214818"/>
            <a:ext cx="759841" cy="6429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8296275" cy="52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kstniOkvir 2"/>
          <p:cNvSpPr txBox="1"/>
          <p:nvPr/>
        </p:nvSpPr>
        <p:spPr>
          <a:xfrm>
            <a:off x="285720" y="0"/>
            <a:ext cx="47149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1.LEVEL:</a:t>
            </a:r>
            <a:endParaRPr lang="hr-HR" sz="2800" dirty="0"/>
          </a:p>
        </p:txBody>
      </p:sp>
      <p:sp>
        <p:nvSpPr>
          <p:cNvPr id="4" name="TekstniOkvir 3"/>
          <p:cNvSpPr txBox="1"/>
          <p:nvPr/>
        </p:nvSpPr>
        <p:spPr>
          <a:xfrm>
            <a:off x="4929190" y="5715017"/>
            <a:ext cx="421481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116 novčića,skupljanjem svih ide se na drugi </a:t>
            </a:r>
            <a:r>
              <a:rPr lang="hr-HR" dirty="0" err="1" smtClean="0">
                <a:solidFill>
                  <a:srgbClr val="FF0000"/>
                </a:solidFill>
              </a:rPr>
              <a:t>level</a:t>
            </a:r>
            <a:endParaRPr lang="hr-HR" dirty="0" smtClean="0">
              <a:solidFill>
                <a:srgbClr val="FF0000"/>
              </a:solidFill>
            </a:endParaRPr>
          </a:p>
          <a:p>
            <a:r>
              <a:rPr lang="hr-HR" dirty="0" smtClean="0">
                <a:solidFill>
                  <a:srgbClr val="FF0000"/>
                </a:solidFill>
              </a:rPr>
              <a:t>3 života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/>
          <p:cNvSpPr txBox="1"/>
          <p:nvPr/>
        </p:nvSpPr>
        <p:spPr>
          <a:xfrm>
            <a:off x="142844" y="142852"/>
            <a:ext cx="61436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2.LEVEL:</a:t>
            </a:r>
            <a:endParaRPr lang="hr-H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83439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kstniOkvir 4"/>
          <p:cNvSpPr txBox="1"/>
          <p:nvPr/>
        </p:nvSpPr>
        <p:spPr>
          <a:xfrm>
            <a:off x="4786314" y="5643578"/>
            <a:ext cx="35719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287 novčića,skupljanjem svih igrač pobjeđuje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Broj života s prvog </a:t>
            </a:r>
            <a:r>
              <a:rPr lang="hr-HR" dirty="0" err="1" smtClean="0">
                <a:solidFill>
                  <a:srgbClr val="FF0000"/>
                </a:solidFill>
              </a:rPr>
              <a:t>levela</a:t>
            </a:r>
            <a:r>
              <a:rPr lang="hr-HR" dirty="0" smtClean="0">
                <a:solidFill>
                  <a:srgbClr val="FF0000"/>
                </a:solidFill>
              </a:rPr>
              <a:t> se nasljeđuje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6572296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kstniOkvir 2"/>
          <p:cNvSpPr txBox="1"/>
          <p:nvPr/>
        </p:nvSpPr>
        <p:spPr>
          <a:xfrm>
            <a:off x="7072330" y="1643050"/>
            <a:ext cx="1857388" cy="20313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U slučaju gubitka svih triju života, korisnik može birati želi li ponovno igrati ili ne.</a:t>
            </a:r>
            <a:endParaRPr lang="hr-H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571504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kstniOkvir 2"/>
          <p:cNvSpPr txBox="1"/>
          <p:nvPr/>
        </p:nvSpPr>
        <p:spPr>
          <a:xfrm>
            <a:off x="6357950" y="1214422"/>
            <a:ext cx="2143140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Na posljednjoj formi prikazuje se poredak prema broju osvojenih bodova.</a:t>
            </a:r>
            <a:endParaRPr lang="hr-H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KRAJ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smtClean="0"/>
              <a:t>Proširenje proceduralnog jezika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OBJEKTI-</a:t>
            </a:r>
            <a:r>
              <a:rPr lang="hr-HR" dirty="0" smtClean="0"/>
              <a:t>instance klase,sadrže </a:t>
            </a:r>
            <a:r>
              <a:rPr lang="hr-HR" dirty="0" smtClean="0">
                <a:solidFill>
                  <a:srgbClr val="00B050"/>
                </a:solidFill>
              </a:rPr>
              <a:t>varijable </a:t>
            </a:r>
            <a:r>
              <a:rPr lang="hr-HR" dirty="0" smtClean="0"/>
              <a:t>i </a:t>
            </a:r>
            <a:r>
              <a:rPr lang="hr-HR" dirty="0" smtClean="0">
                <a:solidFill>
                  <a:srgbClr val="00B050"/>
                </a:solidFill>
              </a:rPr>
              <a:t>metode </a:t>
            </a:r>
            <a:r>
              <a:rPr lang="hr-HR" dirty="0" smtClean="0"/>
              <a:t>(definira ponašanje objekta)</a:t>
            </a:r>
          </a:p>
          <a:p>
            <a:pPr lvl="2"/>
            <a:r>
              <a:rPr lang="hr-HR" dirty="0" smtClean="0">
                <a:solidFill>
                  <a:srgbClr val="00B050"/>
                </a:solidFill>
              </a:rPr>
              <a:t>ATRIBUTI-</a:t>
            </a:r>
            <a:r>
              <a:rPr lang="hr-HR" dirty="0" smtClean="0"/>
              <a:t>svojstva objekta</a:t>
            </a:r>
          </a:p>
          <a:p>
            <a:pPr lvl="2"/>
            <a:r>
              <a:rPr lang="hr-HR" dirty="0" smtClean="0">
                <a:solidFill>
                  <a:srgbClr val="00B050"/>
                </a:solidFill>
              </a:rPr>
              <a:t>STANJE-</a:t>
            </a:r>
            <a:r>
              <a:rPr lang="hr-HR" dirty="0" smtClean="0"/>
              <a:t>skupna vrijednost svih atributa u bilo kojem trenutku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KLASA-</a:t>
            </a:r>
            <a:r>
              <a:rPr lang="hr-HR" dirty="0" smtClean="0"/>
              <a:t>skup objekata koji dijele zajedničku strukturu i ponašanje. Sastoji se od:</a:t>
            </a:r>
          </a:p>
          <a:p>
            <a:pPr lvl="2"/>
            <a:r>
              <a:rPr lang="hr-HR" dirty="0" smtClean="0">
                <a:solidFill>
                  <a:srgbClr val="00B050"/>
                </a:solidFill>
              </a:rPr>
              <a:t>POLJA-</a:t>
            </a:r>
            <a:r>
              <a:rPr lang="hr-HR" dirty="0" smtClean="0"/>
              <a:t>pohrana podataka</a:t>
            </a:r>
          </a:p>
          <a:p>
            <a:pPr lvl="2"/>
            <a:r>
              <a:rPr lang="hr-HR" dirty="0" smtClean="0">
                <a:solidFill>
                  <a:srgbClr val="00B050"/>
                </a:solidFill>
              </a:rPr>
              <a:t>SVOJSTVA-</a:t>
            </a:r>
            <a:r>
              <a:rPr lang="hr-HR" dirty="0" smtClean="0"/>
              <a:t>daju pristup elementima klase,definiraju kako se elementi klase postavljaju i dohvaćaju</a:t>
            </a:r>
          </a:p>
          <a:p>
            <a:pPr lvl="2"/>
            <a:endParaRPr lang="hr-HR" dirty="0" smtClean="0">
              <a:solidFill>
                <a:srgbClr val="00B050"/>
              </a:solidFill>
            </a:endParaRPr>
          </a:p>
          <a:p>
            <a:r>
              <a:rPr lang="hr-HR" dirty="0" smtClean="0"/>
              <a:t>						</a:t>
            </a:r>
          </a:p>
          <a:p>
            <a:pPr lvl="2"/>
            <a:endParaRPr lang="hr-HR" dirty="0" smtClean="0"/>
          </a:p>
          <a:p>
            <a:pPr lvl="2">
              <a:buNone/>
            </a:pPr>
            <a:endParaRPr lang="hr-HR" dirty="0" smtClean="0"/>
          </a:p>
          <a:p>
            <a:pPr lvl="2"/>
            <a:endParaRPr lang="hr-HR" dirty="0" smtClean="0">
              <a:solidFill>
                <a:srgbClr val="00B050"/>
              </a:solidFill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r-HR" sz="2800" dirty="0" smtClean="0"/>
              <a:t>Općenito o objektno-orijentiranom programiranju…</a:t>
            </a:r>
            <a:endParaRPr lang="hr-H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ENKAPSULACIJA-</a:t>
            </a:r>
            <a:r>
              <a:rPr lang="hr-HR" dirty="0" smtClean="0"/>
              <a:t>skrivanje nepotrebnih detalja klasa radi jednostavnosti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NASLJEĐIVANJE-</a:t>
            </a:r>
            <a:r>
              <a:rPr lang="hr-HR" dirty="0" smtClean="0"/>
              <a:t>omogućuje klasama nasljeđivanje polja i metoda od nadređenih klasa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POLIMORFIZAM-</a:t>
            </a:r>
            <a:r>
              <a:rPr lang="hr-HR" dirty="0" smtClean="0"/>
              <a:t>različito ponašanje</a:t>
            </a:r>
          </a:p>
          <a:p>
            <a:r>
              <a:rPr lang="hr-HR" dirty="0" smtClean="0">
                <a:solidFill>
                  <a:srgbClr val="FF0000"/>
                </a:solidFill>
              </a:rPr>
              <a:t>APSTRAKCIJA-</a:t>
            </a:r>
            <a:r>
              <a:rPr lang="hr-HR" dirty="0" smtClean="0"/>
              <a:t>izdvajanje bitnih svojstava objekata,omogućuje rad s objektima bez da se zna njihov izgled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STUPOVI OOP-a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OD IDEJE DO REALIZACIJE…</a:t>
            </a:r>
            <a:endParaRPr lang="hr-H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577596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4972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857628"/>
            <a:ext cx="51625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714884"/>
            <a:ext cx="5410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5929330"/>
            <a:ext cx="5495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kstniOkvir 15"/>
          <p:cNvSpPr txBox="1"/>
          <p:nvPr/>
        </p:nvSpPr>
        <p:spPr>
          <a:xfrm>
            <a:off x="6929454" y="5857892"/>
            <a:ext cx="1714512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SVI BODOVI IMAJU ISTU VRIJEDNOST!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5495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847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857364"/>
            <a:ext cx="2590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643182"/>
            <a:ext cx="54483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286256"/>
            <a:ext cx="3209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5000636"/>
            <a:ext cx="4695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kstniOkvir 9"/>
          <p:cNvSpPr txBox="1"/>
          <p:nvPr/>
        </p:nvSpPr>
        <p:spPr>
          <a:xfrm>
            <a:off x="5572132" y="5072074"/>
            <a:ext cx="3357586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KORISNIKA SE AUTOMATSKI UPISUJE NA RANG-LISTU NAKON GUBITKA ŽIVOTA ILI POBJEDE!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1" name="TekstniOkvir 10"/>
          <p:cNvSpPr txBox="1"/>
          <p:nvPr/>
        </p:nvSpPr>
        <p:spPr>
          <a:xfrm>
            <a:off x="6072198" y="3357562"/>
            <a:ext cx="2714644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NA NOVOJ RAZINI JEDNAK BROJ PREPREKA,ALI VIŠE DUHOVA KOJI SU BRŽI TE VIŠE NOVČIĆA!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2" name="TekstniOkvir 11"/>
          <p:cNvSpPr txBox="1"/>
          <p:nvPr/>
        </p:nvSpPr>
        <p:spPr>
          <a:xfrm>
            <a:off x="5786446" y="1071546"/>
            <a:ext cx="2714644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NISAM IMALA VREMENA DODATI VOĆKE,ALI ĆU IH DODATI AKO BUDEM IMALA VREMENA DO KRAJNJEG ROKA ZA PREDAJU!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DIJAGRAM KLASA</a:t>
            </a:r>
            <a:endParaRPr lang="hr-H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4422"/>
            <a:ext cx="822960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00042"/>
            <a:ext cx="5500726" cy="522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kstniOkvir 8"/>
          <p:cNvSpPr txBox="1"/>
          <p:nvPr/>
        </p:nvSpPr>
        <p:spPr>
          <a:xfrm>
            <a:off x="5715008" y="2000240"/>
            <a:ext cx="3143272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/>
              <a:t>Na početnoj formi korisnik upisuje korisničko ime pod kojim će biti zabilježen njegov rezultat. U slučaju da ne upiše ništa,unosi se vrijednost “Nepoznat” pod kojom će biti zabilježen.</a:t>
            </a:r>
            <a:endParaRPr lang="hr-H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Nasljeđivanje…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2285984" y="67151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p:sp>
        <p:nvSpPr>
          <p:cNvPr id="5" name="Pravokutnik 4"/>
          <p:cNvSpPr/>
          <p:nvPr/>
        </p:nvSpPr>
        <p:spPr>
          <a:xfrm>
            <a:off x="3071802" y="1857364"/>
            <a:ext cx="1285884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kstniOkvir 5"/>
          <p:cNvSpPr txBox="1"/>
          <p:nvPr/>
        </p:nvSpPr>
        <p:spPr>
          <a:xfrm>
            <a:off x="3286116" y="192880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SPRITE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9" name="Pravokutnik 8"/>
          <p:cNvSpPr/>
          <p:nvPr/>
        </p:nvSpPr>
        <p:spPr>
          <a:xfrm>
            <a:off x="1285852" y="2786058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kstniOkvir 9"/>
          <p:cNvSpPr txBox="1"/>
          <p:nvPr/>
        </p:nvSpPr>
        <p:spPr>
          <a:xfrm>
            <a:off x="1285852" y="2857496"/>
            <a:ext cx="12144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LIKOVI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1" name="Pravokutnik 10"/>
          <p:cNvSpPr/>
          <p:nvPr/>
        </p:nvSpPr>
        <p:spPr>
          <a:xfrm>
            <a:off x="4572000" y="2786058"/>
            <a:ext cx="114300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kstniOkvir 11"/>
          <p:cNvSpPr txBox="1"/>
          <p:nvPr/>
        </p:nvSpPr>
        <p:spPr>
          <a:xfrm>
            <a:off x="4643438" y="2786058"/>
            <a:ext cx="107157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OBJEKTI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3" name="Strelica lijevo-desno-gore 12"/>
          <p:cNvSpPr/>
          <p:nvPr/>
        </p:nvSpPr>
        <p:spPr>
          <a:xfrm>
            <a:off x="2786050" y="2357430"/>
            <a:ext cx="1643074" cy="857256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Strelica lijevo-desno-gore 13"/>
          <p:cNvSpPr/>
          <p:nvPr/>
        </p:nvSpPr>
        <p:spPr>
          <a:xfrm>
            <a:off x="1500166" y="3286124"/>
            <a:ext cx="714380" cy="107157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214282" y="4000504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kstniOkvir 15"/>
          <p:cNvSpPr txBox="1"/>
          <p:nvPr/>
        </p:nvSpPr>
        <p:spPr>
          <a:xfrm>
            <a:off x="214282" y="4000504"/>
            <a:ext cx="121444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PACMAN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7" name="Pravokutnik 16"/>
          <p:cNvSpPr/>
          <p:nvPr/>
        </p:nvSpPr>
        <p:spPr>
          <a:xfrm>
            <a:off x="2357422" y="4000504"/>
            <a:ext cx="12144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/>
          <p:cNvSpPr txBox="1"/>
          <p:nvPr/>
        </p:nvSpPr>
        <p:spPr>
          <a:xfrm>
            <a:off x="2428860" y="4000504"/>
            <a:ext cx="114300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DUH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19" name="Strelica lijevo-desno-gore 18"/>
          <p:cNvSpPr/>
          <p:nvPr/>
        </p:nvSpPr>
        <p:spPr>
          <a:xfrm>
            <a:off x="4857752" y="3214686"/>
            <a:ext cx="642942" cy="107157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/>
          <p:cNvSpPr/>
          <p:nvPr/>
        </p:nvSpPr>
        <p:spPr>
          <a:xfrm>
            <a:off x="3786182" y="4000504"/>
            <a:ext cx="92869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kstniOkvir 20"/>
          <p:cNvSpPr txBox="1"/>
          <p:nvPr/>
        </p:nvSpPr>
        <p:spPr>
          <a:xfrm>
            <a:off x="3857620" y="4000504"/>
            <a:ext cx="857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ZID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22" name="Pravokutnik 21"/>
          <p:cNvSpPr/>
          <p:nvPr/>
        </p:nvSpPr>
        <p:spPr>
          <a:xfrm>
            <a:off x="5715008" y="4000504"/>
            <a:ext cx="128588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TekstniOkvir 22"/>
          <p:cNvSpPr txBox="1"/>
          <p:nvPr/>
        </p:nvSpPr>
        <p:spPr>
          <a:xfrm>
            <a:off x="5715008" y="4000504"/>
            <a:ext cx="1357322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NOVČIĆ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hr-HR" dirty="0" smtClean="0"/>
              <a:t>KLASE…</a:t>
            </a:r>
            <a:endParaRPr lang="hr-H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2453640" cy="389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642918"/>
            <a:ext cx="29718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500306"/>
            <a:ext cx="27432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4500570"/>
            <a:ext cx="28289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milanje">
  <a:themeElements>
    <a:clrScheme name="Gomilanj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omilanj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Gomilanj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219</TotalTime>
  <Words>363</Words>
  <Application>Microsoft Office PowerPoint</Application>
  <PresentationFormat>Prikaz na zaslonu (4:3)</PresentationFormat>
  <Paragraphs>63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17" baseType="lpstr">
      <vt:lpstr>Gomilanje</vt:lpstr>
      <vt:lpstr>PAC-MAN</vt:lpstr>
      <vt:lpstr>Općenito o objektno-orijentiranom programiranju…</vt:lpstr>
      <vt:lpstr>STUPOVI OOP-a</vt:lpstr>
      <vt:lpstr>OD IDEJE DO REALIZACIJE…</vt:lpstr>
      <vt:lpstr>Slajd 5</vt:lpstr>
      <vt:lpstr>DIJAGRAM KLASA</vt:lpstr>
      <vt:lpstr>Slajd 7</vt:lpstr>
      <vt:lpstr>Nasljeđivanje…</vt:lpstr>
      <vt:lpstr>KLASE…</vt:lpstr>
      <vt:lpstr>OBJEKTI…</vt:lpstr>
      <vt:lpstr>Slajd 11</vt:lpstr>
      <vt:lpstr>Slajd 12</vt:lpstr>
      <vt:lpstr>Slajd 13</vt:lpstr>
      <vt:lpstr>Slajd 14</vt:lpstr>
      <vt:lpstr>Slajd 15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Luka</dc:creator>
  <cp:lastModifiedBy>Luka</cp:lastModifiedBy>
  <cp:revision>22</cp:revision>
  <dcterms:created xsi:type="dcterms:W3CDTF">2021-06-19T11:27:22Z</dcterms:created>
  <dcterms:modified xsi:type="dcterms:W3CDTF">2021-06-25T20:21:44Z</dcterms:modified>
</cp:coreProperties>
</file>