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4" r:id="rId8"/>
    <p:sldId id="263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C1"/>
    <a:srgbClr val="80DEEA"/>
    <a:srgbClr val="ECEFF1"/>
    <a:srgbClr val="E6E6E6"/>
    <a:srgbClr val="A5B5BD"/>
    <a:srgbClr val="23B9CD"/>
    <a:srgbClr val="FFFFFF"/>
    <a:srgbClr val="5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769F98F-6202-4CF6-A054-322C996EBBAF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26/06/2019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DA80A2-1179-40B3-A575-2428385CD556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Editar estilos de texto Mestre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0031578-8119-4A26-B2B3-A3EDEA937C48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26/06/2019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BC9BD9-AD1A-4CF4-9AA0-1176145B6E1C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7272000" y="0"/>
            <a:ext cx="4938120" cy="6857640"/>
          </a:xfrm>
          <a:prstGeom prst="rect">
            <a:avLst/>
          </a:prstGeom>
          <a:ln>
            <a:noFill/>
          </a:ln>
        </p:spPr>
      </p:pic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360" y="0"/>
            <a:ext cx="6095520" cy="20952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2364480"/>
            <a:ext cx="12191760" cy="31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</a:t>
            </a:r>
            <a:r>
              <a:rPr lang="pt-BR" sz="4000" b="1" strike="noStrike" spc="-1" dirty="0"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pt-BR" sz="4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b="1" spc="-1" dirty="0">
                <a:solidFill>
                  <a:srgbClr val="546E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INCRUSTAÇÃO DE SAIS NAS</a:t>
            </a:r>
            <a:endParaRPr lang="pt-BR" sz="2800" b="0" strike="noStrike" spc="-1" dirty="0">
              <a:solidFill>
                <a:srgbClr val="546E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546E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PLATAFORMAS DE PETRÓLEO</a:t>
            </a:r>
            <a:endParaRPr lang="pt-BR" sz="2800" b="0" strike="noStrike" spc="-1" dirty="0">
              <a:solidFill>
                <a:srgbClr val="546E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85" name="Imagem 5"/>
          <p:cNvPicPr/>
          <p:nvPr/>
        </p:nvPicPr>
        <p:blipFill rotWithShape="1">
          <a:blip r:embed="rId4"/>
          <a:srcRect r="71230" b="2388"/>
          <a:stretch/>
        </p:blipFill>
        <p:spPr>
          <a:xfrm>
            <a:off x="4498020" y="5331415"/>
            <a:ext cx="2892594" cy="12956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74240" y="1216440"/>
            <a:ext cx="1184328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atividade de extração de petróleo, é considerada complexa e inclui vários riscos aos envolvidos, meio ambiente e sociedade, por isso requer um monitoramento constante dos seus componentes.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Imagem 4"/>
          <p:cNvPicPr/>
          <p:nvPr/>
        </p:nvPicPr>
        <p:blipFill>
          <a:blip r:embed="rId2"/>
          <a:stretch/>
        </p:blipFill>
        <p:spPr>
          <a:xfrm>
            <a:off x="0" y="3619800"/>
            <a:ext cx="12191760" cy="32378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Introdução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3"/>
          <p:cNvPicPr/>
          <p:nvPr/>
        </p:nvPicPr>
        <p:blipFill>
          <a:blip r:embed="rId2"/>
          <a:srcRect l="22947"/>
          <a:stretch/>
        </p:blipFill>
        <p:spPr>
          <a:xfrm>
            <a:off x="7302240" y="2309760"/>
            <a:ext cx="4192920" cy="2662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86720" y="1641960"/>
            <a:ext cx="560916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desenvolvimento deste trabalho é baseado no uso de Big data na </a:t>
            </a:r>
            <a:r>
              <a:rPr lang="pt-BR" sz="2800" b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tomada de decisão com </a:t>
            </a:r>
            <a:r>
              <a:rPr lang="pt-BR" sz="2800" b="1" strike="noStrike" spc="-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maior</a:t>
            </a:r>
            <a:r>
              <a:rPr lang="pt-BR" sz="2800" b="0" strike="noStrike" spc="-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b="1" strike="noStrike" spc="-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quantidade</a:t>
            </a:r>
            <a:r>
              <a:rPr lang="pt-BR" sz="2800" b="0" strike="noStrike" spc="-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agente químico inibidor, a partir do monitoramento de Partículas de sais no centro de controle da plataforma de petróleo, buscando melhorar a pressão de extração do poço de petróleo.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– Centro de Controle de Plataforma 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– Análise de Dados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6354794" y="1191077"/>
            <a:ext cx="5044680" cy="4960080"/>
            <a:chOff x="2178720" y="1158120"/>
            <a:chExt cx="5044680" cy="4960080"/>
          </a:xfrm>
        </p:grpSpPr>
        <p:pic>
          <p:nvPicPr>
            <p:cNvPr id="94" name="Imagem 5"/>
            <p:cNvPicPr/>
            <p:nvPr/>
          </p:nvPicPr>
          <p:blipFill>
            <a:blip r:embed="rId2"/>
            <a:srcRect b="18437"/>
            <a:stretch/>
          </p:blipFill>
          <p:spPr>
            <a:xfrm>
              <a:off x="2178720" y="1158120"/>
              <a:ext cx="5044680" cy="421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CustomShape 3"/>
            <p:cNvSpPr/>
            <p:nvPr/>
          </p:nvSpPr>
          <p:spPr>
            <a:xfrm>
              <a:off x="2178720" y="5479200"/>
              <a:ext cx="5044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000000"/>
                  </a:solidFill>
                  <a:latin typeface="Calibri"/>
                </a:rPr>
                <a:t>Resumo simplificado para as etapas da formação da </a:t>
              </a:r>
              <a:r>
                <a:rPr lang="pt-BR" spc="-1" dirty="0">
                  <a:solidFill>
                    <a:srgbClr val="000000"/>
                  </a:solidFill>
                  <a:latin typeface="Calibri"/>
                </a:rPr>
                <a:t>incrustação (</a:t>
              </a:r>
              <a:r>
                <a:rPr lang="pt-BR" spc="-1" dirty="0" err="1">
                  <a:solidFill>
                    <a:srgbClr val="000000"/>
                  </a:solidFill>
                  <a:latin typeface="Calibri"/>
                </a:rPr>
                <a:t>Shakkthivel</a:t>
              </a:r>
              <a:r>
                <a:rPr lang="pt-BR" spc="-1" dirty="0">
                  <a:solidFill>
                    <a:srgbClr val="000000"/>
                  </a:solidFill>
                  <a:latin typeface="Calibri"/>
                </a:rPr>
                <a:t> &amp; </a:t>
              </a:r>
              <a:r>
                <a:rPr lang="pt-BR" spc="-1" dirty="0" err="1">
                  <a:solidFill>
                    <a:srgbClr val="000000"/>
                  </a:solidFill>
                  <a:latin typeface="Calibri"/>
                </a:rPr>
                <a:t>Vasudevan</a:t>
              </a:r>
              <a:r>
                <a:rPr lang="pt-BR" spc="-1" dirty="0">
                  <a:solidFill>
                    <a:srgbClr val="000000"/>
                  </a:solidFill>
                  <a:latin typeface="Calibri"/>
                </a:rPr>
                <a:t>, 2006)</a:t>
              </a:r>
              <a:endParaRPr lang="pt-BR" sz="1800" b="0" strike="noStrike" spc="-1" dirty="0">
                <a:latin typeface="Arial"/>
              </a:endParaRPr>
            </a:p>
          </p:txBody>
        </p:sp>
      </p:grpSp>
      <p:grpSp>
        <p:nvGrpSpPr>
          <p:cNvPr id="96" name="Group 4"/>
          <p:cNvGrpSpPr/>
          <p:nvPr/>
        </p:nvGrpSpPr>
        <p:grpSpPr>
          <a:xfrm>
            <a:off x="1094215" y="1191077"/>
            <a:ext cx="3456360" cy="5065920"/>
            <a:chOff x="8334000" y="1279800"/>
            <a:chExt cx="3456360" cy="5065920"/>
          </a:xfrm>
        </p:grpSpPr>
        <p:grpSp>
          <p:nvGrpSpPr>
            <p:cNvPr id="97" name="Group 5"/>
            <p:cNvGrpSpPr/>
            <p:nvPr/>
          </p:nvGrpSpPr>
          <p:grpSpPr>
            <a:xfrm>
              <a:off x="8595360" y="1417320"/>
              <a:ext cx="2934000" cy="4928400"/>
              <a:chOff x="8595360" y="1417320"/>
              <a:chExt cx="2934000" cy="4928400"/>
            </a:xfrm>
          </p:grpSpPr>
          <p:pic>
            <p:nvPicPr>
              <p:cNvPr id="98" name="Imagem 4"/>
              <p:cNvPicPr/>
              <p:nvPr/>
            </p:nvPicPr>
            <p:blipFill>
              <a:blip r:embed="rId3"/>
              <a:srcRect l="25167" t="2498" r="23497" b="19785"/>
              <a:stretch/>
            </p:blipFill>
            <p:spPr>
              <a:xfrm>
                <a:off x="9084960" y="3547080"/>
                <a:ext cx="1954800" cy="18057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9" name="Imagem 6"/>
              <p:cNvPicPr/>
              <p:nvPr/>
            </p:nvPicPr>
            <p:blipFill>
              <a:blip r:embed="rId4"/>
              <a:stretch/>
            </p:blipFill>
            <p:spPr>
              <a:xfrm>
                <a:off x="8595360" y="1417320"/>
                <a:ext cx="2934000" cy="20491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0" name="CustomShape 6"/>
              <p:cNvSpPr/>
              <p:nvPr/>
            </p:nvSpPr>
            <p:spPr>
              <a:xfrm>
                <a:off x="8595360" y="5433120"/>
                <a:ext cx="2934000" cy="912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pt-BR" sz="1800" b="0" strike="noStrike" spc="-1" dirty="0">
                    <a:solidFill>
                      <a:srgbClr val="000000"/>
                    </a:solidFill>
                    <a:latin typeface="Calibri"/>
                  </a:rPr>
                  <a:t>Formação de incrustação em tubulações (Rocha, 2002)</a:t>
                </a:r>
                <a:endParaRPr lang="pt-BR" sz="1800" b="0" strike="noStrike" spc="-1" dirty="0">
                  <a:latin typeface="Arial"/>
                </a:endParaRPr>
              </a:p>
            </p:txBody>
          </p:sp>
        </p:grpSp>
        <p:sp>
          <p:nvSpPr>
            <p:cNvPr id="101" name="CustomShape 7"/>
            <p:cNvSpPr/>
            <p:nvPr/>
          </p:nvSpPr>
          <p:spPr>
            <a:xfrm>
              <a:off x="8334000" y="1279800"/>
              <a:ext cx="3456360" cy="48456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Retângulo 1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Simulados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6915149" y="1407651"/>
            <a:ext cx="147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Tempo</a:t>
            </a:r>
            <a:r>
              <a:rPr lang="pt-B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62" t="23643" r="14097" b="11341"/>
          <a:stretch/>
        </p:blipFill>
        <p:spPr>
          <a:xfrm>
            <a:off x="447775" y="1263859"/>
            <a:ext cx="5580666" cy="24577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707" t="23918" r="14021" b="8728"/>
          <a:stretch/>
        </p:blipFill>
        <p:spPr>
          <a:xfrm>
            <a:off x="6293843" y="1407651"/>
            <a:ext cx="5565077" cy="25319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3017" t="22957" r="15256" b="10516"/>
          <a:stretch/>
        </p:blipFill>
        <p:spPr>
          <a:xfrm>
            <a:off x="3222251" y="3939580"/>
            <a:ext cx="5747257" cy="26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4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stomShape 1"/>
          <p:cNvSpPr/>
          <p:nvPr/>
        </p:nvSpPr>
        <p:spPr>
          <a:xfrm>
            <a:off x="174240" y="673561"/>
            <a:ext cx="7338923" cy="49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Alunos</a:t>
            </a: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Andreza Moreira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Gabriela Menezes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Marcia Penha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Marcos Antônio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Wagner Souza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Tayline</a:t>
            </a: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Amaral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Yasmin Pereira</a:t>
            </a:r>
          </a:p>
          <a:p>
            <a:pPr algn="just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</a:t>
            </a:r>
            <a:r>
              <a:rPr lang="pt-BR" sz="2800" b="0" strike="noStrike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 algn="just"/>
            <a:r>
              <a:rPr lang="pt-BR" sz="2800" spc="-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Alexandre de Assis Bento Lima  </a:t>
            </a:r>
            <a:endParaRPr lang="pt-BR" sz="2800" b="0" strike="noStrike" spc="-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21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566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Revisão bibliográfica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-65988" y="830160"/>
            <a:ext cx="12191759" cy="2554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latin typeface="Calibri"/>
              </a:rPr>
              <a:t>Rocha, A. A.; Tese de Doutorado, Pontifícia Universidade Católica do Rio de Janeiro, Brasil, 2002.</a:t>
            </a:r>
          </a:p>
          <a:p>
            <a:pPr algn="just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pc="-1" dirty="0" err="1">
                <a:solidFill>
                  <a:srgbClr val="000000"/>
                </a:solidFill>
                <a:latin typeface="Calibri"/>
              </a:rPr>
              <a:t>Shakkthivel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, P.;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Vasudevan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, T. </a:t>
            </a:r>
            <a:r>
              <a:rPr lang="pt-BR" spc="-1" dirty="0" err="1">
                <a:solidFill>
                  <a:srgbClr val="000000"/>
                </a:solidFill>
                <a:latin typeface="Calibri"/>
              </a:rPr>
              <a:t>Desalination</a:t>
            </a:r>
            <a:r>
              <a:rPr lang="pt-BR" spc="-1" dirty="0">
                <a:solidFill>
                  <a:srgbClr val="000000"/>
                </a:solidFill>
                <a:latin typeface="Calibri"/>
              </a:rPr>
              <a:t> 2006, 197, 179.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pc="-1" dirty="0">
                <a:solidFill>
                  <a:srgbClr val="000000"/>
                </a:solidFill>
                <a:latin typeface="Calibri"/>
              </a:rPr>
              <a:t>https://github.com/htmlandreza/inibidores-bigdata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12192000" cy="212018"/>
          </a:xfrm>
          <a:prstGeom prst="rect">
            <a:avLst/>
          </a:prstGeom>
          <a:solidFill>
            <a:srgbClr val="23B9CD"/>
          </a:solidFill>
          <a:ln>
            <a:solidFill>
              <a:srgbClr val="23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/>
          <p:cNvSpPr/>
          <p:nvPr/>
        </p:nvSpPr>
        <p:spPr>
          <a:xfrm>
            <a:off x="240" y="2260348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1" spc="-1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Endereço do </a:t>
            </a:r>
            <a:r>
              <a:rPr lang="pt-BR" sz="2800" b="1" spc="-1" dirty="0" err="1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endParaRPr lang="pt-BR" sz="28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26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211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Marcinha Machado</dc:creator>
  <dc:description/>
  <cp:lastModifiedBy>Andreza Moreira</cp:lastModifiedBy>
  <cp:revision>43</cp:revision>
  <dcterms:created xsi:type="dcterms:W3CDTF">2019-06-18T22:19:39Z</dcterms:created>
  <dcterms:modified xsi:type="dcterms:W3CDTF">2019-06-26T21:17:22Z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