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6" r:id="rId6"/>
    <p:sldId id="264" r:id="rId7"/>
    <p:sldId id="267" r:id="rId8"/>
    <p:sldId id="265" r:id="rId9"/>
    <p:sldId id="268" r:id="rId10"/>
    <p:sldId id="269" r:id="rId11"/>
    <p:sldId id="272" r:id="rId12"/>
    <p:sldId id="270" r:id="rId13"/>
    <p:sldId id="271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000000"/>
    <a:srgbClr val="51B8E5"/>
    <a:srgbClr val="3A3A3A"/>
    <a:srgbClr val="EAEAEA"/>
    <a:srgbClr val="4DB8E6"/>
    <a:srgbClr val="FFFFFF"/>
    <a:srgbClr val="080808"/>
    <a:srgbClr val="CCFFFF"/>
    <a:srgbClr val="0B5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76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4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51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28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3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52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75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0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27AF-8BDC-47A7-AD75-03472B95479D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E7E1-6EAB-49A2-B1B2-412A61A32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60BE97A-D616-8BDA-AF14-69D03AC7AB6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1B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Transforme Sua Vida com IA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BA6ED-CBBE-64F9-3871-CA3FCE1D1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9EC9BFE-C44F-9DC0-F694-BE79A966C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9915"/>
            <a:ext cx="6858000" cy="3918857"/>
          </a:xfrm>
          <a:prstGeom prst="rect">
            <a:avLst/>
          </a:prstGeom>
          <a:solidFill>
            <a:srgbClr val="4DB8E6"/>
          </a:solidFill>
          <a:ln>
            <a:solidFill>
              <a:srgbClr val="4DB8E6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CDFEBB-3ACB-FED8-6184-78FFA0097383}"/>
              </a:ext>
            </a:extLst>
          </p:cNvPr>
          <p:cNvSpPr txBox="1"/>
          <p:nvPr/>
        </p:nvSpPr>
        <p:spPr>
          <a:xfrm>
            <a:off x="0" y="768941"/>
            <a:ext cx="6857999" cy="584775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ctr"/>
            <a:r>
              <a:rPr lang="pt-BR" sz="3200" kern="0" dirty="0">
                <a:solidFill>
                  <a:srgbClr val="51B8E5"/>
                </a:solidFill>
                <a:effectLst/>
                <a:latin typeface="Impact" panose="020B080603090205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ORGANIZAÇÃO INTELIGENTE:</a:t>
            </a:r>
            <a:endParaRPr lang="pt-BR" sz="3200" dirty="0">
              <a:solidFill>
                <a:srgbClr val="51B8E5"/>
              </a:solidFill>
              <a:latin typeface="Impact" panose="020B080603090205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2E1784-7FF5-730E-9986-D43645425BB5}"/>
              </a:ext>
            </a:extLst>
          </p:cNvPr>
          <p:cNvSpPr txBox="1"/>
          <p:nvPr/>
        </p:nvSpPr>
        <p:spPr>
          <a:xfrm>
            <a:off x="1825112" y="1381244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kern="0" dirty="0">
                <a:solidFill>
                  <a:srgbClr val="FFC000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</a:rPr>
              <a:t>TRANSFORME SUA VIDA COM IA</a:t>
            </a:r>
            <a:endParaRPr lang="pt-BR" sz="24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1B0EBC-2EA8-BE0C-0C66-4A79FC318229}"/>
              </a:ext>
            </a:extLst>
          </p:cNvPr>
          <p:cNvSpPr txBox="1"/>
          <p:nvPr/>
        </p:nvSpPr>
        <p:spPr>
          <a:xfrm>
            <a:off x="4735286" y="8340090"/>
            <a:ext cx="2122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Impact" panose="020B0806030902050204" pitchFamily="34" charset="0"/>
              </a:rPr>
              <a:t>Gabriela Ramalho</a:t>
            </a:r>
          </a:p>
        </p:txBody>
      </p:sp>
    </p:spTree>
    <p:extLst>
      <p:ext uri="{BB962C8B-B14F-4D97-AF65-F5344CB8AC3E}">
        <p14:creationId xmlns:p14="http://schemas.microsoft.com/office/powerpoint/2010/main" val="355570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BACE-37B1-313D-ABBD-DB69355A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6" y="279242"/>
            <a:ext cx="5829300" cy="1226367"/>
          </a:xfrm>
        </p:spPr>
        <p:txBody>
          <a:bodyPr>
            <a:noAutofit/>
          </a:bodyPr>
          <a:lstStyle/>
          <a:p>
            <a:pPr marR="0" algn="l" rtl="0"/>
            <a:r>
              <a:rPr lang="pt-BR" sz="4000" b="0" i="0" u="none" strike="noStrike" baseline="0" dirty="0">
                <a:latin typeface="Impact" panose="020B0806030902050204" pitchFamily="34" charset="0"/>
              </a:rPr>
              <a:t>IA: A Revolução na Organização</a:t>
            </a:r>
          </a:p>
        </p:txBody>
      </p:sp>
      <p:sp>
        <p:nvSpPr>
          <p:cNvPr id="6" name="texto  2">
            <a:extLst>
              <a:ext uri="{FF2B5EF4-FFF2-40B4-BE49-F238E27FC236}">
                <a16:creationId xmlns:a16="http://schemas.microsoft.com/office/drawing/2014/main" id="{D7BE8BD8-29E7-D08B-D300-344E6291CC26}"/>
              </a:ext>
            </a:extLst>
          </p:cNvPr>
          <p:cNvSpPr txBox="1">
            <a:spLocks/>
          </p:cNvSpPr>
          <p:nvPr/>
        </p:nvSpPr>
        <p:spPr>
          <a:xfrm>
            <a:off x="586026" y="1505609"/>
            <a:ext cx="5638425" cy="239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 rtl="0">
              <a:lnSpc>
                <a:spcPct val="120000"/>
              </a:lnSpc>
            </a:pPr>
            <a:endParaRPr lang="pt-BR" sz="9600" b="0" i="0" u="none" strike="noStrike" baseline="0" dirty="0">
              <a:latin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b="1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Automatização de Processos</a:t>
            </a: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: A IA pode automatizar processos administrativos e operacionais, liberando tempo para que os colaboradores se concentrem em atividades estratégicas e criativas.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9600" b="1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b="1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Análise de Dados: </a:t>
            </a: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Ferramentas de IA analisam dados rapidamente, identificando padrões e tendências que ajudam na tomada de decisões ágeis e informadas.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9600" b="1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b="1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Gestão de Projetos: </a:t>
            </a: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Sistemas de IA podem monitorar o progresso de projetos, prever possíveis atrasos e sugerir ajustes para manter tudo nos trilhos.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9600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9600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/>
            <a:endParaRPr lang="pt-BR" sz="34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802A05-3E4D-5659-07FA-F71C2FE20F12}"/>
              </a:ext>
            </a:extLst>
          </p:cNvPr>
          <p:cNvSpPr>
            <a:spLocks/>
          </p:cNvSpPr>
          <p:nvPr/>
        </p:nvSpPr>
        <p:spPr>
          <a:xfrm>
            <a:off x="700327" y="0"/>
            <a:ext cx="4571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4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16DC-E8BF-2BF9-8528-EECD647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A7CD5-F38B-6DBE-C850-6C7721DF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7309E1-2409-76DF-1607-65A7FDB588E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1B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BC4430-ABFE-FDA6-BF6D-F2303F776E11}"/>
              </a:ext>
            </a:extLst>
          </p:cNvPr>
          <p:cNvSpPr txBox="1"/>
          <p:nvPr/>
        </p:nvSpPr>
        <p:spPr>
          <a:xfrm>
            <a:off x="0" y="5449745"/>
            <a:ext cx="685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 CONCLUSÃO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856441-ECAA-C7A6-97AC-38ABB1DAEDFA}"/>
              </a:ext>
            </a:extLst>
          </p:cNvPr>
          <p:cNvSpPr txBox="1"/>
          <p:nvPr/>
        </p:nvSpPr>
        <p:spPr>
          <a:xfrm>
            <a:off x="1663471" y="2082955"/>
            <a:ext cx="3731080" cy="31700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  <a:highlight>
                  <a:srgbClr val="51B8E5"/>
                </a:highlight>
              </a:rPr>
              <a:t>05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5B9D68-DD59-6559-2A99-4075A8494675}"/>
              </a:ext>
            </a:extLst>
          </p:cNvPr>
          <p:cNvSpPr/>
          <p:nvPr/>
        </p:nvSpPr>
        <p:spPr>
          <a:xfrm>
            <a:off x="1130751" y="6306819"/>
            <a:ext cx="479652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4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BACE-37B1-313D-ABBD-DB69355A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6" y="279242"/>
            <a:ext cx="5829300" cy="1226367"/>
          </a:xfrm>
        </p:spPr>
        <p:txBody>
          <a:bodyPr>
            <a:noAutofit/>
          </a:bodyPr>
          <a:lstStyle/>
          <a:p>
            <a:pPr marR="0" algn="l" rtl="0"/>
            <a:r>
              <a:rPr lang="pt-BR" sz="4000" b="0" i="0" u="none" strike="noStrike" baseline="0" dirty="0">
                <a:latin typeface="Impact" panose="020B0806030902050204" pitchFamily="34" charset="0"/>
              </a:rPr>
              <a:t>IA: A Revolução na Organização</a:t>
            </a:r>
          </a:p>
        </p:txBody>
      </p:sp>
      <p:sp>
        <p:nvSpPr>
          <p:cNvPr id="6" name="texto  2">
            <a:extLst>
              <a:ext uri="{FF2B5EF4-FFF2-40B4-BE49-F238E27FC236}">
                <a16:creationId xmlns:a16="http://schemas.microsoft.com/office/drawing/2014/main" id="{D7BE8BD8-29E7-D08B-D300-344E6291CC26}"/>
              </a:ext>
            </a:extLst>
          </p:cNvPr>
          <p:cNvSpPr txBox="1">
            <a:spLocks/>
          </p:cNvSpPr>
          <p:nvPr/>
        </p:nvSpPr>
        <p:spPr>
          <a:xfrm>
            <a:off x="537040" y="1505608"/>
            <a:ext cx="5829299" cy="9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2400" b="1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2400" b="1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Assistentes Virtuais: </a:t>
            </a:r>
            <a:r>
              <a:rPr lang="pt-BR" sz="24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Assistentes de IA ajudam na organização pessoal, gerenciando agendas, lembretes e tarefas diárias de forma eficiente.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2400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2400" b="1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Personalização</a:t>
            </a:r>
            <a:r>
              <a:rPr lang="pt-BR" sz="24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: A IA permite a personalização de produtos e serviços, atendendo às necessidades específicas dos clientes de maneira ágil e eficaz.</a:t>
            </a:r>
          </a:p>
          <a:p>
            <a:pPr marL="1371600" indent="-1371600" algn="l">
              <a:lnSpc>
                <a:spcPct val="120000"/>
              </a:lnSpc>
              <a:spcBef>
                <a:spcPts val="600"/>
              </a:spcBef>
              <a:buAutoNum type="arabicPeriod"/>
            </a:pPr>
            <a:endParaRPr lang="pt-BR" sz="9600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/>
            <a:endParaRPr lang="pt-BR" sz="34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802A05-3E4D-5659-07FA-F71C2FE20F12}"/>
              </a:ext>
            </a:extLst>
          </p:cNvPr>
          <p:cNvSpPr>
            <a:spLocks/>
          </p:cNvSpPr>
          <p:nvPr/>
        </p:nvSpPr>
        <p:spPr>
          <a:xfrm>
            <a:off x="700327" y="0"/>
            <a:ext cx="4571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7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BACE-37B1-313D-ABBD-DB69355A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6" y="279242"/>
            <a:ext cx="5829300" cy="1226367"/>
          </a:xfrm>
        </p:spPr>
        <p:txBody>
          <a:bodyPr>
            <a:noAutofit/>
          </a:bodyPr>
          <a:lstStyle/>
          <a:p>
            <a:pPr marR="0" algn="l" rtl="0"/>
            <a:r>
              <a:rPr lang="pt-BR" sz="4000" b="0" i="0" u="none" strike="noStrike" baseline="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6" name="texto  2">
            <a:extLst>
              <a:ext uri="{FF2B5EF4-FFF2-40B4-BE49-F238E27FC236}">
                <a16:creationId xmlns:a16="http://schemas.microsoft.com/office/drawing/2014/main" id="{D7BE8BD8-29E7-D08B-D300-344E6291CC26}"/>
              </a:ext>
            </a:extLst>
          </p:cNvPr>
          <p:cNvSpPr txBox="1">
            <a:spLocks/>
          </p:cNvSpPr>
          <p:nvPr/>
        </p:nvSpPr>
        <p:spPr>
          <a:xfrm>
            <a:off x="537040" y="1505608"/>
            <a:ext cx="5829299" cy="9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2400" b="1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	A agilidade é uma competência indispensável na atualidade, e a organização é a base que sustenta essa capacidade.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 Inteligência Artificial oferece ferramentas poderosas que transformam a forma como organizamos nossas atividades, tornando-nos mais ágeis e preparados para enfrentar os desafios do futuro.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Ao integrar a IA em nossas rotinas e processos, podemos alcançar níveis superiores de eficiência, inovação e sucesso.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2400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	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9600" dirty="0">
              <a:solidFill>
                <a:srgbClr val="111111"/>
              </a:solidFill>
              <a:effectLst/>
              <a:latin typeface="Calibri "/>
              <a:ea typeface="Calibri" panose="020F0502020204030204" pitchFamily="34" charset="0"/>
            </a:endParaRPr>
          </a:p>
          <a:p>
            <a:pPr algn="l"/>
            <a:endParaRPr lang="pt-BR" sz="34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802A05-3E4D-5659-07FA-F71C2FE20F12}"/>
              </a:ext>
            </a:extLst>
          </p:cNvPr>
          <p:cNvSpPr>
            <a:spLocks/>
          </p:cNvSpPr>
          <p:nvPr/>
        </p:nvSpPr>
        <p:spPr>
          <a:xfrm>
            <a:off x="700327" y="0"/>
            <a:ext cx="4571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16DC-E8BF-2BF9-8528-EECD647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A7CD5-F38B-6DBE-C850-6C7721DF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7309E1-2409-76DF-1607-65A7FDB588E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1B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BC4430-ABFE-FDA6-BF6D-F2303F776E11}"/>
              </a:ext>
            </a:extLst>
          </p:cNvPr>
          <p:cNvSpPr txBox="1"/>
          <p:nvPr/>
        </p:nvSpPr>
        <p:spPr>
          <a:xfrm>
            <a:off x="0" y="5253054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Impact" panose="020B0806030902050204" pitchFamily="34" charset="0"/>
              </a:rPr>
              <a:t>A Importância da Agilidade na Atualidade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856441-ECAA-C7A6-97AC-38ABB1DAEDFA}"/>
              </a:ext>
            </a:extLst>
          </p:cNvPr>
          <p:cNvSpPr txBox="1"/>
          <p:nvPr/>
        </p:nvSpPr>
        <p:spPr>
          <a:xfrm>
            <a:off x="1663471" y="2082955"/>
            <a:ext cx="3731080" cy="31700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  <a:highlight>
                  <a:srgbClr val="51B8E5"/>
                </a:highlight>
              </a:rPr>
              <a:t>01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5B9D68-DD59-6559-2A99-4075A8494675}"/>
              </a:ext>
            </a:extLst>
          </p:cNvPr>
          <p:cNvSpPr/>
          <p:nvPr/>
        </p:nvSpPr>
        <p:spPr>
          <a:xfrm>
            <a:off x="1130751" y="6478648"/>
            <a:ext cx="479652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6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BACE-37B1-313D-ABBD-DB69355A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046" y="758416"/>
            <a:ext cx="5829300" cy="122636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A Importância da Agilidade na Atualidade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90F388-E1DF-CD9C-8138-AE34EB43F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324" y="2130016"/>
            <a:ext cx="5829300" cy="1226367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latin typeface="+mj-lt"/>
              </a:rPr>
              <a:t>e Como a Organização com a IA Auxilia Neste Processo</a:t>
            </a:r>
          </a:p>
        </p:txBody>
      </p:sp>
      <p:sp>
        <p:nvSpPr>
          <p:cNvPr id="6" name="texto  2">
            <a:extLst>
              <a:ext uri="{FF2B5EF4-FFF2-40B4-BE49-F238E27FC236}">
                <a16:creationId xmlns:a16="http://schemas.microsoft.com/office/drawing/2014/main" id="{D7BE8BD8-29E7-D08B-D300-344E6291CC26}"/>
              </a:ext>
            </a:extLst>
          </p:cNvPr>
          <p:cNvSpPr txBox="1">
            <a:spLocks/>
          </p:cNvSpPr>
          <p:nvPr/>
        </p:nvSpPr>
        <p:spPr>
          <a:xfrm>
            <a:off x="700323" y="3501616"/>
            <a:ext cx="5556785" cy="239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 rtl="0">
              <a:lnSpc>
                <a:spcPct val="120000"/>
              </a:lnSpc>
            </a:pPr>
            <a:r>
              <a:rPr lang="pt-BR" sz="9600" b="0" i="0" u="none" strike="noStrike" baseline="0" dirty="0">
                <a:solidFill>
                  <a:srgbClr val="111111"/>
                </a:solidFill>
                <a:latin typeface="Calibri "/>
              </a:rPr>
              <a:t>Nos dias de hoje, a agilidade se tornou uma competência essencial para indivíduos e organizações que desejam prosperar em um ambiente dinâmico e competitivo. A capacidade de se adaptar rapidamente às mudanças, responder de forma eficiente às demandas do mercado e inovar continuamente são fatores determinantes para o sucesso. </a:t>
            </a:r>
          </a:p>
          <a:p>
            <a:pPr marR="0" algn="l" rtl="0">
              <a:lnSpc>
                <a:spcPct val="120000"/>
              </a:lnSpc>
            </a:pPr>
            <a:r>
              <a:rPr lang="pt-BR" sz="9600" b="0" i="0" u="none" strike="noStrike" baseline="0" dirty="0">
                <a:solidFill>
                  <a:srgbClr val="111111"/>
                </a:solidFill>
                <a:latin typeface="Calibri "/>
              </a:rPr>
              <a:t>Neste contexto, a Inteligência Artificial (IA) surge como uma poderosa aliada, proporcionando ferramentas e soluções que potencializam a organização e a agilidade.</a:t>
            </a:r>
          </a:p>
          <a:p>
            <a:pPr marR="0" algn="l" rtl="0"/>
            <a:endParaRPr lang="pt-BR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pt-BR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802A05-3E4D-5659-07FA-F71C2FE20F12}"/>
              </a:ext>
            </a:extLst>
          </p:cNvPr>
          <p:cNvSpPr/>
          <p:nvPr/>
        </p:nvSpPr>
        <p:spPr>
          <a:xfrm>
            <a:off x="700327" y="0"/>
            <a:ext cx="4571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16DC-E8BF-2BF9-8528-EECD647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A7CD5-F38B-6DBE-C850-6C7721DF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7309E1-2409-76DF-1607-65A7FDB588E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1B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Agilidade na Atualidade 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BC4430-ABFE-FDA6-BF6D-F2303F776E11}"/>
              </a:ext>
            </a:extLst>
          </p:cNvPr>
          <p:cNvSpPr txBox="1"/>
          <p:nvPr/>
        </p:nvSpPr>
        <p:spPr>
          <a:xfrm>
            <a:off x="924604" y="5447961"/>
            <a:ext cx="500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A Era da Agilidade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856441-ECAA-C7A6-97AC-38ABB1DAEDFA}"/>
              </a:ext>
            </a:extLst>
          </p:cNvPr>
          <p:cNvSpPr txBox="1"/>
          <p:nvPr/>
        </p:nvSpPr>
        <p:spPr>
          <a:xfrm>
            <a:off x="1663471" y="2082955"/>
            <a:ext cx="3731080" cy="31700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  <a:highlight>
                  <a:srgbClr val="51B8E5"/>
                </a:highlight>
              </a:rPr>
              <a:t>02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5B9D68-DD59-6559-2A99-4075A8494675}"/>
              </a:ext>
            </a:extLst>
          </p:cNvPr>
          <p:cNvSpPr/>
          <p:nvPr/>
        </p:nvSpPr>
        <p:spPr>
          <a:xfrm>
            <a:off x="1030740" y="6305035"/>
            <a:ext cx="479652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BACE-37B1-313D-ABBD-DB69355A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6" y="758416"/>
            <a:ext cx="5829300" cy="1226367"/>
          </a:xfrm>
        </p:spPr>
        <p:txBody>
          <a:bodyPr>
            <a:noAutofit/>
          </a:bodyPr>
          <a:lstStyle/>
          <a:p>
            <a:pPr marR="0" algn="l" rtl="0"/>
            <a:r>
              <a:rPr lang="pt-BR" sz="4000" b="1" i="0" u="none" strike="noStrike" baseline="0" dirty="0">
                <a:solidFill>
                  <a:srgbClr val="111111"/>
                </a:solidFill>
                <a:latin typeface="Impact" panose="020B0806030902050204" pitchFamily="34" charset="0"/>
              </a:rPr>
              <a:t>A Era da Agilidade</a:t>
            </a:r>
            <a:br>
              <a:rPr lang="pt-BR" sz="4000" b="1" i="0" u="none" strike="noStrike" baseline="0" dirty="0">
                <a:solidFill>
                  <a:srgbClr val="111111"/>
                </a:solidFill>
                <a:latin typeface="Impact" panose="020B0806030902050204" pitchFamily="34" charset="0"/>
              </a:rPr>
            </a:br>
            <a:endParaRPr lang="pt-BR" sz="3600" b="0" i="0" u="none" strike="noStrike" baseline="0" dirty="0">
              <a:latin typeface="Impact" panose="020B0806030902050204" pitchFamily="34" charset="0"/>
            </a:endParaRPr>
          </a:p>
        </p:txBody>
      </p:sp>
      <p:sp>
        <p:nvSpPr>
          <p:cNvPr id="6" name="texto  2">
            <a:extLst>
              <a:ext uri="{FF2B5EF4-FFF2-40B4-BE49-F238E27FC236}">
                <a16:creationId xmlns:a16="http://schemas.microsoft.com/office/drawing/2014/main" id="{D7BE8BD8-29E7-D08B-D300-344E6291CC26}"/>
              </a:ext>
            </a:extLst>
          </p:cNvPr>
          <p:cNvSpPr txBox="1">
            <a:spLocks/>
          </p:cNvSpPr>
          <p:nvPr/>
        </p:nvSpPr>
        <p:spPr>
          <a:xfrm>
            <a:off x="546838" y="2274835"/>
            <a:ext cx="5829299" cy="239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 rtl="0">
              <a:lnSpc>
                <a:spcPct val="120000"/>
              </a:lnSpc>
            </a:pPr>
            <a:r>
              <a:rPr lang="pt-BR" sz="9600" b="0" i="0" u="none" strike="noStrike" baseline="0" dirty="0">
                <a:latin typeface="Calibri" panose="020F0502020204030204" pitchFamily="34" charset="0"/>
              </a:rPr>
              <a:t>Vivemos em uma era onde a velocidade das transformações tecnológicas e sociais é sem precedentes. Empresas que não conseguem acompanhar esse ritmo correm o risco de se tornarem obsoletas.</a:t>
            </a:r>
          </a:p>
          <a:p>
            <a:pPr marR="0" algn="l" rtl="0">
              <a:lnSpc>
                <a:spcPct val="120000"/>
              </a:lnSpc>
            </a:pPr>
            <a:r>
              <a:rPr lang="pt-BR" sz="9600" b="0" i="0" u="none" strike="noStrike" baseline="0" dirty="0">
                <a:latin typeface="Calibri" panose="020F0502020204030204" pitchFamily="34" charset="0"/>
              </a:rPr>
              <a:t> A agilidade permite que as organizações se mantenham relevantes, ajustando suas estratégias e operações de acordo com as novas realidades. </a:t>
            </a:r>
          </a:p>
          <a:p>
            <a:pPr marR="0" algn="l" rtl="0">
              <a:lnSpc>
                <a:spcPct val="120000"/>
              </a:lnSpc>
            </a:pPr>
            <a:r>
              <a:rPr lang="pt-BR" sz="9600" b="0" i="0" u="none" strike="noStrike" baseline="0" dirty="0">
                <a:latin typeface="Calibri" panose="020F0502020204030204" pitchFamily="34" charset="0"/>
              </a:rPr>
              <a:t>Para os indivíduos, ser ágil significa estar preparado para aprender continuamente, desenvolver novas habilidades e se adaptar a diferentes contextos profissionais.</a:t>
            </a:r>
          </a:p>
          <a:p>
            <a:pPr algn="l"/>
            <a:endParaRPr lang="pt-BR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802A05-3E4D-5659-07FA-F71C2FE20F12}"/>
              </a:ext>
            </a:extLst>
          </p:cNvPr>
          <p:cNvSpPr/>
          <p:nvPr/>
        </p:nvSpPr>
        <p:spPr>
          <a:xfrm>
            <a:off x="700327" y="0"/>
            <a:ext cx="4571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16DC-E8BF-2BF9-8528-EECD647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A7CD5-F38B-6DBE-C850-6C7721DF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7309E1-2409-76DF-1607-65A7FDB588E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1B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Agilidade na Atualidade 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BC4430-ABFE-FDA6-BF6D-F2303F776E11}"/>
              </a:ext>
            </a:extLst>
          </p:cNvPr>
          <p:cNvSpPr txBox="1"/>
          <p:nvPr/>
        </p:nvSpPr>
        <p:spPr>
          <a:xfrm>
            <a:off x="471487" y="5447961"/>
            <a:ext cx="609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O Papel da Organização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856441-ECAA-C7A6-97AC-38ABB1DAEDFA}"/>
              </a:ext>
            </a:extLst>
          </p:cNvPr>
          <p:cNvSpPr txBox="1"/>
          <p:nvPr/>
        </p:nvSpPr>
        <p:spPr>
          <a:xfrm>
            <a:off x="1663471" y="2082955"/>
            <a:ext cx="3731080" cy="31700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  <a:highlight>
                  <a:srgbClr val="51B8E5"/>
                </a:highlight>
              </a:rPr>
              <a:t>03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5B9D68-DD59-6559-2A99-4075A8494675}"/>
              </a:ext>
            </a:extLst>
          </p:cNvPr>
          <p:cNvSpPr/>
          <p:nvPr/>
        </p:nvSpPr>
        <p:spPr>
          <a:xfrm>
            <a:off x="1030740" y="6305035"/>
            <a:ext cx="479652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BACE-37B1-313D-ABBD-DB69355A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6" y="279242"/>
            <a:ext cx="5829300" cy="1226367"/>
          </a:xfrm>
        </p:spPr>
        <p:txBody>
          <a:bodyPr>
            <a:noAutofit/>
          </a:bodyPr>
          <a:lstStyle/>
          <a:p>
            <a:pPr marR="0" algn="l" rtl="0"/>
            <a:r>
              <a:rPr lang="pt-BR" sz="4000" b="0" i="0" u="none" strike="noStrike" baseline="0" dirty="0">
                <a:latin typeface="Impact" panose="020B0806030902050204" pitchFamily="34" charset="0"/>
              </a:rPr>
              <a:t>O Papel da Organização</a:t>
            </a:r>
          </a:p>
        </p:txBody>
      </p:sp>
      <p:sp>
        <p:nvSpPr>
          <p:cNvPr id="6" name="texto  2">
            <a:extLst>
              <a:ext uri="{FF2B5EF4-FFF2-40B4-BE49-F238E27FC236}">
                <a16:creationId xmlns:a16="http://schemas.microsoft.com/office/drawing/2014/main" id="{D7BE8BD8-29E7-D08B-D300-344E6291CC26}"/>
              </a:ext>
            </a:extLst>
          </p:cNvPr>
          <p:cNvSpPr txBox="1">
            <a:spLocks/>
          </p:cNvSpPr>
          <p:nvPr/>
        </p:nvSpPr>
        <p:spPr>
          <a:xfrm>
            <a:off x="700327" y="1784851"/>
            <a:ext cx="5602502" cy="239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 rtl="0">
              <a:lnSpc>
                <a:spcPct val="120000"/>
              </a:lnSpc>
            </a:pPr>
            <a:endParaRPr lang="pt-BR" sz="9600" b="0" i="0" u="none" strike="noStrike" baseline="0" dirty="0">
              <a:latin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 organização é um pilar fundamental para alcançar a agilidade. Sem uma estrutura organizada, é difícil implementar mudanças rápidas e eficazes.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 organização envolve a gestão eficiente do tempo, recursos e informações, permitindo que as tarefas sejam executadas de maneira ordenada e produtiva.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 No entanto, a complexidade crescente das operações modernas exige soluções avançadas para manter a organização em níveis ótimos.</a:t>
            </a:r>
            <a:endParaRPr lang="pt-BR" sz="9600" dirty="0">
              <a:effectLst/>
              <a:latin typeface="Calibri "/>
              <a:ea typeface="Calibri" panose="020F0502020204030204" pitchFamily="34" charset="0"/>
            </a:endParaRPr>
          </a:p>
          <a:p>
            <a:pPr algn="l"/>
            <a:endParaRPr lang="pt-BR" sz="34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802A05-3E4D-5659-07FA-F71C2FE20F12}"/>
              </a:ext>
            </a:extLst>
          </p:cNvPr>
          <p:cNvSpPr>
            <a:spLocks/>
          </p:cNvSpPr>
          <p:nvPr/>
        </p:nvSpPr>
        <p:spPr>
          <a:xfrm>
            <a:off x="700327" y="0"/>
            <a:ext cx="4571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16DC-E8BF-2BF9-8528-EECD647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A7CD5-F38B-6DBE-C850-6C7721DF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7309E1-2409-76DF-1607-65A7FDB588E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1B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BC4430-ABFE-FDA6-BF6D-F2303F776E11}"/>
              </a:ext>
            </a:extLst>
          </p:cNvPr>
          <p:cNvSpPr txBox="1"/>
          <p:nvPr/>
        </p:nvSpPr>
        <p:spPr>
          <a:xfrm>
            <a:off x="0" y="5449745"/>
            <a:ext cx="685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IA: A Revolução na Organização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856441-ECAA-C7A6-97AC-38ABB1DAEDFA}"/>
              </a:ext>
            </a:extLst>
          </p:cNvPr>
          <p:cNvSpPr txBox="1"/>
          <p:nvPr/>
        </p:nvSpPr>
        <p:spPr>
          <a:xfrm>
            <a:off x="1663471" y="2082955"/>
            <a:ext cx="3731080" cy="31700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0" b="1" dirty="0">
                <a:ln>
                  <a:solidFill>
                    <a:srgbClr val="000000"/>
                  </a:solidFill>
                </a:ln>
                <a:solidFill>
                  <a:srgbClr val="FFC000"/>
                </a:solidFill>
                <a:highlight>
                  <a:srgbClr val="51B8E5"/>
                </a:highlight>
              </a:rPr>
              <a:t>04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5B9D68-DD59-6559-2A99-4075A8494675}"/>
              </a:ext>
            </a:extLst>
          </p:cNvPr>
          <p:cNvSpPr/>
          <p:nvPr/>
        </p:nvSpPr>
        <p:spPr>
          <a:xfrm>
            <a:off x="1130751" y="6306819"/>
            <a:ext cx="479652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5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BACE-37B1-313D-ABBD-DB69355A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6" y="279242"/>
            <a:ext cx="5829300" cy="1226367"/>
          </a:xfrm>
        </p:spPr>
        <p:txBody>
          <a:bodyPr>
            <a:noAutofit/>
          </a:bodyPr>
          <a:lstStyle/>
          <a:p>
            <a:pPr marR="0" algn="l" rtl="0"/>
            <a:r>
              <a:rPr lang="pt-BR" sz="4000" b="0" i="0" u="none" strike="noStrike" baseline="0" dirty="0">
                <a:latin typeface="Impact" panose="020B0806030902050204" pitchFamily="34" charset="0"/>
              </a:rPr>
              <a:t>IA: A Revolução na Organização</a:t>
            </a:r>
          </a:p>
        </p:txBody>
      </p:sp>
      <p:sp>
        <p:nvSpPr>
          <p:cNvPr id="6" name="texto  2">
            <a:extLst>
              <a:ext uri="{FF2B5EF4-FFF2-40B4-BE49-F238E27FC236}">
                <a16:creationId xmlns:a16="http://schemas.microsoft.com/office/drawing/2014/main" id="{D7BE8BD8-29E7-D08B-D300-344E6291CC26}"/>
              </a:ext>
            </a:extLst>
          </p:cNvPr>
          <p:cNvSpPr txBox="1">
            <a:spLocks/>
          </p:cNvSpPr>
          <p:nvPr/>
        </p:nvSpPr>
        <p:spPr>
          <a:xfrm>
            <a:off x="537040" y="1505609"/>
            <a:ext cx="5783579" cy="239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 rtl="0">
              <a:lnSpc>
                <a:spcPct val="120000"/>
              </a:lnSpc>
            </a:pPr>
            <a:endParaRPr lang="pt-BR" sz="9600" b="0" i="0" u="none" strike="noStrike" baseline="0" dirty="0">
              <a:latin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 A Inteligência Artificial está revolucionando a forma como organizamos nossas vidas e negócios. Com a IA, é possível automatizar tarefas repetitivas, analisar grandes volumes de dados em tempo real e tomar decisões informadas com base em insights precisos.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Aqui estão algumas maneiras pelas quais a IA auxilia na organização e, consequentemente, na agilidade: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pt-BR" sz="9600" dirty="0">
              <a:solidFill>
                <a:srgbClr val="111111"/>
              </a:solidFill>
              <a:latin typeface="Calibri "/>
              <a:ea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pt-BR" sz="9600" b="1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Automatização de Processos</a:t>
            </a:r>
            <a:r>
              <a:rPr lang="pt-BR" sz="9600" dirty="0">
                <a:solidFill>
                  <a:srgbClr val="111111"/>
                </a:solidFill>
                <a:effectLst/>
                <a:latin typeface="Calibri "/>
                <a:ea typeface="Calibri" panose="020F0502020204030204" pitchFamily="34" charset="0"/>
              </a:rPr>
              <a:t>: A IA pode automatizar processos administrativos e operacionais, liberando tempo para que os colaboradores se concentrem em atividades estratégicas e criativas.</a:t>
            </a:r>
          </a:p>
          <a:p>
            <a:pPr algn="l"/>
            <a:endParaRPr lang="pt-BR" sz="34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802A05-3E4D-5659-07FA-F71C2FE20F12}"/>
              </a:ext>
            </a:extLst>
          </p:cNvPr>
          <p:cNvSpPr>
            <a:spLocks/>
          </p:cNvSpPr>
          <p:nvPr/>
        </p:nvSpPr>
        <p:spPr>
          <a:xfrm>
            <a:off x="700327" y="0"/>
            <a:ext cx="45719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94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</TotalTime>
  <Words>602</Words>
  <Application>Microsoft Office PowerPoint</Application>
  <PresentationFormat>Papel A4 (210 x 297 mm)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</vt:lpstr>
      <vt:lpstr>Calibri Light</vt:lpstr>
      <vt:lpstr>Impact</vt:lpstr>
      <vt:lpstr>Segoe UI</vt:lpstr>
      <vt:lpstr>Tema do Office</vt:lpstr>
      <vt:lpstr>Apresentação do PowerPoint</vt:lpstr>
      <vt:lpstr>Apresentação do PowerPoint</vt:lpstr>
      <vt:lpstr>A Importância da Agilidade na Atualidade </vt:lpstr>
      <vt:lpstr>Apresentação do PowerPoint</vt:lpstr>
      <vt:lpstr>A Era da Agilidade </vt:lpstr>
      <vt:lpstr>Apresentação do PowerPoint</vt:lpstr>
      <vt:lpstr>O Papel da Organização</vt:lpstr>
      <vt:lpstr>Apresentação do PowerPoint</vt:lpstr>
      <vt:lpstr>IA: A Revolução na Organização</vt:lpstr>
      <vt:lpstr>IA: A Revolução na Organização</vt:lpstr>
      <vt:lpstr>Apresentação do PowerPoint</vt:lpstr>
      <vt:lpstr>IA: A Revolução na Organização</vt:lpstr>
      <vt:lpstr>Conclusão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Amaryllis Gigli O Ramalho</dc:creator>
  <cp:lastModifiedBy>Gabriela Amaryllis Gigli O Ramalho</cp:lastModifiedBy>
  <cp:revision>18</cp:revision>
  <dcterms:created xsi:type="dcterms:W3CDTF">2024-12-20T19:01:21Z</dcterms:created>
  <dcterms:modified xsi:type="dcterms:W3CDTF">2024-12-23T17:38:07Z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2024-12-20T19:18:52Z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d38b1321-1222-4a5b-9c5c-8f0e0cd61368</vt:lpwstr>
  </property>
  <property fmtid="{D5CDD505-2E9C-101B-9397-08002B2CF9AE}" pid="8" name="MSIP_Label_fde7aacd-7cc4-4c31-9e6f-7ef306428f09_ContentBits">
    <vt:lpwstr>1</vt:lpwstr>
  </property>
</Properties>
</file>