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4cd7042f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4cd7042f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4cd7042f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4cd7042f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4cd7042f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4cd7042f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4cd7042f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4cd7042f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4cd7042f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4cd7042f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Perguntas de negócio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1218875" y="1017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P.1. -</a:t>
            </a:r>
            <a:r>
              <a:rPr lang="en" sz="2000">
                <a:solidFill>
                  <a:schemeClr val="lt1"/>
                </a:solidFill>
                <a:latin typeface="Lato"/>
                <a:ea typeface="Lato"/>
                <a:cs typeface="Lato"/>
                <a:sym typeface="Lato"/>
              </a:rPr>
              <a:t> Qual o prato vendido com mais frequência? </a:t>
            </a:r>
            <a:endParaRPr sz="3100">
              <a:solidFill>
                <a:srgbClr val="FFFFFF"/>
              </a:solidFill>
              <a:latin typeface="Montserrat"/>
              <a:ea typeface="Montserrat"/>
              <a:cs typeface="Montserrat"/>
              <a:sym typeface="Montserrat"/>
            </a:endParaRPr>
          </a:p>
        </p:txBody>
      </p:sp>
      <p:sp>
        <p:nvSpPr>
          <p:cNvPr id="141" name="Google Shape;141;p14"/>
          <p:cNvSpPr txBox="1"/>
          <p:nvPr/>
        </p:nvSpPr>
        <p:spPr>
          <a:xfrm>
            <a:off x="988425" y="655825"/>
            <a:ext cx="78837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300">
                <a:solidFill>
                  <a:srgbClr val="FFFFFF"/>
                </a:solidFill>
                <a:latin typeface="Lato"/>
                <a:ea typeface="Lato"/>
                <a:cs typeface="Lato"/>
                <a:sym typeface="Lato"/>
              </a:rPr>
              <a:t> Para responder a primeira pergunta “ Qual o prato vendido com mais frequência? ” foi verificado nos dados que o prato mais vendido varia ao longo do tempo, então na verdade foi selecionado os três pratos vendidos com maior frequência pois de acordo com o intervalo de tempo selecionado  o prato mais vendido muda, na figura abaixo temos essa informação:</a:t>
            </a:r>
            <a:endParaRPr sz="1300">
              <a:solidFill>
                <a:srgbClr val="FFFFFF"/>
              </a:solidFill>
              <a:latin typeface="Lato"/>
              <a:ea typeface="Lato"/>
              <a:cs typeface="Lato"/>
              <a:sym typeface="Lato"/>
            </a:endParaRPr>
          </a:p>
        </p:txBody>
      </p:sp>
      <p:pic>
        <p:nvPicPr>
          <p:cNvPr id="142" name="Google Shape;142;p14"/>
          <p:cNvPicPr preferRelativeResize="0"/>
          <p:nvPr/>
        </p:nvPicPr>
        <p:blipFill>
          <a:blip r:embed="rId3">
            <a:alphaModFix/>
          </a:blip>
          <a:stretch>
            <a:fillRect/>
          </a:stretch>
        </p:blipFill>
        <p:spPr>
          <a:xfrm>
            <a:off x="195550" y="1682525"/>
            <a:ext cx="8784251" cy="1178700"/>
          </a:xfrm>
          <a:prstGeom prst="rect">
            <a:avLst/>
          </a:prstGeom>
          <a:noFill/>
          <a:ln>
            <a:noFill/>
          </a:ln>
        </p:spPr>
      </p:pic>
      <p:sp>
        <p:nvSpPr>
          <p:cNvPr id="143" name="Google Shape;143;p14"/>
          <p:cNvSpPr txBox="1"/>
          <p:nvPr/>
        </p:nvSpPr>
        <p:spPr>
          <a:xfrm>
            <a:off x="195550" y="2939400"/>
            <a:ext cx="856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Podemos ver a linha em vermelho que representa o Chp/Chips (Chips Chips) é o item mais vendido na maioria das datas, logo em seguida 21oz21CDrk(21oz Carbonated Fountain 21Fnt) que permanece em segundo lugar mas em alguns anos briga com o Btl/BtCDrk(Bottled Carbonated Drink BtlDrk) e o Coo/Cookie(Cookie Cookie), além deles temos o item ftL/Turkey que não aparece no gráfico pois ele ficou entre os 3 primeiros colocados apenas uma vez.</a:t>
            </a:r>
            <a:endParaRPr sz="13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P.2. - </a:t>
            </a:r>
            <a:r>
              <a:rPr lang="en" sz="2000">
                <a:solidFill>
                  <a:schemeClr val="lt1"/>
                </a:solidFill>
                <a:latin typeface="Lato"/>
                <a:ea typeface="Lato"/>
                <a:cs typeface="Lato"/>
                <a:sym typeface="Lato"/>
              </a:rPr>
              <a:t>Qual o ingrediente utilizado em maior frequência? </a:t>
            </a:r>
            <a:endParaRPr sz="3100">
              <a:solidFill>
                <a:srgbClr val="FFFFFF"/>
              </a:solidFill>
              <a:latin typeface="Montserrat"/>
              <a:ea typeface="Montserrat"/>
              <a:cs typeface="Montserrat"/>
              <a:sym typeface="Montserrat"/>
            </a:endParaRPr>
          </a:p>
        </p:txBody>
      </p:sp>
      <p:sp>
        <p:nvSpPr>
          <p:cNvPr id="149" name="Google Shape;149;p15"/>
          <p:cNvSpPr txBox="1"/>
          <p:nvPr/>
        </p:nvSpPr>
        <p:spPr>
          <a:xfrm>
            <a:off x="1033200" y="808575"/>
            <a:ext cx="7303200" cy="367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 </a:t>
            </a:r>
            <a:r>
              <a:rPr lang="en" sz="1300">
                <a:solidFill>
                  <a:srgbClr val="FFFFFF"/>
                </a:solidFill>
                <a:latin typeface="Lato"/>
                <a:ea typeface="Lato"/>
                <a:cs typeface="Lato"/>
                <a:sym typeface="Lato"/>
              </a:rPr>
              <a:t>O mesmo problema de ter um ingrediente sendo utilizado com maior frequência em uma determinada data do que outra acontece aqui, então foi selecionado os três ingredientes mais frequentes em cada data.</a:t>
            </a:r>
            <a:endParaRPr sz="13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rgbClr val="FFFFFF"/>
              </a:solidFill>
              <a:latin typeface="Lato"/>
              <a:ea typeface="Lato"/>
              <a:cs typeface="Lato"/>
              <a:sym typeface="Lato"/>
            </a:endParaRPr>
          </a:p>
        </p:txBody>
      </p:sp>
      <p:pic>
        <p:nvPicPr>
          <p:cNvPr id="150" name="Google Shape;150;p15"/>
          <p:cNvPicPr preferRelativeResize="0"/>
          <p:nvPr/>
        </p:nvPicPr>
        <p:blipFill>
          <a:blip r:embed="rId3">
            <a:alphaModFix/>
          </a:blip>
          <a:stretch>
            <a:fillRect/>
          </a:stretch>
        </p:blipFill>
        <p:spPr>
          <a:xfrm>
            <a:off x="224625" y="1715500"/>
            <a:ext cx="5299201" cy="2125300"/>
          </a:xfrm>
          <a:prstGeom prst="rect">
            <a:avLst/>
          </a:prstGeom>
          <a:noFill/>
          <a:ln>
            <a:noFill/>
          </a:ln>
        </p:spPr>
      </p:pic>
      <p:sp>
        <p:nvSpPr>
          <p:cNvPr id="151" name="Google Shape;151;p15"/>
          <p:cNvSpPr txBox="1"/>
          <p:nvPr/>
        </p:nvSpPr>
        <p:spPr>
          <a:xfrm>
            <a:off x="5637600" y="1480500"/>
            <a:ext cx="3506400" cy="22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Contraintuitivamente neste caso é melhor visualizar com o scatter plot, pois temos algumas datas faltantes, e em alguns dias específicos os 3 ingredientes mais utilizados são diferentes, então se utilizarmos o line plot teriamos saltos grandes entres os pontos. Como não temos um número grande de ingredientes podemos ver na tabela de descrição dos ingredientes o que cada um significa. Podemos verificar o valor da frequencia de cada ingrediente no eixo y.</a:t>
            </a:r>
            <a:endParaRPr sz="1300">
              <a:solidFill>
                <a:srgbClr val="FFFFFF"/>
              </a:solidFill>
              <a:latin typeface="Lato"/>
              <a:ea typeface="Lato"/>
              <a:cs typeface="Lato"/>
              <a:sym typeface="Lato"/>
            </a:endParaRPr>
          </a:p>
        </p:txBody>
      </p:sp>
      <p:sp>
        <p:nvSpPr>
          <p:cNvPr id="152" name="Google Shape;152;p15"/>
          <p:cNvSpPr txBox="1"/>
          <p:nvPr/>
        </p:nvSpPr>
        <p:spPr>
          <a:xfrm>
            <a:off x="123525" y="3865650"/>
            <a:ext cx="8871900" cy="11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 Ao contrário do que se esperava os ingredientes mais utilizados variam bastante ao longo do tempo, como tinhamos pouca variabilidade de receitas/pratos que são pedidos no restaurante faria sentido se esperar que os ingredientes não variassem tanto assim já que os ingredientes utilizados em determinado prato teoricamente seria o mesmo. Uma explicação possível para isso é que alguns ingredientes podem ser equivalentes e modificamos por razões de custo, ou que ao longo do tempo os ingredientes foram mudados para agradar o paladar dos clientes.</a:t>
            </a:r>
            <a:endParaRPr sz="13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nvSpPr>
        <p:spPr>
          <a:xfrm>
            <a:off x="1106575" y="84880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300">
                <a:solidFill>
                  <a:srgbClr val="FFFFFF"/>
                </a:solidFill>
                <a:latin typeface="Lato"/>
                <a:ea typeface="Lato"/>
                <a:cs typeface="Lato"/>
                <a:sym typeface="Lato"/>
              </a:rPr>
              <a:t>Continuando na segunda pergunta de negócio temos um tabela com a descrição dos ingredientes mais utilizados de acordo com o id: </a:t>
            </a:r>
            <a:endParaRPr sz="1300">
              <a:solidFill>
                <a:srgbClr val="FFFFFF"/>
              </a:solidFill>
              <a:latin typeface="Lato"/>
              <a:ea typeface="Lato"/>
              <a:cs typeface="Lato"/>
              <a:sym typeface="Lato"/>
            </a:endParaRPr>
          </a:p>
        </p:txBody>
      </p:sp>
      <p:pic>
        <p:nvPicPr>
          <p:cNvPr id="158" name="Google Shape;158;p16"/>
          <p:cNvPicPr preferRelativeResize="0"/>
          <p:nvPr/>
        </p:nvPicPr>
        <p:blipFill>
          <a:blip r:embed="rId3">
            <a:alphaModFix/>
          </a:blip>
          <a:stretch>
            <a:fillRect/>
          </a:stretch>
        </p:blipFill>
        <p:spPr>
          <a:xfrm>
            <a:off x="1401925" y="1577513"/>
            <a:ext cx="4857750" cy="2505075"/>
          </a:xfrm>
          <a:prstGeom prst="rect">
            <a:avLst/>
          </a:prstGeom>
          <a:noFill/>
          <a:ln>
            <a:noFill/>
          </a:ln>
        </p:spPr>
      </p:pic>
      <p:sp>
        <p:nvSpPr>
          <p:cNvPr id="159" name="Google Shape;159;p16"/>
          <p:cNvSpPr txBox="1"/>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P.2. - </a:t>
            </a:r>
            <a:r>
              <a:rPr lang="en" sz="2000">
                <a:solidFill>
                  <a:schemeClr val="lt1"/>
                </a:solidFill>
                <a:latin typeface="Lato"/>
                <a:ea typeface="Lato"/>
                <a:cs typeface="Lato"/>
                <a:sym typeface="Lato"/>
              </a:rPr>
              <a:t>Qual o ingrediente utilizado em maior frequência? </a:t>
            </a:r>
            <a:endParaRPr sz="3100">
              <a:solidFill>
                <a:srgbClr val="FFFFFF"/>
              </a:solidFill>
              <a:latin typeface="Montserrat"/>
              <a:ea typeface="Montserrat"/>
              <a:cs typeface="Montserrat"/>
              <a:sym typeface="Montserrat"/>
            </a:endParaRPr>
          </a:p>
        </p:txBody>
      </p:sp>
      <p:sp>
        <p:nvSpPr>
          <p:cNvPr id="160" name="Google Shape;160;p16"/>
          <p:cNvSpPr txBox="1"/>
          <p:nvPr/>
        </p:nvSpPr>
        <p:spPr>
          <a:xfrm>
            <a:off x="6362500" y="1238725"/>
            <a:ext cx="2680200" cy="3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 Temos bastante ingredientes dentro do grupo de carnes como alguns tipos de frangos, peru, pastrami (que pode ser feito de frango, peru ou carne de porco). Além disso temos chips e cookies.</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P.3. - </a:t>
            </a:r>
            <a:r>
              <a:rPr lang="en" sz="2000">
                <a:solidFill>
                  <a:schemeClr val="lt1"/>
                </a:solidFill>
                <a:latin typeface="Lato"/>
                <a:ea typeface="Lato"/>
                <a:cs typeface="Lato"/>
                <a:sym typeface="Lato"/>
              </a:rPr>
              <a:t>Qual o ingrediente utilizado em menor frequência?</a:t>
            </a:r>
            <a:endParaRPr sz="3100">
              <a:solidFill>
                <a:srgbClr val="FFFFFF"/>
              </a:solidFill>
              <a:latin typeface="Montserrat"/>
              <a:ea typeface="Montserrat"/>
              <a:cs typeface="Montserrat"/>
              <a:sym typeface="Montserrat"/>
            </a:endParaRPr>
          </a:p>
        </p:txBody>
      </p:sp>
      <p:sp>
        <p:nvSpPr>
          <p:cNvPr id="166" name="Google Shape;166;p17"/>
          <p:cNvSpPr txBox="1"/>
          <p:nvPr/>
        </p:nvSpPr>
        <p:spPr>
          <a:xfrm>
            <a:off x="1100575" y="875975"/>
            <a:ext cx="7580400" cy="386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300">
                <a:solidFill>
                  <a:srgbClr val="FFFFFF"/>
                </a:solidFill>
                <a:latin typeface="Lato"/>
                <a:ea typeface="Lato"/>
                <a:cs typeface="Lato"/>
                <a:sym typeface="Lato"/>
              </a:rPr>
              <a:t> T</a:t>
            </a:r>
            <a:r>
              <a:rPr lang="en" sz="1300">
                <a:solidFill>
                  <a:srgbClr val="FFFFFF"/>
                </a:solidFill>
                <a:latin typeface="Lato"/>
                <a:ea typeface="Lato"/>
                <a:cs typeface="Lato"/>
                <a:sym typeface="Lato"/>
              </a:rPr>
              <a:t>emos o mesmo problema de termos uma variação em relação ao ingrediente menos utilizado de acordo com a data, neste caso variava mais do que no caso dos ingredientes mais utilizados então os dados são apresentados em forma de tabela com a descrição dos ingredientes. </a:t>
            </a:r>
            <a:endParaRPr sz="1300">
              <a:solidFill>
                <a:srgbClr val="FFFFFF"/>
              </a:solidFill>
              <a:latin typeface="Lato"/>
              <a:ea typeface="Lato"/>
              <a:cs typeface="Lato"/>
              <a:sym typeface="Lato"/>
            </a:endParaRPr>
          </a:p>
        </p:txBody>
      </p:sp>
      <p:pic>
        <p:nvPicPr>
          <p:cNvPr id="167" name="Google Shape;167;p17"/>
          <p:cNvPicPr preferRelativeResize="0"/>
          <p:nvPr/>
        </p:nvPicPr>
        <p:blipFill>
          <a:blip r:embed="rId3">
            <a:alphaModFix/>
          </a:blip>
          <a:stretch>
            <a:fillRect/>
          </a:stretch>
        </p:blipFill>
        <p:spPr>
          <a:xfrm>
            <a:off x="2304175" y="1856375"/>
            <a:ext cx="3513151" cy="3237376"/>
          </a:xfrm>
          <a:prstGeom prst="rect">
            <a:avLst/>
          </a:prstGeom>
          <a:noFill/>
          <a:ln>
            <a:noFill/>
          </a:ln>
        </p:spPr>
      </p:pic>
      <p:sp>
        <p:nvSpPr>
          <p:cNvPr id="168" name="Google Shape;168;p17"/>
          <p:cNvSpPr txBox="1"/>
          <p:nvPr/>
        </p:nvSpPr>
        <p:spPr>
          <a:xfrm>
            <a:off x="5978100" y="1856375"/>
            <a:ext cx="3075900" cy="30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A frequência dos ingredientes variam entre zero a 4 unidades utilizadas de cada ingrediente, de acorco com sua unidade de medida na tabela </a:t>
            </a:r>
            <a:r>
              <a:rPr lang="en" sz="1300">
                <a:solidFill>
                  <a:srgbClr val="FFFFFF"/>
                </a:solidFill>
                <a:latin typeface="Lato"/>
                <a:ea typeface="Lato"/>
                <a:cs typeface="Lato"/>
                <a:sym typeface="Lato"/>
              </a:rPr>
              <a:t>portion_uom_types.</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 Na tabela temos pimenta verde, azeitonas, filtro de café, sanduíche caseiro com molho de tomate, suco de caixinha, garrafa de leite entre outras ingredientes.</a:t>
            </a:r>
            <a:endParaRPr sz="13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nvSpPr>
        <p:spPr>
          <a:xfrm>
            <a:off x="1297500" y="393750"/>
            <a:ext cx="7038900" cy="914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P.4.</a:t>
            </a:r>
            <a:r>
              <a:rPr lang="en" sz="3432">
                <a:solidFill>
                  <a:srgbClr val="FFFFFF"/>
                </a:solidFill>
                <a:latin typeface="Montserrat"/>
                <a:ea typeface="Montserrat"/>
                <a:cs typeface="Montserrat"/>
                <a:sym typeface="Montserrat"/>
              </a:rPr>
              <a:t> </a:t>
            </a:r>
            <a:r>
              <a:rPr lang="en" sz="2332">
                <a:solidFill>
                  <a:schemeClr val="lt1"/>
                </a:solidFill>
                <a:latin typeface="Lato"/>
                <a:ea typeface="Lato"/>
                <a:cs typeface="Lato"/>
                <a:sym typeface="Lato"/>
              </a:rPr>
              <a:t> Existe diferença no número de vendas entre os restaurante? qual vende mais?</a:t>
            </a:r>
            <a:endParaRPr sz="3432">
              <a:solidFill>
                <a:srgbClr val="FFFFFF"/>
              </a:solidFill>
              <a:latin typeface="Montserrat"/>
              <a:ea typeface="Montserrat"/>
              <a:cs typeface="Montserrat"/>
              <a:sym typeface="Montserrat"/>
            </a:endParaRPr>
          </a:p>
        </p:txBody>
      </p:sp>
      <p:sp>
        <p:nvSpPr>
          <p:cNvPr id="174" name="Google Shape;174;p18"/>
          <p:cNvSpPr txBox="1"/>
          <p:nvPr/>
        </p:nvSpPr>
        <p:spPr>
          <a:xfrm>
            <a:off x="1140275" y="860025"/>
            <a:ext cx="7787700" cy="378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rgbClr val="FFFFFF"/>
              </a:solidFill>
              <a:latin typeface="Lato"/>
              <a:ea typeface="Lato"/>
              <a:cs typeface="Lato"/>
              <a:sym typeface="Lato"/>
            </a:endParaRPr>
          </a:p>
        </p:txBody>
      </p:sp>
      <p:sp>
        <p:nvSpPr>
          <p:cNvPr id="175" name="Google Shape;175;p18"/>
          <p:cNvSpPr txBox="1"/>
          <p:nvPr/>
        </p:nvSpPr>
        <p:spPr>
          <a:xfrm>
            <a:off x="4131525" y="1448650"/>
            <a:ext cx="4796400" cy="29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 Podemos perceber que temos uma diferença no número de vendas para cada loja.</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Na coluna StoreNumber temos o número que serve para identificar o número da loja, e na coluna Quantity temos a quantidade de vendas totais para cada loja para todo o intervalo de tempo.</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p:txBody>
      </p:sp>
      <p:pic>
        <p:nvPicPr>
          <p:cNvPr id="176" name="Google Shape;176;p18"/>
          <p:cNvPicPr preferRelativeResize="0"/>
          <p:nvPr/>
        </p:nvPicPr>
        <p:blipFill>
          <a:blip r:embed="rId3">
            <a:alphaModFix/>
          </a:blip>
          <a:stretch>
            <a:fillRect/>
          </a:stretch>
        </p:blipFill>
        <p:spPr>
          <a:xfrm>
            <a:off x="1140275" y="1556375"/>
            <a:ext cx="2895425" cy="1741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