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2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2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6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9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8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9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9D83FF-51F6-43CF-9A4B-F27E498EF3B0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60E0F05-22EB-4BEC-A072-460F9D123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9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C87-1EA1-522B-EA8D-148BF66EE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8E1B9-50AC-5836-3178-41579B95A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679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Análise de risco de concessão de empréstimos</a:t>
            </a:r>
            <a:endParaRPr lang="pt-BR" sz="4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8D6E-B1AC-A672-3B80-587E5922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725"/>
            <a:ext cx="10515600" cy="1325563"/>
          </a:xfrm>
        </p:spPr>
        <p:txBody>
          <a:bodyPr/>
          <a:lstStyle/>
          <a:p>
            <a:pPr algn="ctr" rtl="0"/>
            <a:r>
              <a:rPr lang="pt-BR" sz="4400" b="1" i="0" u="none" strike="noStrike" kern="1200" baseline="0" dirty="0">
                <a:solidFill>
                  <a:srgbClr val="6796E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Como decidir quais clientes irão receber um empréstimo?</a:t>
            </a:r>
            <a:endParaRPr lang="pt-BR" sz="4400" b="0" i="0" u="none" strike="noStrike" kern="1200" baseline="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0B4D-0F8B-6B62-8BA6-6DD7164A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228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/>
              <a:t>Através</a:t>
            </a:r>
            <a:r>
              <a:rPr lang="en-GB" sz="4000" dirty="0"/>
              <a:t> de um </a:t>
            </a:r>
            <a:r>
              <a:rPr lang="en-GB" sz="4000" dirty="0" err="1">
                <a:solidFill>
                  <a:srgbClr val="FF0000"/>
                </a:solidFill>
              </a:rPr>
              <a:t>modelo</a:t>
            </a:r>
            <a:r>
              <a:rPr lang="en-GB" sz="4000" dirty="0"/>
              <a:t> que </a:t>
            </a:r>
            <a:r>
              <a:rPr lang="en-GB" sz="4000" dirty="0" err="1"/>
              <a:t>faz</a:t>
            </a:r>
            <a:r>
              <a:rPr lang="en-GB" sz="4000" dirty="0"/>
              <a:t> a </a:t>
            </a:r>
            <a:r>
              <a:rPr lang="en-GB" sz="4000" dirty="0" err="1">
                <a:solidFill>
                  <a:srgbClr val="FF0000"/>
                </a:solidFill>
              </a:rPr>
              <a:t>classificação</a:t>
            </a:r>
            <a:r>
              <a:rPr lang="en-GB" sz="4000" dirty="0"/>
              <a:t> para </a:t>
            </a:r>
            <a:r>
              <a:rPr lang="en-GB" sz="4000" dirty="0" err="1"/>
              <a:t>saber</a:t>
            </a:r>
            <a:r>
              <a:rPr lang="en-GB" sz="4000" dirty="0"/>
              <a:t> se um </a:t>
            </a:r>
            <a:r>
              <a:rPr lang="en-GB" sz="4000" dirty="0" err="1"/>
              <a:t>cliente</a:t>
            </a:r>
            <a:r>
              <a:rPr lang="en-GB" sz="4000" dirty="0"/>
              <a:t> é </a:t>
            </a:r>
            <a:r>
              <a:rPr lang="en-GB" sz="4000" dirty="0" err="1"/>
              <a:t>possível</a:t>
            </a:r>
            <a:r>
              <a:rPr lang="en-GB" sz="4000" dirty="0"/>
              <a:t> </a:t>
            </a:r>
            <a:r>
              <a:rPr lang="en-GB" sz="4000" dirty="0" err="1"/>
              <a:t>inadimplente</a:t>
            </a:r>
            <a:r>
              <a:rPr lang="en-GB" sz="4000" dirty="0"/>
              <a:t> </a:t>
            </a:r>
            <a:r>
              <a:rPr lang="en-GB" sz="4000" dirty="0" err="1"/>
              <a:t>ou</a:t>
            </a:r>
            <a:r>
              <a:rPr lang="en-GB" sz="4000" dirty="0"/>
              <a:t> </a:t>
            </a:r>
            <a:r>
              <a:rPr lang="en-GB" sz="4000" dirty="0" err="1"/>
              <a:t>possível</a:t>
            </a:r>
            <a:r>
              <a:rPr lang="en-GB" sz="4000" dirty="0"/>
              <a:t> </a:t>
            </a:r>
            <a:r>
              <a:rPr lang="en-GB" sz="4000" dirty="0" err="1"/>
              <a:t>não</a:t>
            </a:r>
            <a:r>
              <a:rPr lang="en-GB" sz="4000" dirty="0"/>
              <a:t> </a:t>
            </a:r>
            <a:r>
              <a:rPr lang="en-GB" sz="4000" dirty="0" err="1"/>
              <a:t>inadimplente</a:t>
            </a:r>
            <a:r>
              <a:rPr lang="en-GB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21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C422-1545-D7A8-5A42-8418D343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83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Métricas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importantes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negócio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34A4-4C9D-7453-BF8B-5A477091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186"/>
            <a:ext cx="10515600" cy="5308978"/>
          </a:xfrm>
        </p:spPr>
        <p:txBody>
          <a:bodyPr>
            <a:normAutofit/>
          </a:bodyPr>
          <a:lstStyle/>
          <a:p>
            <a:r>
              <a:rPr lang="en-GB" sz="2400" dirty="0" err="1"/>
              <a:t>Porcentagem</a:t>
            </a:r>
            <a:r>
              <a:rPr lang="en-GB" sz="2400" dirty="0"/>
              <a:t> de </a:t>
            </a:r>
            <a:r>
              <a:rPr lang="en-GB" sz="2400" dirty="0" err="1"/>
              <a:t>inadimplentes</a:t>
            </a:r>
            <a:r>
              <a:rPr lang="en-GB" sz="2400" dirty="0"/>
              <a:t>: 21.81%</a:t>
            </a:r>
          </a:p>
          <a:p>
            <a:r>
              <a:rPr lang="en-GB" sz="2400" dirty="0" err="1"/>
              <a:t>Porcentagem</a:t>
            </a:r>
            <a:r>
              <a:rPr lang="en-GB" sz="2400" dirty="0"/>
              <a:t> de </a:t>
            </a:r>
            <a:r>
              <a:rPr lang="en-GB" sz="2400" dirty="0" err="1"/>
              <a:t>não</a:t>
            </a:r>
            <a:r>
              <a:rPr lang="en-GB" sz="2400" dirty="0"/>
              <a:t> </a:t>
            </a:r>
            <a:r>
              <a:rPr lang="en-GB" sz="2400" dirty="0" err="1"/>
              <a:t>inadimplentes</a:t>
            </a:r>
            <a:r>
              <a:rPr lang="en-GB" sz="2400" dirty="0"/>
              <a:t>: 78.81%</a:t>
            </a:r>
          </a:p>
          <a:p>
            <a:r>
              <a:rPr lang="en-GB" sz="2400" dirty="0" err="1"/>
              <a:t>Lucro</a:t>
            </a:r>
            <a:r>
              <a:rPr lang="en-GB" sz="2400" dirty="0"/>
              <a:t> </a:t>
            </a:r>
            <a:r>
              <a:rPr lang="en-GB" sz="2400" dirty="0" err="1"/>
              <a:t>médio</a:t>
            </a:r>
            <a:r>
              <a:rPr lang="en-GB" sz="2400" dirty="0"/>
              <a:t> </a:t>
            </a:r>
            <a:r>
              <a:rPr lang="en-GB" sz="2400" dirty="0" err="1"/>
              <a:t>gerado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um </a:t>
            </a:r>
            <a:r>
              <a:rPr lang="en-GB" sz="2400" dirty="0" err="1"/>
              <a:t>empréstimo</a:t>
            </a:r>
            <a:r>
              <a:rPr lang="en-GB" sz="2400" dirty="0"/>
              <a:t> dado a um </a:t>
            </a:r>
            <a:r>
              <a:rPr lang="en-GB" sz="2400" dirty="0" err="1"/>
              <a:t>não</a:t>
            </a:r>
            <a:r>
              <a:rPr lang="en-GB" sz="2400" dirty="0"/>
              <a:t> </a:t>
            </a:r>
            <a:r>
              <a:rPr lang="en-GB" sz="2400" dirty="0" err="1"/>
              <a:t>inadimplente</a:t>
            </a:r>
            <a:r>
              <a:rPr lang="en-GB" sz="2400" dirty="0"/>
              <a:t>: R$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989</a:t>
            </a:r>
          </a:p>
          <a:p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Prejuízo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médio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causado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por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inadimplente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é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igual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a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quantidade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média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de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empréstimo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+ o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suposto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lucro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médio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em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cima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do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empréstimo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é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igual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a R$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1436.</a:t>
            </a:r>
          </a:p>
          <a:p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Custo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médio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de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classificar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bom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pagador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como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mal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pagador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é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igual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a R$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989 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pois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perdemos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a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oportunidade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Quantidade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média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de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empréstimo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de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não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inadimplente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: R$9242</a:t>
            </a:r>
          </a:p>
          <a:p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Quantidade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média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de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empréstimo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 de um </a:t>
            </a:r>
            <a:r>
              <a:rPr lang="en-GB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inadimplente</a:t>
            </a:r>
            <a:r>
              <a:rPr lang="en-GB" sz="2400" dirty="0">
                <a:solidFill>
                  <a:srgbClr val="FFFFFF"/>
                </a:solidFill>
                <a:latin typeface="Consolas" panose="020B0609020204030204" pitchFamily="49" charset="0"/>
              </a:rPr>
              <a:t>: R$10861</a:t>
            </a:r>
          </a:p>
        </p:txBody>
      </p:sp>
    </p:spTree>
    <p:extLst>
      <p:ext uri="{BB962C8B-B14F-4D97-AF65-F5344CB8AC3E}">
        <p14:creationId xmlns:p14="http://schemas.microsoft.com/office/powerpoint/2010/main" val="233118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592-5C3A-9568-278E-B149B004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Comparação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entre o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lucro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sem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modelo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e com o </a:t>
            </a:r>
            <a:r>
              <a:rPr lang="en-GB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modelo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DF24-F1D1-66AC-4D72-46FD3E5B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Sem o </a:t>
            </a:r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tinhamos</a:t>
            </a:r>
            <a:r>
              <a:rPr lang="en-GB" dirty="0">
                <a:solidFill>
                  <a:srgbClr val="FF0000"/>
                </a:solidFill>
              </a:rPr>
              <a:t> as </a:t>
            </a:r>
            <a:r>
              <a:rPr lang="en-GB" dirty="0" err="1">
                <a:solidFill>
                  <a:srgbClr val="FF0000"/>
                </a:solidFill>
              </a:rPr>
              <a:t>métricas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r>
              <a:rPr lang="en-GB" dirty="0" err="1"/>
              <a:t>Faturamento</a:t>
            </a:r>
            <a:r>
              <a:rPr lang="en-GB" dirty="0"/>
              <a:t> total ~ R$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156.361.392  </a:t>
            </a:r>
          </a:p>
          <a:p>
            <a:r>
              <a:rPr lang="en-GB" b="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Gasto</a:t>
            </a:r>
            <a:r>
              <a:rPr lang="en-GB" b="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total ~ R$193.688.429</a:t>
            </a:r>
          </a:p>
          <a:p>
            <a:r>
              <a:rPr lang="en-GB" dirty="0" err="1">
                <a:highlight>
                  <a:srgbClr val="000000"/>
                </a:highlight>
                <a:latin typeface="Consolas" panose="020B0609020204030204" pitchFamily="49" charset="0"/>
              </a:rPr>
              <a:t>Lucro</a:t>
            </a:r>
            <a:r>
              <a:rPr lang="en-GB" dirty="0">
                <a:highlight>
                  <a:srgbClr val="000000"/>
                </a:highlight>
                <a:latin typeface="Consolas" panose="020B0609020204030204" pitchFamily="49" charset="0"/>
              </a:rPr>
              <a:t> ~ - R$ 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37.327.036,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seja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tinha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prejuízo</a:t>
            </a:r>
            <a:r>
              <a:rPr lang="en-GB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Com o </a:t>
            </a:r>
            <a:r>
              <a:rPr lang="en-GB" dirty="0" err="1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modelo</a:t>
            </a:r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Faturamento</a:t>
            </a:r>
            <a:r>
              <a:rPr lang="en-GB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total ~ R$</a:t>
            </a:r>
            <a:r>
              <a:rPr lang="en-GB" b="0" i="0" dirty="0">
                <a:solidFill>
                  <a:srgbClr val="FFFFFF"/>
                </a:solidFill>
                <a:effectLst/>
                <a:latin typeface="Segoe WPC"/>
              </a:rPr>
              <a:t>28.695.206</a:t>
            </a:r>
          </a:p>
          <a:p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Gasto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total ~ R$</a:t>
            </a:r>
            <a:r>
              <a:rPr lang="en-GB" b="0" i="0" dirty="0">
                <a:solidFill>
                  <a:srgbClr val="FFFFFF"/>
                </a:solidFill>
                <a:effectLst/>
                <a:latin typeface="Segoe WPC"/>
              </a:rPr>
              <a:t>2.606.842</a:t>
            </a:r>
          </a:p>
          <a:p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Lucro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total ~ R$26.088.364,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ou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seja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,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aumento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de 164% no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lucro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quando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comparado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ao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cenário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onde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não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é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usado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 um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modelo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  <a:latin typeface="Segoe WPC"/>
              </a:rPr>
              <a:t>.</a:t>
            </a:r>
            <a:endParaRPr lang="en-GB" b="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80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60FE-3958-1D9A-2C41-7ED8260B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88" y="433364"/>
            <a:ext cx="10515600" cy="6144857"/>
          </a:xfrm>
        </p:spPr>
        <p:txBody>
          <a:bodyPr>
            <a:normAutofit/>
          </a:bodyPr>
          <a:lstStyle/>
          <a:p>
            <a:r>
              <a:rPr lang="en-GB" sz="3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Faturamento</a:t>
            </a:r>
            <a:r>
              <a:rPr lang="en-GB" sz="3000" dirty="0"/>
              <a:t> = </a:t>
            </a:r>
            <a:r>
              <a:rPr lang="en-GB" sz="3000" dirty="0" err="1"/>
              <a:t>quantidade</a:t>
            </a:r>
            <a:r>
              <a:rPr lang="en-GB" sz="3000" dirty="0"/>
              <a:t> de </a:t>
            </a:r>
            <a:r>
              <a:rPr lang="en-GB" sz="3000" dirty="0" err="1"/>
              <a:t>dinheiro</a:t>
            </a:r>
            <a:r>
              <a:rPr lang="en-GB" sz="3000" dirty="0"/>
              <a:t> </a:t>
            </a:r>
            <a:r>
              <a:rPr lang="en-GB" sz="3000" dirty="0" err="1"/>
              <a:t>em</a:t>
            </a:r>
            <a:r>
              <a:rPr lang="en-GB" sz="3000" dirty="0"/>
              <a:t> </a:t>
            </a:r>
            <a:r>
              <a:rPr lang="en-GB" sz="3000" dirty="0" err="1"/>
              <a:t>todos</a:t>
            </a:r>
            <a:r>
              <a:rPr lang="en-GB" sz="3000" dirty="0"/>
              <a:t> </a:t>
            </a:r>
            <a:r>
              <a:rPr lang="en-GB" sz="3000" dirty="0" err="1"/>
              <a:t>os</a:t>
            </a:r>
            <a:r>
              <a:rPr lang="en-GB" sz="3000" dirty="0"/>
              <a:t> </a:t>
            </a:r>
            <a:r>
              <a:rPr lang="en-GB" sz="3000" dirty="0" err="1"/>
              <a:t>empréstimos</a:t>
            </a:r>
            <a:r>
              <a:rPr lang="en-GB" sz="3000" dirty="0"/>
              <a:t> </a:t>
            </a:r>
            <a:r>
              <a:rPr lang="en-GB" sz="3000" dirty="0" err="1"/>
              <a:t>vezes</a:t>
            </a:r>
            <a:r>
              <a:rPr lang="en-GB" sz="3000" dirty="0"/>
              <a:t> a taxa de </a:t>
            </a:r>
            <a:r>
              <a:rPr lang="en-GB" sz="3000" dirty="0" err="1"/>
              <a:t>juros</a:t>
            </a:r>
            <a:r>
              <a:rPr lang="en-GB" sz="3000" dirty="0"/>
              <a:t> do </a:t>
            </a:r>
            <a:r>
              <a:rPr lang="en-GB" sz="3000" dirty="0" err="1"/>
              <a:t>empréstimo</a:t>
            </a:r>
            <a:r>
              <a:rPr lang="en-GB" sz="3000" dirty="0"/>
              <a:t> dos </a:t>
            </a:r>
            <a:r>
              <a:rPr lang="en-GB" sz="3000" dirty="0" err="1"/>
              <a:t>não</a:t>
            </a:r>
            <a:r>
              <a:rPr lang="en-GB" sz="3000" dirty="0"/>
              <a:t> </a:t>
            </a:r>
            <a:r>
              <a:rPr lang="en-GB" sz="3000" dirty="0" err="1"/>
              <a:t>inadimplentes</a:t>
            </a:r>
            <a:br>
              <a:rPr lang="en-GB" sz="3000" dirty="0"/>
            </a:br>
            <a:r>
              <a:rPr lang="en-GB" sz="3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Gasto</a:t>
            </a:r>
            <a:r>
              <a:rPr lang="en-GB" sz="3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total</a:t>
            </a:r>
            <a:r>
              <a:rPr lang="en-GB" sz="3000" dirty="0"/>
              <a:t> = </a:t>
            </a:r>
            <a:r>
              <a:rPr lang="en-GB" sz="3000" dirty="0" err="1"/>
              <a:t>quantidade</a:t>
            </a:r>
            <a:r>
              <a:rPr lang="en-GB" sz="3000" dirty="0"/>
              <a:t> de </a:t>
            </a:r>
            <a:r>
              <a:rPr lang="en-GB" sz="3000" dirty="0" err="1"/>
              <a:t>dinheiro</a:t>
            </a:r>
            <a:r>
              <a:rPr lang="en-GB" sz="3000" dirty="0"/>
              <a:t> </a:t>
            </a:r>
            <a:r>
              <a:rPr lang="en-GB" sz="3000" dirty="0" err="1"/>
              <a:t>em</a:t>
            </a:r>
            <a:r>
              <a:rPr lang="en-GB" sz="3000" dirty="0"/>
              <a:t> </a:t>
            </a:r>
            <a:r>
              <a:rPr lang="en-GB" sz="3000" dirty="0" err="1"/>
              <a:t>todos</a:t>
            </a:r>
            <a:r>
              <a:rPr lang="en-GB" sz="3000" dirty="0"/>
              <a:t> </a:t>
            </a:r>
            <a:r>
              <a:rPr lang="en-GB" sz="3000" dirty="0" err="1"/>
              <a:t>os</a:t>
            </a:r>
            <a:r>
              <a:rPr lang="en-GB" sz="3000" dirty="0"/>
              <a:t> </a:t>
            </a:r>
            <a:r>
              <a:rPr lang="en-GB" sz="3000" dirty="0" err="1"/>
              <a:t>empréstimos</a:t>
            </a:r>
            <a:r>
              <a:rPr lang="en-GB" sz="3000" dirty="0"/>
              <a:t> </a:t>
            </a:r>
            <a:r>
              <a:rPr lang="en-GB" sz="3000" dirty="0" err="1"/>
              <a:t>vezes</a:t>
            </a:r>
            <a:r>
              <a:rPr lang="en-GB" sz="3000" dirty="0"/>
              <a:t> taxa de </a:t>
            </a:r>
            <a:r>
              <a:rPr lang="en-GB" sz="3000" dirty="0" err="1"/>
              <a:t>juros</a:t>
            </a:r>
            <a:r>
              <a:rPr lang="en-GB" sz="3000" dirty="0"/>
              <a:t> do </a:t>
            </a:r>
            <a:r>
              <a:rPr lang="en-GB" sz="3000" dirty="0" err="1"/>
              <a:t>grupo</a:t>
            </a:r>
            <a:r>
              <a:rPr lang="en-GB" sz="3000" dirty="0"/>
              <a:t> de </a:t>
            </a:r>
            <a:r>
              <a:rPr lang="en-GB" sz="3000" dirty="0" err="1"/>
              <a:t>inadimplentes</a:t>
            </a:r>
            <a:r>
              <a:rPr lang="en-GB" sz="3000" dirty="0"/>
              <a:t> + </a:t>
            </a:r>
            <a:r>
              <a:rPr lang="en-GB" sz="3000" dirty="0" err="1"/>
              <a:t>quantidade</a:t>
            </a:r>
            <a:r>
              <a:rPr lang="en-GB" sz="3000" dirty="0"/>
              <a:t> de </a:t>
            </a:r>
            <a:r>
              <a:rPr lang="en-GB" sz="3000" dirty="0" err="1"/>
              <a:t>dinheiro</a:t>
            </a:r>
            <a:r>
              <a:rPr lang="en-GB" sz="3000" dirty="0"/>
              <a:t> no </a:t>
            </a:r>
            <a:r>
              <a:rPr lang="en-GB" sz="3000" dirty="0" err="1"/>
              <a:t>empréstimo</a:t>
            </a:r>
            <a:r>
              <a:rPr lang="en-GB" sz="3000" dirty="0"/>
              <a:t> do </a:t>
            </a:r>
            <a:r>
              <a:rPr lang="en-GB" sz="3000" dirty="0" err="1"/>
              <a:t>grupo</a:t>
            </a:r>
            <a:r>
              <a:rPr lang="en-GB" sz="3000" dirty="0"/>
              <a:t> dos </a:t>
            </a:r>
            <a:r>
              <a:rPr lang="en-GB" sz="3000" dirty="0" err="1"/>
              <a:t>não</a:t>
            </a:r>
            <a:r>
              <a:rPr lang="en-GB" sz="3000" dirty="0"/>
              <a:t> </a:t>
            </a:r>
            <a:r>
              <a:rPr lang="en-GB" sz="3000" dirty="0" err="1"/>
              <a:t>inadimplentes</a:t>
            </a:r>
            <a:r>
              <a:rPr lang="en-GB" sz="3000" dirty="0"/>
              <a:t>(</a:t>
            </a:r>
            <a:r>
              <a:rPr lang="en-GB" sz="3000" dirty="0" err="1"/>
              <a:t>já</a:t>
            </a:r>
            <a:r>
              <a:rPr lang="en-GB" sz="3000" dirty="0"/>
              <a:t> </a:t>
            </a:r>
            <a:r>
              <a:rPr lang="en-GB" sz="3000" dirty="0" err="1"/>
              <a:t>estava</a:t>
            </a:r>
            <a:r>
              <a:rPr lang="en-GB" sz="3000" dirty="0"/>
              <a:t> </a:t>
            </a:r>
            <a:r>
              <a:rPr lang="en-GB" sz="3000" dirty="0" err="1"/>
              <a:t>em</a:t>
            </a:r>
            <a:r>
              <a:rPr lang="en-GB" sz="3000" dirty="0"/>
              <a:t> Caixa e </a:t>
            </a:r>
            <a:r>
              <a:rPr lang="en-GB" sz="3000" dirty="0" err="1"/>
              <a:t>foi</a:t>
            </a:r>
            <a:r>
              <a:rPr lang="en-GB" sz="3000" dirty="0"/>
              <a:t> um ‘</a:t>
            </a:r>
            <a:r>
              <a:rPr lang="en-GB" sz="3000" dirty="0" err="1"/>
              <a:t>gasto</a:t>
            </a:r>
            <a:r>
              <a:rPr lang="en-GB" sz="3000" dirty="0"/>
              <a:t>’)</a:t>
            </a:r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901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295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Segoe WPC</vt:lpstr>
      <vt:lpstr>Office Theme</vt:lpstr>
      <vt:lpstr>Case: </vt:lpstr>
      <vt:lpstr>Como decidir quais clientes irão receber um empréstimo?</vt:lpstr>
      <vt:lpstr>Métricas importantes de negócio:</vt:lpstr>
      <vt:lpstr>Comparação entre o lucro sem modelo e com o modelo:</vt:lpstr>
      <vt:lpstr>Faturamento = quantidade de dinheiro em todos os empréstimos vezes a taxa de juros do empréstimo dos não inadimplentes Gasto total = quantidade de dinheiro em todos os empréstimos vezes taxa de juros do grupo de inadimplentes + quantidade de dinheiro no empréstimo do grupo dos não inadimplentes(já estava em Caixa e foi um ‘gasto’)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prob</dc:creator>
  <cp:lastModifiedBy>Gabriel prob</cp:lastModifiedBy>
  <cp:revision>7</cp:revision>
  <dcterms:created xsi:type="dcterms:W3CDTF">2024-07-26T18:26:55Z</dcterms:created>
  <dcterms:modified xsi:type="dcterms:W3CDTF">2024-07-27T22:30:33Z</dcterms:modified>
</cp:coreProperties>
</file>