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9" r:id="rId8"/>
    <p:sldId id="270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71" r:id="rId17"/>
    <p:sldId id="272" r:id="rId18"/>
    <p:sldId id="273" r:id="rId19"/>
    <p:sldId id="279" r:id="rId20"/>
    <p:sldId id="280" r:id="rId21"/>
    <p:sldId id="274" r:id="rId22"/>
    <p:sldId id="277" r:id="rId23"/>
    <p:sldId id="275" r:id="rId24"/>
    <p:sldId id="276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EE7B-E545-4E2B-AA57-20EA53E45373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6795-340C-42FB-878D-89110E679C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9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EE7B-E545-4E2B-AA57-20EA53E45373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6795-340C-42FB-878D-89110E679C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80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EE7B-E545-4E2B-AA57-20EA53E45373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6795-340C-42FB-878D-89110E679C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33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EE7B-E545-4E2B-AA57-20EA53E45373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6795-340C-42FB-878D-89110E679C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84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EE7B-E545-4E2B-AA57-20EA53E45373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6795-340C-42FB-878D-89110E679C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50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EE7B-E545-4E2B-AA57-20EA53E45373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6795-340C-42FB-878D-89110E679C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82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EE7B-E545-4E2B-AA57-20EA53E45373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6795-340C-42FB-878D-89110E679C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71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EE7B-E545-4E2B-AA57-20EA53E45373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6795-340C-42FB-878D-89110E679C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27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EE7B-E545-4E2B-AA57-20EA53E45373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6795-340C-42FB-878D-89110E679C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3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EE7B-E545-4E2B-AA57-20EA53E45373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6795-340C-42FB-878D-89110E679C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59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EE7B-E545-4E2B-AA57-20EA53E45373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6795-340C-42FB-878D-89110E679C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11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236EE7B-E545-4E2B-AA57-20EA53E45373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D006795-340C-42FB-878D-89110E679C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685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F4181-193C-96AF-F55E-7E55856946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00B050"/>
                </a:solidFill>
              </a:rPr>
              <a:t>Resumo</a:t>
            </a:r>
            <a:r>
              <a:rPr lang="en-GB" dirty="0">
                <a:solidFill>
                  <a:srgbClr val="00B050"/>
                </a:solidFill>
              </a:rPr>
              <a:t> Técnico da </a:t>
            </a:r>
            <a:r>
              <a:rPr lang="en-GB" dirty="0" err="1">
                <a:solidFill>
                  <a:srgbClr val="00B050"/>
                </a:solidFill>
              </a:rPr>
              <a:t>análise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2676C-FA01-4E6F-2660-98F6497003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8421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D0BC9-BB85-4699-1BE7-F8764AD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Verificação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de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correlação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linear de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pearson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entre as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variáveis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numéricas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DB81F3-D0E8-AD5C-1F02-3AC2E9AA4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870" y="1690688"/>
            <a:ext cx="5986816" cy="50611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957AFB-847D-B318-80B4-CE1C8A61C634}"/>
              </a:ext>
            </a:extLst>
          </p:cNvPr>
          <p:cNvSpPr txBox="1"/>
          <p:nvPr/>
        </p:nvSpPr>
        <p:spPr>
          <a:xfrm>
            <a:off x="6810233" y="1801504"/>
            <a:ext cx="51861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Se </a:t>
            </a:r>
            <a:r>
              <a:rPr lang="en-GB" sz="2400" dirty="0" err="1"/>
              <a:t>destacam</a:t>
            </a:r>
            <a:r>
              <a:rPr lang="en-GB" sz="2400" dirty="0"/>
              <a:t> as </a:t>
            </a:r>
            <a:r>
              <a:rPr lang="en-GB" sz="2400" dirty="0" err="1"/>
              <a:t>correlações</a:t>
            </a:r>
            <a:r>
              <a:rPr lang="en-GB" sz="2400" dirty="0"/>
              <a:t>:</a:t>
            </a:r>
          </a:p>
          <a:p>
            <a:r>
              <a:rPr lang="en-GB" sz="2400" dirty="0"/>
              <a:t> - </a:t>
            </a:r>
            <a:r>
              <a:rPr lang="en-GB" sz="2400" dirty="0" err="1"/>
              <a:t>correlação</a:t>
            </a:r>
            <a:r>
              <a:rPr lang="en-GB" sz="2400" dirty="0"/>
              <a:t> </a:t>
            </a:r>
            <a:r>
              <a:rPr lang="en-GB" sz="2400" dirty="0" err="1"/>
              <a:t>positiva</a:t>
            </a:r>
            <a:r>
              <a:rPr lang="en-GB" sz="2400" dirty="0"/>
              <a:t> entre </a:t>
            </a:r>
            <a:r>
              <a:rPr lang="en-GB" sz="2400" dirty="0" err="1"/>
              <a:t>idade</a:t>
            </a:r>
            <a:r>
              <a:rPr lang="en-GB" sz="2400" dirty="0"/>
              <a:t> e tempo de </a:t>
            </a:r>
            <a:r>
              <a:rPr lang="en-GB" sz="2400" dirty="0" err="1"/>
              <a:t>empregamento</a:t>
            </a:r>
            <a:r>
              <a:rPr lang="en-GB" sz="2400" dirty="0"/>
              <a:t>.</a:t>
            </a:r>
          </a:p>
          <a:p>
            <a:r>
              <a:rPr lang="en-GB" sz="2400" dirty="0"/>
              <a:t> - </a:t>
            </a:r>
            <a:r>
              <a:rPr lang="en-GB" sz="2400" dirty="0" err="1"/>
              <a:t>correlação</a:t>
            </a:r>
            <a:r>
              <a:rPr lang="en-GB" sz="2400" dirty="0"/>
              <a:t> positive entre </a:t>
            </a:r>
            <a:r>
              <a:rPr lang="en-GB" sz="2400" dirty="0" err="1"/>
              <a:t>quantidade</a:t>
            </a:r>
            <a:r>
              <a:rPr lang="en-GB" sz="2400" dirty="0"/>
              <a:t> do </a:t>
            </a:r>
            <a:r>
              <a:rPr lang="en-GB" sz="2400" dirty="0" err="1"/>
              <a:t>empréstimo</a:t>
            </a:r>
            <a:r>
              <a:rPr lang="en-GB" sz="2400" dirty="0"/>
              <a:t> e </a:t>
            </a:r>
            <a:r>
              <a:rPr lang="en-GB" sz="2400" dirty="0" err="1"/>
              <a:t>porcentagem</a:t>
            </a:r>
            <a:r>
              <a:rPr lang="en-GB" sz="2400" dirty="0"/>
              <a:t> que o </a:t>
            </a:r>
            <a:r>
              <a:rPr lang="en-GB" sz="2400" dirty="0" err="1"/>
              <a:t>empréstimo</a:t>
            </a:r>
            <a:r>
              <a:rPr lang="en-GB" sz="2400" dirty="0"/>
              <a:t> </a:t>
            </a:r>
            <a:r>
              <a:rPr lang="en-GB" sz="2400" dirty="0" err="1"/>
              <a:t>representa</a:t>
            </a:r>
            <a:r>
              <a:rPr lang="en-GB" sz="2400" dirty="0"/>
              <a:t> da </a:t>
            </a:r>
            <a:r>
              <a:rPr lang="en-GB" sz="2400" dirty="0" err="1"/>
              <a:t>renda</a:t>
            </a:r>
            <a:r>
              <a:rPr lang="en-GB" sz="2400" dirty="0"/>
              <a:t> do </a:t>
            </a:r>
            <a:r>
              <a:rPr lang="en-GB" sz="2400" dirty="0" err="1"/>
              <a:t>cliente</a:t>
            </a:r>
            <a:r>
              <a:rPr lang="en-GB" sz="2400" dirty="0"/>
              <a:t>.</a:t>
            </a:r>
          </a:p>
          <a:p>
            <a:r>
              <a:rPr lang="en-GB" sz="2400" dirty="0"/>
              <a:t> - </a:t>
            </a:r>
            <a:r>
              <a:rPr lang="en-GB" sz="2400" dirty="0" err="1"/>
              <a:t>correlação</a:t>
            </a:r>
            <a:r>
              <a:rPr lang="en-GB" sz="2400" dirty="0"/>
              <a:t> </a:t>
            </a:r>
            <a:r>
              <a:rPr lang="en-GB" sz="2400" dirty="0" err="1"/>
              <a:t>negativa</a:t>
            </a:r>
            <a:r>
              <a:rPr lang="en-GB" sz="2400" dirty="0"/>
              <a:t> entre </a:t>
            </a:r>
            <a:r>
              <a:rPr lang="en-GB" sz="2400" dirty="0" err="1"/>
              <a:t>renda</a:t>
            </a:r>
            <a:r>
              <a:rPr lang="en-GB" sz="2400" dirty="0"/>
              <a:t> do </a:t>
            </a:r>
            <a:r>
              <a:rPr lang="en-GB" sz="2400" dirty="0" err="1"/>
              <a:t>cliente</a:t>
            </a:r>
            <a:r>
              <a:rPr lang="en-GB" sz="2400" dirty="0"/>
              <a:t> e </a:t>
            </a:r>
            <a:r>
              <a:rPr lang="en-GB" sz="2400" dirty="0" err="1"/>
              <a:t>porcentagem</a:t>
            </a:r>
            <a:r>
              <a:rPr lang="en-GB" sz="2400" dirty="0"/>
              <a:t> que o </a:t>
            </a:r>
            <a:r>
              <a:rPr lang="en-GB" sz="2400" dirty="0" err="1"/>
              <a:t>empréstimo</a:t>
            </a:r>
            <a:r>
              <a:rPr lang="en-GB" sz="2400" dirty="0"/>
              <a:t> </a:t>
            </a:r>
            <a:r>
              <a:rPr lang="en-GB" sz="2400" dirty="0" err="1"/>
              <a:t>representa</a:t>
            </a:r>
            <a:r>
              <a:rPr lang="en-GB" sz="2400" dirty="0"/>
              <a:t> da </a:t>
            </a:r>
            <a:r>
              <a:rPr lang="en-GB" sz="2400" dirty="0" err="1"/>
              <a:t>renda</a:t>
            </a:r>
            <a:r>
              <a:rPr lang="en-GB" sz="2400" dirty="0"/>
              <a:t> do </a:t>
            </a:r>
            <a:r>
              <a:rPr lang="en-GB" sz="2400" dirty="0" err="1"/>
              <a:t>cliente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567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6BCB-3DC0-5D26-BC1F-A4B4C4D34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56" y="168671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Correlação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não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paramétrica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de Spearman: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B16DA-FD21-F527-6462-7582B5E4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1300" y="1272308"/>
            <a:ext cx="4913196" cy="4904655"/>
          </a:xfrm>
        </p:spPr>
        <p:txBody>
          <a:bodyPr/>
          <a:lstStyle/>
          <a:p>
            <a:r>
              <a:rPr lang="en-GB" dirty="0" err="1"/>
              <a:t>Mesmas</a:t>
            </a:r>
            <a:r>
              <a:rPr lang="en-GB" dirty="0"/>
              <a:t> </a:t>
            </a:r>
            <a:r>
              <a:rPr lang="en-GB" dirty="0" err="1"/>
              <a:t>correlações</a:t>
            </a:r>
            <a:r>
              <a:rPr lang="en-GB" dirty="0"/>
              <a:t>, mas com o </a:t>
            </a:r>
            <a:r>
              <a:rPr lang="en-GB" dirty="0" err="1"/>
              <a:t>aumento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correlação</a:t>
            </a:r>
            <a:r>
              <a:rPr lang="en-GB" dirty="0"/>
              <a:t>:</a:t>
            </a:r>
          </a:p>
          <a:p>
            <a:r>
              <a:rPr lang="en-GB" dirty="0"/>
              <a:t>- </a:t>
            </a:r>
            <a:r>
              <a:rPr lang="en-GB" dirty="0" err="1"/>
              <a:t>correlação</a:t>
            </a:r>
            <a:r>
              <a:rPr lang="en-GB" dirty="0"/>
              <a:t> </a:t>
            </a:r>
            <a:r>
              <a:rPr lang="en-GB" dirty="0" err="1"/>
              <a:t>não</a:t>
            </a:r>
            <a:r>
              <a:rPr lang="en-GB" dirty="0"/>
              <a:t> linear positive entre </a:t>
            </a:r>
            <a:r>
              <a:rPr lang="en-GB" dirty="0" err="1"/>
              <a:t>quantidade</a:t>
            </a:r>
            <a:r>
              <a:rPr lang="en-GB" dirty="0"/>
              <a:t> do </a:t>
            </a:r>
            <a:r>
              <a:rPr lang="en-GB" dirty="0" err="1"/>
              <a:t>empréstimo</a:t>
            </a:r>
            <a:r>
              <a:rPr lang="en-GB" dirty="0"/>
              <a:t> e </a:t>
            </a:r>
            <a:r>
              <a:rPr lang="en-GB" dirty="0" err="1"/>
              <a:t>renda</a:t>
            </a:r>
            <a:r>
              <a:rPr lang="en-GB" dirty="0"/>
              <a:t> do </a:t>
            </a:r>
            <a:r>
              <a:rPr lang="en-GB" dirty="0" err="1"/>
              <a:t>cliente</a:t>
            </a:r>
            <a:r>
              <a:rPr lang="en-GB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37B14-64A1-9524-645C-3DE9BB427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56" y="1272308"/>
            <a:ext cx="6068708" cy="513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40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B8E0-5147-C936-9B15-DD20E09E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Teste de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hipótese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em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relação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as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variáveis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categóricas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e a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variável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resposta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7B6AD-3C5F-066B-207F-A905E396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 teste qui-</a:t>
            </a:r>
            <a:r>
              <a:rPr lang="en-GB" dirty="0" err="1"/>
              <a:t>quadrado</a:t>
            </a:r>
            <a:r>
              <a:rPr lang="en-GB" dirty="0"/>
              <a:t>, que </a:t>
            </a:r>
            <a:r>
              <a:rPr lang="en-GB" dirty="0" err="1"/>
              <a:t>também</a:t>
            </a:r>
            <a:r>
              <a:rPr lang="en-GB" dirty="0"/>
              <a:t> é </a:t>
            </a:r>
            <a:r>
              <a:rPr lang="en-GB" dirty="0" err="1"/>
              <a:t>sensível</a:t>
            </a:r>
            <a:r>
              <a:rPr lang="en-GB" dirty="0"/>
              <a:t> </a:t>
            </a:r>
            <a:r>
              <a:rPr lang="en-GB" dirty="0" err="1"/>
              <a:t>ao</a:t>
            </a:r>
            <a:r>
              <a:rPr lang="en-GB" dirty="0"/>
              <a:t> </a:t>
            </a:r>
            <a:r>
              <a:rPr lang="en-GB" dirty="0" err="1"/>
              <a:t>tamanho</a:t>
            </a:r>
            <a:r>
              <a:rPr lang="en-GB" dirty="0"/>
              <a:t> da </a:t>
            </a:r>
            <a:r>
              <a:rPr lang="en-GB" dirty="0" err="1"/>
              <a:t>amostra</a:t>
            </a:r>
            <a:r>
              <a:rPr lang="en-GB" dirty="0"/>
              <a:t>,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utilizado</a:t>
            </a:r>
            <a:r>
              <a:rPr lang="en-GB" dirty="0"/>
              <a:t> para </a:t>
            </a:r>
            <a:r>
              <a:rPr lang="en-GB" dirty="0" err="1"/>
              <a:t>testar</a:t>
            </a:r>
            <a:r>
              <a:rPr lang="en-GB" dirty="0"/>
              <a:t> </a:t>
            </a:r>
            <a:r>
              <a:rPr lang="en-GB" dirty="0" err="1"/>
              <a:t>relação</a:t>
            </a:r>
            <a:r>
              <a:rPr lang="en-GB" dirty="0"/>
              <a:t> de </a:t>
            </a:r>
            <a:r>
              <a:rPr lang="en-GB" dirty="0" err="1"/>
              <a:t>dependência</a:t>
            </a:r>
            <a:r>
              <a:rPr lang="en-GB" dirty="0"/>
              <a:t> entre as </a:t>
            </a:r>
            <a:r>
              <a:rPr lang="en-GB" dirty="0" err="1"/>
              <a:t>variáveis</a:t>
            </a:r>
            <a:r>
              <a:rPr lang="en-GB" dirty="0"/>
              <a:t> </a:t>
            </a:r>
            <a:r>
              <a:rPr lang="en-GB" dirty="0" err="1"/>
              <a:t>categóricas</a:t>
            </a:r>
            <a:r>
              <a:rPr lang="en-GB" dirty="0"/>
              <a:t>, </a:t>
            </a:r>
            <a:r>
              <a:rPr lang="en-GB" dirty="0" err="1"/>
              <a:t>considerando</a:t>
            </a:r>
            <a:r>
              <a:rPr lang="en-GB" dirty="0"/>
              <a:t> um </a:t>
            </a:r>
            <a:r>
              <a:rPr lang="en-GB" dirty="0" err="1"/>
              <a:t>tamanho</a:t>
            </a:r>
            <a:r>
              <a:rPr lang="en-GB" dirty="0"/>
              <a:t> de </a:t>
            </a:r>
            <a:r>
              <a:rPr lang="en-GB" dirty="0" err="1"/>
              <a:t>amostra</a:t>
            </a:r>
            <a:r>
              <a:rPr lang="en-GB" dirty="0"/>
              <a:t> </a:t>
            </a:r>
            <a:r>
              <a:rPr lang="en-GB" dirty="0" err="1"/>
              <a:t>igual</a:t>
            </a:r>
            <a:r>
              <a:rPr lang="en-GB" dirty="0"/>
              <a:t> a 300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testado</a:t>
            </a:r>
            <a:r>
              <a:rPr lang="en-GB" dirty="0"/>
              <a:t> 50 </a:t>
            </a:r>
            <a:r>
              <a:rPr lang="en-GB" dirty="0" err="1"/>
              <a:t>vezes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testes de </a:t>
            </a:r>
            <a:r>
              <a:rPr lang="en-GB" dirty="0" err="1"/>
              <a:t>dependência</a:t>
            </a:r>
            <a:r>
              <a:rPr lang="en-GB" dirty="0"/>
              <a:t>. No </a:t>
            </a:r>
            <a:r>
              <a:rPr lang="en-GB" dirty="0" err="1"/>
              <a:t>dicionário</a:t>
            </a:r>
            <a:r>
              <a:rPr lang="en-GB" dirty="0"/>
              <a:t> é visto a </a:t>
            </a:r>
            <a:r>
              <a:rPr lang="en-GB" dirty="0" err="1"/>
              <a:t>quantidade</a:t>
            </a:r>
            <a:r>
              <a:rPr lang="en-GB" dirty="0"/>
              <a:t> de </a:t>
            </a:r>
            <a:r>
              <a:rPr lang="en-GB" dirty="0" err="1"/>
              <a:t>vezes</a:t>
            </a:r>
            <a:r>
              <a:rPr lang="en-GB" dirty="0"/>
              <a:t> que a </a:t>
            </a:r>
            <a:r>
              <a:rPr lang="en-GB" dirty="0" err="1"/>
              <a:t>hipótese</a:t>
            </a:r>
            <a:r>
              <a:rPr lang="en-GB" dirty="0"/>
              <a:t> </a:t>
            </a:r>
            <a:r>
              <a:rPr lang="en-GB" dirty="0" err="1"/>
              <a:t>nula</a:t>
            </a:r>
            <a:r>
              <a:rPr lang="en-GB" dirty="0"/>
              <a:t> é </a:t>
            </a:r>
            <a:r>
              <a:rPr lang="en-GB" dirty="0" err="1"/>
              <a:t>rejeitada</a:t>
            </a:r>
            <a:r>
              <a:rPr lang="en-GB" dirty="0"/>
              <a:t> e </a:t>
            </a:r>
            <a:r>
              <a:rPr lang="en-GB" dirty="0" err="1"/>
              <a:t>temos</a:t>
            </a:r>
            <a:r>
              <a:rPr lang="en-GB" dirty="0"/>
              <a:t> que </a:t>
            </a:r>
            <a:r>
              <a:rPr lang="en-GB" dirty="0" err="1"/>
              <a:t>existe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relação</a:t>
            </a:r>
            <a:r>
              <a:rPr lang="en-GB" dirty="0"/>
              <a:t> entre a </a:t>
            </a:r>
            <a:r>
              <a:rPr lang="en-GB" dirty="0" err="1"/>
              <a:t>variável</a:t>
            </a:r>
            <a:r>
              <a:rPr lang="en-GB" dirty="0"/>
              <a:t> </a:t>
            </a:r>
            <a:r>
              <a:rPr lang="en-GB" dirty="0" err="1"/>
              <a:t>resposta</a:t>
            </a:r>
            <a:r>
              <a:rPr lang="en-GB" dirty="0"/>
              <a:t> e a </a:t>
            </a:r>
            <a:r>
              <a:rPr lang="en-GB" dirty="0" err="1"/>
              <a:t>categórica</a:t>
            </a:r>
            <a:r>
              <a:rPr lang="en-GB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86132-C719-C88B-1482-31C518A39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326" y="4623055"/>
            <a:ext cx="5867366" cy="186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6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D3CB-CA04-73F0-C0FF-72180FFAD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411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Além</a:t>
            </a:r>
            <a:r>
              <a:rPr lang="en-GB" dirty="0"/>
              <a:t> de </a:t>
            </a:r>
            <a:r>
              <a:rPr lang="en-GB" dirty="0" err="1"/>
              <a:t>verificar</a:t>
            </a:r>
            <a:r>
              <a:rPr lang="en-GB" dirty="0"/>
              <a:t> se </a:t>
            </a:r>
            <a:r>
              <a:rPr lang="en-GB" dirty="0" err="1"/>
              <a:t>existe</a:t>
            </a:r>
            <a:r>
              <a:rPr lang="en-GB" dirty="0"/>
              <a:t> </a:t>
            </a:r>
            <a:r>
              <a:rPr lang="en-GB" dirty="0" err="1"/>
              <a:t>relação</a:t>
            </a:r>
            <a:r>
              <a:rPr lang="en-GB" dirty="0"/>
              <a:t> entre as </a:t>
            </a:r>
            <a:r>
              <a:rPr lang="en-GB" dirty="0" err="1"/>
              <a:t>variáveis</a:t>
            </a:r>
            <a:r>
              <a:rPr lang="en-GB" dirty="0"/>
              <a:t> </a:t>
            </a:r>
            <a:r>
              <a:rPr lang="en-GB" dirty="0" err="1"/>
              <a:t>categóricas</a:t>
            </a:r>
            <a:r>
              <a:rPr lang="en-GB" dirty="0"/>
              <a:t> e a </a:t>
            </a:r>
            <a:r>
              <a:rPr lang="en-GB" dirty="0" err="1"/>
              <a:t>variável</a:t>
            </a:r>
            <a:r>
              <a:rPr lang="en-GB" dirty="0"/>
              <a:t> </a:t>
            </a:r>
            <a:r>
              <a:rPr lang="en-GB" dirty="0" err="1"/>
              <a:t>resposta</a:t>
            </a:r>
            <a:r>
              <a:rPr lang="en-GB" dirty="0"/>
              <a:t> é </a:t>
            </a:r>
            <a:r>
              <a:rPr lang="en-GB" dirty="0" err="1"/>
              <a:t>importante</a:t>
            </a:r>
            <a:r>
              <a:rPr lang="en-GB" dirty="0"/>
              <a:t> </a:t>
            </a:r>
            <a:r>
              <a:rPr lang="en-GB" dirty="0" err="1"/>
              <a:t>verificar</a:t>
            </a:r>
            <a:r>
              <a:rPr lang="en-GB" dirty="0"/>
              <a:t> a </a:t>
            </a:r>
            <a:r>
              <a:rPr lang="en-GB" dirty="0" err="1"/>
              <a:t>força</a:t>
            </a:r>
            <a:r>
              <a:rPr lang="en-GB" dirty="0"/>
              <a:t> dessa </a:t>
            </a:r>
            <a:r>
              <a:rPr lang="en-GB" dirty="0" err="1"/>
              <a:t>relação</a:t>
            </a:r>
            <a:r>
              <a:rPr lang="en-GB" dirty="0"/>
              <a:t>. </a:t>
            </a:r>
            <a:r>
              <a:rPr lang="en-GB" dirty="0" err="1"/>
              <a:t>Utilizando</a:t>
            </a:r>
            <a:r>
              <a:rPr lang="en-GB" dirty="0"/>
              <a:t> o </a:t>
            </a:r>
            <a:r>
              <a:rPr lang="en-GB" dirty="0" err="1"/>
              <a:t>coeficiente</a:t>
            </a:r>
            <a:r>
              <a:rPr lang="en-GB" dirty="0"/>
              <a:t> V de Cramer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possível</a:t>
            </a:r>
            <a:r>
              <a:rPr lang="en-GB" dirty="0"/>
              <a:t> </a:t>
            </a:r>
            <a:r>
              <a:rPr lang="en-GB" dirty="0" err="1"/>
              <a:t>medir</a:t>
            </a:r>
            <a:r>
              <a:rPr lang="en-GB" dirty="0"/>
              <a:t> </a:t>
            </a:r>
            <a:r>
              <a:rPr lang="en-GB" dirty="0" err="1"/>
              <a:t>essa</a:t>
            </a:r>
            <a:r>
              <a:rPr lang="en-GB" dirty="0"/>
              <a:t> </a:t>
            </a:r>
            <a:r>
              <a:rPr lang="en-GB" dirty="0" err="1"/>
              <a:t>relação</a:t>
            </a:r>
            <a:r>
              <a:rPr lang="en-GB" dirty="0"/>
              <a:t>: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82D6E-8C16-0854-50DE-03256600B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4122" y="2756849"/>
            <a:ext cx="4489677" cy="3736026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Unindo</a:t>
            </a:r>
            <a:r>
              <a:rPr lang="en-GB" dirty="0"/>
              <a:t> </a:t>
            </a:r>
            <a:r>
              <a:rPr lang="en-GB" dirty="0" err="1"/>
              <a:t>valores</a:t>
            </a:r>
            <a:r>
              <a:rPr lang="en-GB" dirty="0"/>
              <a:t> dos testes e do </a:t>
            </a:r>
            <a:r>
              <a:rPr lang="en-GB" dirty="0" err="1"/>
              <a:t>coeficiente</a:t>
            </a:r>
            <a:r>
              <a:rPr lang="en-GB" dirty="0"/>
              <a:t> </a:t>
            </a:r>
            <a:r>
              <a:rPr lang="en-GB" dirty="0" err="1"/>
              <a:t>vemos</a:t>
            </a:r>
            <a:r>
              <a:rPr lang="en-GB" dirty="0"/>
              <a:t> que o </a:t>
            </a:r>
            <a:r>
              <a:rPr lang="en-GB" dirty="0" err="1"/>
              <a:t>grau</a:t>
            </a:r>
            <a:r>
              <a:rPr lang="en-GB" dirty="0"/>
              <a:t> do </a:t>
            </a:r>
            <a:r>
              <a:rPr lang="en-GB" dirty="0" err="1"/>
              <a:t>empréstimo</a:t>
            </a:r>
            <a:r>
              <a:rPr lang="en-GB" dirty="0"/>
              <a:t> </a:t>
            </a:r>
            <a:r>
              <a:rPr lang="en-GB" dirty="0" err="1"/>
              <a:t>possue</a:t>
            </a:r>
            <a:r>
              <a:rPr lang="en-GB" dirty="0"/>
              <a:t> forte </a:t>
            </a:r>
            <a:r>
              <a:rPr lang="en-GB" dirty="0" err="1"/>
              <a:t>relação</a:t>
            </a:r>
            <a:r>
              <a:rPr lang="en-GB" dirty="0"/>
              <a:t> com a </a:t>
            </a:r>
            <a:r>
              <a:rPr lang="en-GB" dirty="0" err="1"/>
              <a:t>variável</a:t>
            </a:r>
            <a:r>
              <a:rPr lang="en-GB" dirty="0"/>
              <a:t> </a:t>
            </a:r>
            <a:r>
              <a:rPr lang="en-GB" dirty="0" err="1"/>
              <a:t>resposta</a:t>
            </a:r>
            <a:r>
              <a:rPr lang="en-GB" dirty="0"/>
              <a:t>, logo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seguida</a:t>
            </a:r>
            <a:r>
              <a:rPr lang="en-GB" dirty="0"/>
              <a:t> o </a:t>
            </a:r>
            <a:r>
              <a:rPr lang="en-GB" dirty="0" err="1"/>
              <a:t>tipo</a:t>
            </a:r>
            <a:r>
              <a:rPr lang="en-GB" dirty="0"/>
              <a:t> de residencia, se a </a:t>
            </a:r>
            <a:r>
              <a:rPr lang="en-GB" dirty="0" err="1"/>
              <a:t>pessoa</a:t>
            </a:r>
            <a:r>
              <a:rPr lang="en-GB" dirty="0"/>
              <a:t> </a:t>
            </a:r>
            <a:r>
              <a:rPr lang="en-GB" dirty="0" err="1"/>
              <a:t>já</a:t>
            </a:r>
            <a:r>
              <a:rPr lang="en-GB" dirty="0"/>
              <a:t>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inadimplente</a:t>
            </a:r>
            <a:r>
              <a:rPr lang="en-GB" dirty="0"/>
              <a:t> e </a:t>
            </a:r>
            <a:r>
              <a:rPr lang="en-GB" dirty="0" err="1"/>
              <a:t>por</a:t>
            </a:r>
            <a:r>
              <a:rPr lang="en-GB" dirty="0"/>
              <a:t> ultimo a justificative para o </a:t>
            </a:r>
            <a:r>
              <a:rPr lang="en-GB" dirty="0" err="1"/>
              <a:t>empréstimo</a:t>
            </a:r>
            <a:r>
              <a:rPr lang="en-GB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08CC4-5CEB-1554-20B6-06241A64D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97" y="3467100"/>
            <a:ext cx="6312526" cy="26954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C4E074-5C77-EA12-0F14-621133CD003E}"/>
              </a:ext>
            </a:extLst>
          </p:cNvPr>
          <p:cNvSpPr/>
          <p:nvPr/>
        </p:nvSpPr>
        <p:spPr>
          <a:xfrm>
            <a:off x="838200" y="3467100"/>
            <a:ext cx="6025923" cy="51814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62CDD4-2906-B923-600F-8FBF3089A863}"/>
              </a:ext>
            </a:extLst>
          </p:cNvPr>
          <p:cNvSpPr txBox="1"/>
          <p:nvPr/>
        </p:nvSpPr>
        <p:spPr>
          <a:xfrm>
            <a:off x="5424635" y="3563659"/>
            <a:ext cx="260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 Cramer</a:t>
            </a:r>
          </a:p>
        </p:txBody>
      </p:sp>
    </p:spTree>
    <p:extLst>
      <p:ext uri="{BB962C8B-B14F-4D97-AF65-F5344CB8AC3E}">
        <p14:creationId xmlns:p14="http://schemas.microsoft.com/office/powerpoint/2010/main" val="154233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FD585-45B1-1BFF-47BC-4DCB3B520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9307"/>
            <a:ext cx="121920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rgbClr val="6796E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	Com essas visualizações e testes tiramos alguns insights dos dados.</a:t>
            </a:r>
            <a:endParaRPr lang="pt-BR" sz="2000" dirty="0">
              <a:solidFill>
                <a:srgbClr val="FFFFFF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r>
              <a:rPr lang="pt-BR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Todas as variáveis categóricas possuem relação significativa com a variável resposta.</a:t>
            </a:r>
          </a:p>
          <a:p>
            <a:pPr marL="0" indent="0">
              <a:buNone/>
            </a:pPr>
            <a:r>
              <a:rPr lang="pt-BR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 Entre as variávies categóricas a que possue maior correlação com a variável resposta é a variável loan_grade que representa o grau do empréstimo com V de cramer igual a 0.42, logo em seguida person_home_ownership que representa o tipo de residência do cliente com V de cramer igual a 0.23, a variável cb_person_default_on_file que indica se a pessoa já foi inadimplente ou não com v de cramer 0.178986 e por ultimo loan_intent que indica a justificativa para o empréstimo que tem V de cramer 0.12</a:t>
            </a:r>
          </a:p>
          <a:p>
            <a:pPr marL="0" indent="0">
              <a:buNone/>
            </a:pPr>
            <a:r>
              <a:rPr lang="pt-BR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 Existe diferença na distribuição das variávies numéricas para o grupode inadimplentes e não inadimplentes.</a:t>
            </a:r>
          </a:p>
          <a:p>
            <a:pPr marL="0" indent="0">
              <a:buNone/>
            </a:pPr>
            <a:r>
              <a:rPr lang="pt-BR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 Existe uma forte correlação positiva linear e não linear entre a idade da pessoa, e o tempo de empregamento, que é um dos dados faltantes e podemos utilizar essa correlação ao nosso favor para prever o dado faltante.</a:t>
            </a:r>
          </a:p>
          <a:p>
            <a:pPr marL="0" indent="0">
              <a:buNone/>
            </a:pPr>
            <a:r>
              <a:rPr lang="pt-BR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 Existe um forte correlação positiva entre a renda do cliente e a quantidade de dinheiro no empréstimo</a:t>
            </a:r>
          </a:p>
          <a:p>
            <a:pPr marL="0" indent="0">
              <a:buNone/>
            </a:pPr>
            <a:r>
              <a:rPr lang="pt-BR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 Existe uma forte correlação negativa linear e não linear entre a quantidade de dinheiro no empréstimo e o quanto a empréstimo representa da renda do cliente, indicando que quanto maior a renda do cliente, menos o empréstimo representa da renda dele.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31759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A1C0-C324-76E8-1950-FE7A428D3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Dados </a:t>
            </a:r>
            <a:r>
              <a:rPr lang="en-GB" dirty="0" err="1"/>
              <a:t>faltantes</a:t>
            </a:r>
            <a:r>
              <a:rPr lang="en-GB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4DF1E-F2BD-495A-1671-41C1B49E9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501" y="1253331"/>
            <a:ext cx="10515600" cy="4351338"/>
          </a:xfrm>
        </p:spPr>
        <p:txBody>
          <a:bodyPr/>
          <a:lstStyle/>
          <a:p>
            <a:r>
              <a:rPr lang="en-GB" dirty="0" err="1"/>
              <a:t>Utilizando</a:t>
            </a:r>
            <a:r>
              <a:rPr lang="en-GB" dirty="0"/>
              <a:t> a </a:t>
            </a:r>
            <a:r>
              <a:rPr lang="en-GB" dirty="0" err="1"/>
              <a:t>correlação</a:t>
            </a:r>
            <a:r>
              <a:rPr lang="en-GB" dirty="0"/>
              <a:t> de spearman e Kendal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possível</a:t>
            </a:r>
            <a:r>
              <a:rPr lang="en-GB" dirty="0"/>
              <a:t> </a:t>
            </a:r>
            <a:r>
              <a:rPr lang="en-GB" dirty="0" err="1"/>
              <a:t>verificar</a:t>
            </a:r>
            <a:r>
              <a:rPr lang="en-GB" dirty="0"/>
              <a:t> entre as </a:t>
            </a:r>
            <a:r>
              <a:rPr lang="en-GB" dirty="0" err="1"/>
              <a:t>variáveis</a:t>
            </a:r>
            <a:r>
              <a:rPr lang="en-GB" dirty="0"/>
              <a:t> </a:t>
            </a:r>
            <a:r>
              <a:rPr lang="en-GB" dirty="0" err="1"/>
              <a:t>categóricas</a:t>
            </a:r>
            <a:r>
              <a:rPr lang="en-GB" dirty="0"/>
              <a:t> qual </a:t>
            </a:r>
            <a:r>
              <a:rPr lang="en-GB" dirty="0" err="1"/>
              <a:t>possuia</a:t>
            </a:r>
            <a:r>
              <a:rPr lang="en-GB" dirty="0"/>
              <a:t> </a:t>
            </a:r>
            <a:r>
              <a:rPr lang="en-GB" dirty="0" err="1"/>
              <a:t>maior</a:t>
            </a:r>
            <a:r>
              <a:rPr lang="en-GB" dirty="0"/>
              <a:t> </a:t>
            </a:r>
            <a:r>
              <a:rPr lang="en-GB" dirty="0" err="1"/>
              <a:t>correlação</a:t>
            </a:r>
            <a:r>
              <a:rPr lang="en-GB" dirty="0"/>
              <a:t> com o </a:t>
            </a:r>
            <a:r>
              <a:rPr lang="en-GB" dirty="0" err="1"/>
              <a:t>loan_int_rate</a:t>
            </a:r>
            <a:r>
              <a:rPr lang="en-GB" dirty="0"/>
              <a:t> que era a taxa do </a:t>
            </a:r>
            <a:r>
              <a:rPr lang="en-GB" dirty="0" err="1"/>
              <a:t>empréstimo</a:t>
            </a:r>
            <a:r>
              <a:rPr lang="en-GB" dirty="0"/>
              <a:t> e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verificado</a:t>
            </a:r>
            <a:r>
              <a:rPr lang="en-GB" dirty="0"/>
              <a:t> que o </a:t>
            </a:r>
            <a:r>
              <a:rPr lang="en-GB" dirty="0" err="1"/>
              <a:t>grau</a:t>
            </a:r>
            <a:r>
              <a:rPr lang="en-GB" dirty="0"/>
              <a:t> do </a:t>
            </a:r>
            <a:r>
              <a:rPr lang="en-GB" dirty="0" err="1"/>
              <a:t>empréstimo</a:t>
            </a:r>
            <a:r>
              <a:rPr lang="en-GB" dirty="0"/>
              <a:t> </a:t>
            </a:r>
            <a:r>
              <a:rPr lang="en-GB" dirty="0" err="1"/>
              <a:t>possue</a:t>
            </a:r>
            <a:r>
              <a:rPr lang="en-GB" dirty="0"/>
              <a:t> </a:t>
            </a:r>
            <a:r>
              <a:rPr lang="en-GB" dirty="0" err="1"/>
              <a:t>maior</a:t>
            </a:r>
            <a:r>
              <a:rPr lang="en-GB" dirty="0"/>
              <a:t> </a:t>
            </a:r>
            <a:r>
              <a:rPr lang="en-GB" dirty="0" err="1"/>
              <a:t>correlação</a:t>
            </a:r>
            <a:r>
              <a:rPr lang="en-GB" dirty="0"/>
              <a:t> com a taxa do </a:t>
            </a:r>
            <a:r>
              <a:rPr lang="en-GB" dirty="0" err="1"/>
              <a:t>empréstimo</a:t>
            </a:r>
            <a:r>
              <a:rPr lang="en-GB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3633F4-3B8B-B946-EFCF-B9865AF5C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34" y="3243357"/>
            <a:ext cx="5515052" cy="3063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DB8A3A-0B93-E647-EE34-0CD90C638634}"/>
              </a:ext>
            </a:extLst>
          </p:cNvPr>
          <p:cNvSpPr txBox="1"/>
          <p:nvPr/>
        </p:nvSpPr>
        <p:spPr>
          <a:xfrm>
            <a:off x="6414448" y="3243357"/>
            <a:ext cx="55307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Foi</a:t>
            </a:r>
            <a:r>
              <a:rPr lang="en-GB" sz="2400" dirty="0"/>
              <a:t> </a:t>
            </a:r>
            <a:r>
              <a:rPr lang="en-GB" sz="2400" dirty="0" err="1"/>
              <a:t>calculada</a:t>
            </a:r>
            <a:r>
              <a:rPr lang="en-GB" sz="2400" dirty="0"/>
              <a:t> a </a:t>
            </a:r>
            <a:r>
              <a:rPr lang="en-GB" sz="2400" dirty="0" err="1"/>
              <a:t>média</a:t>
            </a:r>
            <a:r>
              <a:rPr lang="en-GB" sz="2400" dirty="0"/>
              <a:t> do </a:t>
            </a:r>
            <a:r>
              <a:rPr lang="en-GB" sz="2400" dirty="0" err="1"/>
              <a:t>loan_int_rate</a:t>
            </a:r>
            <a:r>
              <a:rPr lang="en-GB" sz="2400" dirty="0"/>
              <a:t> </a:t>
            </a:r>
            <a:r>
              <a:rPr lang="en-GB" sz="2400" dirty="0" err="1"/>
              <a:t>por</a:t>
            </a:r>
            <a:r>
              <a:rPr lang="en-GB" sz="2400" dirty="0"/>
              <a:t> </a:t>
            </a:r>
            <a:r>
              <a:rPr lang="en-GB" sz="2400" dirty="0" err="1"/>
              <a:t>grau</a:t>
            </a:r>
            <a:r>
              <a:rPr lang="en-GB" sz="2400" dirty="0"/>
              <a:t> de </a:t>
            </a:r>
            <a:r>
              <a:rPr lang="en-GB" sz="2400" dirty="0" err="1"/>
              <a:t>empréstimo</a:t>
            </a:r>
            <a:r>
              <a:rPr lang="en-GB" sz="2400" dirty="0"/>
              <a:t> </a:t>
            </a:r>
            <a:r>
              <a:rPr lang="en-GB" sz="2400" dirty="0" err="1"/>
              <a:t>afim</a:t>
            </a:r>
            <a:r>
              <a:rPr lang="en-GB" sz="2400" dirty="0"/>
              <a:t> de </a:t>
            </a:r>
            <a:r>
              <a:rPr lang="en-GB" sz="2400" dirty="0" err="1"/>
              <a:t>substituir</a:t>
            </a:r>
            <a:r>
              <a:rPr lang="en-GB" sz="2400" dirty="0"/>
              <a:t> </a:t>
            </a:r>
            <a:r>
              <a:rPr lang="en-GB" sz="2400" dirty="0" err="1"/>
              <a:t>os</a:t>
            </a:r>
            <a:r>
              <a:rPr lang="en-GB" sz="2400" dirty="0"/>
              <a:t> dados </a:t>
            </a:r>
            <a:r>
              <a:rPr lang="en-GB" sz="2400" dirty="0" err="1"/>
              <a:t>faltantes</a:t>
            </a:r>
            <a:r>
              <a:rPr lang="en-GB" sz="2400" dirty="0"/>
              <a:t> dessa </a:t>
            </a:r>
            <a:r>
              <a:rPr lang="en-GB" sz="2400" dirty="0" err="1"/>
              <a:t>variável</a:t>
            </a:r>
            <a:r>
              <a:rPr lang="en-GB" sz="2400" dirty="0"/>
              <a:t>, </a:t>
            </a:r>
            <a:r>
              <a:rPr lang="en-GB" sz="2400" dirty="0" err="1"/>
              <a:t>causando</a:t>
            </a:r>
            <a:r>
              <a:rPr lang="en-GB" sz="2400" dirty="0"/>
              <a:t> </a:t>
            </a:r>
            <a:r>
              <a:rPr lang="en-GB" sz="2400" dirty="0" err="1"/>
              <a:t>mínimo</a:t>
            </a:r>
            <a:r>
              <a:rPr lang="en-GB" sz="2400" dirty="0"/>
              <a:t> </a:t>
            </a:r>
            <a:r>
              <a:rPr lang="en-GB" sz="2400" dirty="0" err="1"/>
              <a:t>impacto</a:t>
            </a:r>
            <a:r>
              <a:rPr lang="en-GB" sz="2400" dirty="0"/>
              <a:t> </a:t>
            </a:r>
            <a:r>
              <a:rPr lang="en-GB" sz="2400" dirty="0" err="1"/>
              <a:t>na</a:t>
            </a:r>
            <a:r>
              <a:rPr lang="en-GB" sz="2400" dirty="0"/>
              <a:t> </a:t>
            </a:r>
            <a:r>
              <a:rPr lang="en-GB" sz="2400" dirty="0" err="1"/>
              <a:t>distribuição</a:t>
            </a:r>
            <a:r>
              <a:rPr lang="en-GB" sz="2400" dirty="0"/>
              <a:t> dessa </a:t>
            </a:r>
            <a:r>
              <a:rPr lang="en-GB" sz="2400" dirty="0" err="1"/>
              <a:t>variável</a:t>
            </a:r>
            <a:r>
              <a:rPr lang="en-GB" sz="2400" dirty="0"/>
              <a:t> </a:t>
            </a:r>
            <a:r>
              <a:rPr lang="en-GB" sz="2400" dirty="0" err="1"/>
              <a:t>numérica</a:t>
            </a:r>
            <a:r>
              <a:rPr lang="en-GB" sz="2400" dirty="0"/>
              <a:t> entre o </a:t>
            </a:r>
            <a:r>
              <a:rPr lang="en-GB" sz="2400" dirty="0" err="1"/>
              <a:t>grupo</a:t>
            </a:r>
            <a:r>
              <a:rPr lang="en-GB" sz="2400" dirty="0"/>
              <a:t> de </a:t>
            </a:r>
            <a:r>
              <a:rPr lang="en-GB" sz="2400" dirty="0" err="1"/>
              <a:t>inadimplentes</a:t>
            </a:r>
            <a:r>
              <a:rPr lang="en-GB" sz="2400" dirty="0"/>
              <a:t> e </a:t>
            </a:r>
            <a:r>
              <a:rPr lang="en-GB" sz="2400" dirty="0" err="1"/>
              <a:t>não</a:t>
            </a:r>
            <a:r>
              <a:rPr lang="en-GB" sz="2400" dirty="0"/>
              <a:t> </a:t>
            </a:r>
            <a:r>
              <a:rPr lang="en-GB" sz="2400" dirty="0" err="1"/>
              <a:t>inadimplentes</a:t>
            </a:r>
            <a:r>
              <a:rPr lang="en-GB" sz="2400" dirty="0"/>
              <a:t>, </a:t>
            </a:r>
            <a:r>
              <a:rPr lang="en-GB" sz="2400" dirty="0" err="1"/>
              <a:t>já</a:t>
            </a:r>
            <a:r>
              <a:rPr lang="en-GB" sz="2400" dirty="0"/>
              <a:t> que </a:t>
            </a:r>
            <a:r>
              <a:rPr lang="en-GB" sz="2400" dirty="0" err="1"/>
              <a:t>há</a:t>
            </a:r>
            <a:r>
              <a:rPr lang="en-GB" sz="2400" dirty="0"/>
              <a:t> </a:t>
            </a:r>
            <a:r>
              <a:rPr lang="en-GB" sz="2400" dirty="0" err="1"/>
              <a:t>diferença</a:t>
            </a:r>
            <a:r>
              <a:rPr lang="en-GB" sz="2400" dirty="0"/>
              <a:t> </a:t>
            </a:r>
            <a:r>
              <a:rPr lang="en-GB" sz="2400" dirty="0" err="1"/>
              <a:t>na</a:t>
            </a:r>
            <a:r>
              <a:rPr lang="en-GB" sz="2400" dirty="0"/>
              <a:t> </a:t>
            </a:r>
            <a:r>
              <a:rPr lang="en-GB" sz="2400" dirty="0" err="1"/>
              <a:t>distribuição</a:t>
            </a:r>
            <a:r>
              <a:rPr lang="en-GB" sz="2400" dirty="0"/>
              <a:t> dessa </a:t>
            </a:r>
            <a:r>
              <a:rPr lang="en-GB" sz="2400" dirty="0" err="1"/>
              <a:t>variável</a:t>
            </a:r>
            <a:r>
              <a:rPr lang="en-GB" sz="2400" dirty="0"/>
              <a:t> </a:t>
            </a:r>
            <a:r>
              <a:rPr lang="en-GB" sz="2400" dirty="0" err="1"/>
              <a:t>numérica</a:t>
            </a:r>
            <a:r>
              <a:rPr lang="en-GB" sz="2400" dirty="0"/>
              <a:t> entre esses </a:t>
            </a:r>
            <a:r>
              <a:rPr lang="en-GB" sz="2400" dirty="0" err="1"/>
              <a:t>dois</a:t>
            </a:r>
            <a:r>
              <a:rPr lang="en-GB" sz="2400" dirty="0"/>
              <a:t> </a:t>
            </a:r>
            <a:r>
              <a:rPr lang="en-GB" sz="2400" dirty="0" err="1"/>
              <a:t>grupos</a:t>
            </a:r>
            <a:r>
              <a:rPr lang="en-GB" sz="2400" dirty="0"/>
              <a:t>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51698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F40E-22FC-96A1-CCE5-37397217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06" y="500062"/>
            <a:ext cx="10515600" cy="1325563"/>
          </a:xfrm>
        </p:spPr>
        <p:txBody>
          <a:bodyPr>
            <a:noAutofit/>
          </a:bodyPr>
          <a:lstStyle/>
          <a:p>
            <a:r>
              <a:rPr lang="en-GB" sz="2800" dirty="0"/>
              <a:t>Dados </a:t>
            </a:r>
            <a:r>
              <a:rPr lang="en-GB" sz="2800" dirty="0" err="1"/>
              <a:t>faltantes</a:t>
            </a:r>
            <a:r>
              <a:rPr lang="en-GB" sz="2800" dirty="0"/>
              <a:t> (</a:t>
            </a:r>
            <a:r>
              <a:rPr lang="en-GB" sz="28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person_emp_length</a:t>
            </a:r>
            <a:r>
              <a:rPr lang="en-GB" sz="28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dirty="0"/>
              <a:t>):</a:t>
            </a:r>
            <a:br>
              <a:rPr lang="en-GB" sz="2400" dirty="0"/>
            </a:br>
            <a:r>
              <a:rPr lang="en-GB" sz="2400" dirty="0"/>
              <a:t>Como </a:t>
            </a:r>
            <a:r>
              <a:rPr lang="en-GB" sz="2400" dirty="0" err="1"/>
              <a:t>havia</a:t>
            </a:r>
            <a:r>
              <a:rPr lang="en-GB" sz="2400" dirty="0"/>
              <a:t> </a:t>
            </a:r>
            <a:r>
              <a:rPr lang="en-GB" sz="2400" dirty="0" err="1"/>
              <a:t>uma</a:t>
            </a:r>
            <a:r>
              <a:rPr lang="en-GB" sz="2400" dirty="0"/>
              <a:t> </a:t>
            </a:r>
            <a:r>
              <a:rPr lang="en-GB" sz="2400" dirty="0" err="1"/>
              <a:t>correlação</a:t>
            </a:r>
            <a:r>
              <a:rPr lang="en-GB" sz="2400" dirty="0"/>
              <a:t> linear forte entre a </a:t>
            </a:r>
            <a:r>
              <a:rPr lang="en-GB" sz="2400" dirty="0" err="1"/>
              <a:t>idade</a:t>
            </a:r>
            <a:r>
              <a:rPr lang="en-GB" sz="2400" dirty="0"/>
              <a:t> e o tempo de </a:t>
            </a:r>
            <a:r>
              <a:rPr lang="en-GB" sz="2400" dirty="0" err="1"/>
              <a:t>empregamento</a:t>
            </a:r>
            <a:r>
              <a:rPr lang="en-GB" sz="2400" dirty="0"/>
              <a:t> </a:t>
            </a:r>
            <a:r>
              <a:rPr lang="en-GB" sz="2400" dirty="0" err="1"/>
              <a:t>foi</a:t>
            </a:r>
            <a:r>
              <a:rPr lang="en-GB" sz="2400" dirty="0"/>
              <a:t> </a:t>
            </a:r>
            <a:r>
              <a:rPr lang="en-GB" sz="2400" dirty="0" err="1"/>
              <a:t>ajustado</a:t>
            </a:r>
            <a:r>
              <a:rPr lang="en-GB" sz="2400" dirty="0"/>
              <a:t> um </a:t>
            </a:r>
            <a:r>
              <a:rPr lang="en-GB" sz="2400" dirty="0" err="1"/>
              <a:t>modelo</a:t>
            </a:r>
            <a:r>
              <a:rPr lang="en-GB" sz="2400" dirty="0"/>
              <a:t> de </a:t>
            </a:r>
            <a:r>
              <a:rPr lang="en-GB" sz="2400" dirty="0" err="1"/>
              <a:t>regressão</a:t>
            </a:r>
            <a:r>
              <a:rPr lang="en-GB" sz="2400" dirty="0"/>
              <a:t> linear simples </a:t>
            </a:r>
            <a:r>
              <a:rPr lang="en-GB" sz="2400" dirty="0" err="1"/>
              <a:t>baseado</a:t>
            </a:r>
            <a:r>
              <a:rPr lang="en-GB" sz="2400" dirty="0"/>
              <a:t> </a:t>
            </a:r>
            <a:r>
              <a:rPr lang="en-GB" sz="2400" dirty="0" err="1"/>
              <a:t>na</a:t>
            </a:r>
            <a:r>
              <a:rPr lang="en-GB" sz="2400" dirty="0"/>
              <a:t> </a:t>
            </a:r>
            <a:r>
              <a:rPr lang="en-GB" sz="2400" dirty="0" err="1"/>
              <a:t>idade</a:t>
            </a:r>
            <a:r>
              <a:rPr lang="en-GB" sz="2400" dirty="0"/>
              <a:t> para </a:t>
            </a:r>
            <a:r>
              <a:rPr lang="en-GB" sz="2400" dirty="0" err="1"/>
              <a:t>prever</a:t>
            </a:r>
            <a:r>
              <a:rPr lang="en-GB" sz="2400" dirty="0"/>
              <a:t> o tempo de </a:t>
            </a:r>
            <a:r>
              <a:rPr lang="en-GB" sz="2400" dirty="0" err="1"/>
              <a:t>empregamento</a:t>
            </a:r>
            <a:r>
              <a:rPr lang="en-GB" sz="2400" dirty="0"/>
              <a:t> (</a:t>
            </a:r>
            <a:r>
              <a:rPr lang="en-GB" sz="24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person_emp_length</a:t>
            </a:r>
            <a:r>
              <a:rPr lang="en-GB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dirty="0"/>
              <a:t>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F2F84-1634-0B39-3DE8-7B2FD978F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9839"/>
            <a:ext cx="10515600" cy="4351338"/>
          </a:xfrm>
        </p:spPr>
        <p:txBody>
          <a:bodyPr/>
          <a:lstStyle/>
          <a:p>
            <a:r>
              <a:rPr lang="en-GB" dirty="0" err="1"/>
              <a:t>Após</a:t>
            </a:r>
            <a:r>
              <a:rPr lang="en-GB" dirty="0"/>
              <a:t> </a:t>
            </a:r>
            <a:r>
              <a:rPr lang="en-GB" dirty="0" err="1"/>
              <a:t>substituir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dados </a:t>
            </a:r>
            <a:r>
              <a:rPr lang="en-GB" dirty="0" err="1"/>
              <a:t>faltantes</a:t>
            </a:r>
            <a:r>
              <a:rPr lang="en-GB" dirty="0"/>
              <a:t> Podemos </a:t>
            </a:r>
            <a:r>
              <a:rPr lang="en-GB" dirty="0" err="1"/>
              <a:t>observar</a:t>
            </a:r>
            <a:r>
              <a:rPr lang="en-GB" dirty="0"/>
              <a:t> a </a:t>
            </a:r>
            <a:r>
              <a:rPr lang="en-GB" dirty="0" err="1"/>
              <a:t>distribuição</a:t>
            </a:r>
            <a:r>
              <a:rPr lang="en-GB" dirty="0"/>
              <a:t> dos dados com a </a:t>
            </a:r>
            <a:r>
              <a:rPr lang="en-GB" dirty="0" err="1"/>
              <a:t>substituição</a:t>
            </a:r>
            <a:r>
              <a:rPr lang="en-GB" dirty="0"/>
              <a:t> e </a:t>
            </a:r>
            <a:r>
              <a:rPr lang="en-GB" dirty="0" err="1"/>
              <a:t>perceber</a:t>
            </a:r>
            <a:r>
              <a:rPr lang="en-GB" dirty="0"/>
              <a:t> que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houve</a:t>
            </a:r>
            <a:r>
              <a:rPr lang="en-GB" dirty="0"/>
              <a:t> </a:t>
            </a:r>
            <a:r>
              <a:rPr lang="en-GB" dirty="0" err="1"/>
              <a:t>mudanças</a:t>
            </a:r>
            <a:r>
              <a:rPr lang="en-GB" dirty="0"/>
              <a:t> </a:t>
            </a:r>
            <a:r>
              <a:rPr lang="en-GB" dirty="0" err="1"/>
              <a:t>drásticas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distruição</a:t>
            </a:r>
            <a:r>
              <a:rPr lang="en-GB" dirty="0"/>
              <a:t> </a:t>
            </a:r>
            <a:r>
              <a:rPr lang="en-GB" dirty="0" err="1"/>
              <a:t>nos</a:t>
            </a:r>
            <a:r>
              <a:rPr lang="en-GB" dirty="0"/>
              <a:t> </a:t>
            </a:r>
            <a:r>
              <a:rPr lang="en-GB" dirty="0" err="1"/>
              <a:t>dois</a:t>
            </a:r>
            <a:r>
              <a:rPr lang="en-GB" dirty="0"/>
              <a:t> </a:t>
            </a:r>
            <a:r>
              <a:rPr lang="en-GB" dirty="0" err="1"/>
              <a:t>grupos</a:t>
            </a:r>
            <a:r>
              <a:rPr lang="en-GB" dirty="0"/>
              <a:t> </a:t>
            </a:r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havíamos</a:t>
            </a:r>
            <a:r>
              <a:rPr lang="en-GB" dirty="0"/>
              <a:t> </a:t>
            </a:r>
            <a:r>
              <a:rPr lang="en-GB" dirty="0" err="1"/>
              <a:t>desconsiderado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dados </a:t>
            </a:r>
            <a:r>
              <a:rPr lang="en-GB" dirty="0" err="1"/>
              <a:t>faltantes</a:t>
            </a:r>
            <a:r>
              <a:rPr lang="en-GB" dirty="0"/>
              <a:t>, </a:t>
            </a:r>
            <a:r>
              <a:rPr lang="en-GB" dirty="0" err="1"/>
              <a:t>evitando</a:t>
            </a:r>
            <a:r>
              <a:rPr lang="en-GB" dirty="0"/>
              <a:t> que a </a:t>
            </a:r>
            <a:r>
              <a:rPr lang="en-GB" dirty="0" err="1"/>
              <a:t>gente</a:t>
            </a:r>
            <a:r>
              <a:rPr lang="en-GB" dirty="0"/>
              <a:t> </a:t>
            </a:r>
            <a:r>
              <a:rPr lang="en-GB" dirty="0" err="1"/>
              <a:t>perca</a:t>
            </a:r>
            <a:r>
              <a:rPr lang="en-GB" dirty="0"/>
              <a:t> </a:t>
            </a:r>
            <a:r>
              <a:rPr lang="en-GB" dirty="0" err="1"/>
              <a:t>informação</a:t>
            </a:r>
            <a:r>
              <a:rPr lang="en-GB" dirty="0"/>
              <a:t>.</a:t>
            </a:r>
          </a:p>
          <a:p>
            <a:r>
              <a:rPr lang="en-GB" dirty="0"/>
              <a:t>Um </a:t>
            </a:r>
            <a:r>
              <a:rPr lang="en-GB" dirty="0" err="1"/>
              <a:t>detalhe</a:t>
            </a:r>
            <a:r>
              <a:rPr lang="en-GB" dirty="0"/>
              <a:t> </a:t>
            </a:r>
            <a:r>
              <a:rPr lang="en-GB" dirty="0" err="1"/>
              <a:t>importante</a:t>
            </a:r>
            <a:r>
              <a:rPr lang="en-GB" dirty="0"/>
              <a:t> é que </a:t>
            </a:r>
            <a:r>
              <a:rPr lang="en-GB" dirty="0" err="1"/>
              <a:t>precisamos</a:t>
            </a:r>
            <a:r>
              <a:rPr lang="en-GB" dirty="0"/>
              <a:t> </a:t>
            </a:r>
            <a:r>
              <a:rPr lang="en-GB" dirty="0" err="1"/>
              <a:t>substituir</a:t>
            </a:r>
            <a:r>
              <a:rPr lang="en-GB" dirty="0"/>
              <a:t> esses dados </a:t>
            </a:r>
            <a:r>
              <a:rPr lang="en-GB" dirty="0" err="1"/>
              <a:t>faltantes</a:t>
            </a:r>
            <a:r>
              <a:rPr lang="en-GB" dirty="0"/>
              <a:t> </a:t>
            </a:r>
            <a:r>
              <a:rPr lang="en-GB" dirty="0" err="1"/>
              <a:t>depois</a:t>
            </a:r>
            <a:r>
              <a:rPr lang="en-GB" dirty="0"/>
              <a:t> de </a:t>
            </a:r>
            <a:r>
              <a:rPr lang="en-GB" dirty="0" err="1"/>
              <a:t>fazer</a:t>
            </a:r>
            <a:r>
              <a:rPr lang="en-GB" dirty="0"/>
              <a:t> a </a:t>
            </a:r>
            <a:r>
              <a:rPr lang="en-GB" dirty="0" err="1"/>
              <a:t>divisão</a:t>
            </a:r>
            <a:r>
              <a:rPr lang="en-GB" dirty="0"/>
              <a:t> de </a:t>
            </a:r>
            <a:r>
              <a:rPr lang="en-GB" dirty="0" err="1"/>
              <a:t>treino</a:t>
            </a:r>
            <a:r>
              <a:rPr lang="en-GB" dirty="0"/>
              <a:t>, </a:t>
            </a:r>
            <a:r>
              <a:rPr lang="en-GB" dirty="0" err="1"/>
              <a:t>validação</a:t>
            </a:r>
            <a:r>
              <a:rPr lang="en-GB" dirty="0"/>
              <a:t> e teste para que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soframos</a:t>
            </a:r>
            <a:r>
              <a:rPr lang="en-GB" dirty="0"/>
              <a:t> de Data Leakage.</a:t>
            </a:r>
          </a:p>
        </p:txBody>
      </p:sp>
    </p:spTree>
    <p:extLst>
      <p:ext uri="{BB962C8B-B14F-4D97-AF65-F5344CB8AC3E}">
        <p14:creationId xmlns:p14="http://schemas.microsoft.com/office/powerpoint/2010/main" val="2272285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82172-2293-2945-52BC-659D063B8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241" y="3138089"/>
            <a:ext cx="10515600" cy="1325563"/>
          </a:xfrm>
        </p:spPr>
        <p:txBody>
          <a:bodyPr>
            <a:normAutofit/>
          </a:bodyPr>
          <a:lstStyle/>
          <a:p>
            <a:r>
              <a:rPr lang="en-GB" sz="2000" dirty="0"/>
              <a:t>Grupo </a:t>
            </a:r>
            <a:r>
              <a:rPr lang="en-GB" sz="2000" dirty="0" err="1"/>
              <a:t>não</a:t>
            </a:r>
            <a:r>
              <a:rPr lang="en-GB" sz="2000" dirty="0"/>
              <a:t> </a:t>
            </a:r>
            <a:r>
              <a:rPr lang="en-GB" sz="2000" dirty="0" err="1"/>
              <a:t>inadimplentes</a:t>
            </a:r>
            <a:endParaRPr lang="en-GB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F26A1F-9833-6D37-89FC-609C9BDEA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549" y="848577"/>
            <a:ext cx="10238899" cy="26595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808806-6F2B-5D1D-3F22-8681DF185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50" y="4004527"/>
            <a:ext cx="10238899" cy="258070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2D65EFB-9DC6-0485-A3FE-C28E5F25E990}"/>
              </a:ext>
            </a:extLst>
          </p:cNvPr>
          <p:cNvSpPr txBox="1">
            <a:spLocks/>
          </p:cNvSpPr>
          <p:nvPr/>
        </p:nvSpPr>
        <p:spPr>
          <a:xfrm>
            <a:off x="4307006" y="-1069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Grupo </a:t>
            </a:r>
            <a:r>
              <a:rPr lang="en-GB" sz="2000" dirty="0" err="1"/>
              <a:t>inadimplentes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7239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8B71-3CD7-061B-7E61-545F3BDD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Etapa de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preprocessamento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,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modelagem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e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validação</a:t>
            </a:r>
            <a:endParaRPr lang="en-GB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A1820-E3B9-F483-C837-70B213DA5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Irei</a:t>
            </a:r>
            <a:r>
              <a:rPr lang="en-GB" dirty="0"/>
              <a:t> </a:t>
            </a:r>
            <a:r>
              <a:rPr lang="en-GB" dirty="0" err="1"/>
              <a:t>explicar</a:t>
            </a:r>
            <a:r>
              <a:rPr lang="en-GB" dirty="0"/>
              <a:t> </a:t>
            </a:r>
            <a:r>
              <a:rPr lang="en-GB" dirty="0" err="1"/>
              <a:t>essas</a:t>
            </a:r>
            <a:r>
              <a:rPr lang="en-GB" dirty="0"/>
              <a:t> </a:t>
            </a:r>
            <a:r>
              <a:rPr lang="en-GB" dirty="0" err="1"/>
              <a:t>três</a:t>
            </a:r>
            <a:r>
              <a:rPr lang="en-GB" dirty="0"/>
              <a:t> </a:t>
            </a:r>
            <a:r>
              <a:rPr lang="en-GB" dirty="0" err="1"/>
              <a:t>etapas</a:t>
            </a:r>
            <a:r>
              <a:rPr lang="en-GB" dirty="0"/>
              <a:t> juntas pois </a:t>
            </a:r>
            <a:r>
              <a:rPr lang="en-GB" dirty="0" err="1"/>
              <a:t>acho</a:t>
            </a:r>
            <a:r>
              <a:rPr lang="en-GB" dirty="0"/>
              <a:t> </a:t>
            </a:r>
            <a:r>
              <a:rPr lang="en-GB" dirty="0" err="1"/>
              <a:t>dificil</a:t>
            </a:r>
            <a:r>
              <a:rPr lang="en-GB" dirty="0"/>
              <a:t> </a:t>
            </a:r>
            <a:r>
              <a:rPr lang="en-GB" dirty="0" err="1"/>
              <a:t>separá</a:t>
            </a:r>
            <a:r>
              <a:rPr lang="en-GB" dirty="0"/>
              <a:t>-las.</a:t>
            </a:r>
          </a:p>
          <a:p>
            <a:r>
              <a:rPr lang="en-GB" dirty="0"/>
              <a:t>Para a </a:t>
            </a:r>
            <a:r>
              <a:rPr lang="en-GB" dirty="0" err="1"/>
              <a:t>validação</a:t>
            </a:r>
            <a:r>
              <a:rPr lang="en-GB" dirty="0"/>
              <a:t>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usado</a:t>
            </a:r>
            <a:r>
              <a:rPr lang="en-GB" dirty="0"/>
              <a:t> o k-fold </a:t>
            </a:r>
            <a:r>
              <a:rPr lang="en-GB" dirty="0" err="1"/>
              <a:t>estratificado</a:t>
            </a:r>
            <a:r>
              <a:rPr lang="en-GB" dirty="0"/>
              <a:t>, </a:t>
            </a:r>
            <a:r>
              <a:rPr lang="en-GB" dirty="0" err="1"/>
              <a:t>onde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dados </a:t>
            </a:r>
            <a:r>
              <a:rPr lang="en-GB" dirty="0" err="1"/>
              <a:t>foram</a:t>
            </a:r>
            <a:r>
              <a:rPr lang="en-GB" dirty="0"/>
              <a:t> </a:t>
            </a:r>
            <a:r>
              <a:rPr lang="en-GB" dirty="0" err="1"/>
              <a:t>divididos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três</a:t>
            </a:r>
            <a:r>
              <a:rPr lang="en-GB" dirty="0"/>
              <a:t> folds com a </a:t>
            </a:r>
            <a:r>
              <a:rPr lang="en-GB" dirty="0" err="1"/>
              <a:t>mesma</a:t>
            </a:r>
            <a:r>
              <a:rPr lang="en-GB" dirty="0"/>
              <a:t> </a:t>
            </a:r>
            <a:r>
              <a:rPr lang="en-GB" dirty="0" err="1"/>
              <a:t>proporção</a:t>
            </a:r>
            <a:r>
              <a:rPr lang="en-GB" dirty="0"/>
              <a:t> da </a:t>
            </a:r>
            <a:r>
              <a:rPr lang="en-GB" dirty="0" err="1"/>
              <a:t>variável</a:t>
            </a:r>
            <a:r>
              <a:rPr lang="en-GB" dirty="0"/>
              <a:t> </a:t>
            </a:r>
            <a:r>
              <a:rPr lang="en-GB" dirty="0" err="1"/>
              <a:t>resposta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cada</a:t>
            </a:r>
            <a:r>
              <a:rPr lang="en-GB" dirty="0"/>
              <a:t> fold, para </a:t>
            </a:r>
            <a:r>
              <a:rPr lang="en-GB" dirty="0" err="1"/>
              <a:t>ter</a:t>
            </a:r>
            <a:r>
              <a:rPr lang="en-GB" dirty="0"/>
              <a:t> </a:t>
            </a:r>
            <a:r>
              <a:rPr lang="en-GB" dirty="0" err="1"/>
              <a:t>estimações</a:t>
            </a:r>
            <a:r>
              <a:rPr lang="en-GB" dirty="0"/>
              <a:t> </a:t>
            </a:r>
            <a:r>
              <a:rPr lang="en-GB" dirty="0" err="1"/>
              <a:t>sobre</a:t>
            </a:r>
            <a:r>
              <a:rPr lang="en-GB" dirty="0"/>
              <a:t> a performance dos </a:t>
            </a:r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confiáveis</a:t>
            </a:r>
            <a:r>
              <a:rPr lang="en-GB" dirty="0"/>
              <a:t> e </a:t>
            </a:r>
            <a:r>
              <a:rPr lang="en-GB" dirty="0" err="1"/>
              <a:t>evitar</a:t>
            </a:r>
            <a:r>
              <a:rPr lang="en-GB" dirty="0"/>
              <a:t> overfitting, </a:t>
            </a:r>
            <a:r>
              <a:rPr lang="en-GB" dirty="0" err="1"/>
              <a:t>foram</a:t>
            </a:r>
            <a:r>
              <a:rPr lang="en-GB" dirty="0"/>
              <a:t> </a:t>
            </a:r>
            <a:r>
              <a:rPr lang="en-GB" dirty="0" err="1"/>
              <a:t>criados</a:t>
            </a:r>
            <a:r>
              <a:rPr lang="en-GB" dirty="0"/>
              <a:t> 3 folds.</a:t>
            </a:r>
          </a:p>
          <a:p>
            <a:r>
              <a:rPr lang="en-GB" dirty="0" err="1"/>
              <a:t>Cada</a:t>
            </a:r>
            <a:r>
              <a:rPr lang="en-GB" dirty="0"/>
              <a:t> fold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dividido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três</a:t>
            </a:r>
            <a:r>
              <a:rPr lang="en-GB" dirty="0"/>
              <a:t> </a:t>
            </a:r>
            <a:r>
              <a:rPr lang="en-GB" dirty="0" err="1"/>
              <a:t>subconjuntos</a:t>
            </a:r>
            <a:r>
              <a:rPr lang="en-GB" dirty="0"/>
              <a:t> </a:t>
            </a:r>
            <a:r>
              <a:rPr lang="en-GB" dirty="0" err="1"/>
              <a:t>estratificados</a:t>
            </a:r>
            <a:r>
              <a:rPr lang="en-GB" dirty="0"/>
              <a:t> pela </a:t>
            </a:r>
            <a:r>
              <a:rPr lang="en-GB" dirty="0" err="1"/>
              <a:t>variável</a:t>
            </a:r>
            <a:r>
              <a:rPr lang="en-GB" dirty="0"/>
              <a:t> </a:t>
            </a:r>
            <a:r>
              <a:rPr lang="en-GB" dirty="0" err="1"/>
              <a:t>resposta</a:t>
            </a:r>
            <a:r>
              <a:rPr lang="en-GB" dirty="0"/>
              <a:t>, </a:t>
            </a:r>
            <a:r>
              <a:rPr lang="en-GB" dirty="0" err="1"/>
              <a:t>treino</a:t>
            </a:r>
            <a:r>
              <a:rPr lang="en-GB" dirty="0"/>
              <a:t> (60% do fold), </a:t>
            </a:r>
            <a:r>
              <a:rPr lang="en-GB" dirty="0" err="1"/>
              <a:t>validação</a:t>
            </a:r>
            <a:r>
              <a:rPr lang="en-GB" dirty="0"/>
              <a:t>(20% do fold), teste(20% do fold). O conjunto de </a:t>
            </a:r>
            <a:r>
              <a:rPr lang="en-GB" dirty="0" err="1"/>
              <a:t>validação</a:t>
            </a:r>
            <a:r>
              <a:rPr lang="en-GB" dirty="0"/>
              <a:t> é </a:t>
            </a:r>
            <a:r>
              <a:rPr lang="en-GB" dirty="0" err="1"/>
              <a:t>usado</a:t>
            </a:r>
            <a:r>
              <a:rPr lang="en-GB" dirty="0"/>
              <a:t> para </a:t>
            </a:r>
            <a:r>
              <a:rPr lang="en-GB" dirty="0" err="1"/>
              <a:t>ajustar</a:t>
            </a:r>
            <a:r>
              <a:rPr lang="en-GB" dirty="0"/>
              <a:t> </a:t>
            </a:r>
            <a:r>
              <a:rPr lang="en-GB" dirty="0" err="1"/>
              <a:t>hiperparâmetros</a:t>
            </a:r>
            <a:r>
              <a:rPr lang="en-GB" dirty="0"/>
              <a:t> dos </a:t>
            </a:r>
            <a:r>
              <a:rPr lang="en-GB" dirty="0" err="1"/>
              <a:t>modelos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8236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2F537-90C7-4FF4-375D-7278B7665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Preprocessamento</a:t>
            </a:r>
            <a:r>
              <a:rPr lang="en-GB" dirty="0"/>
              <a:t> </a:t>
            </a:r>
            <a:r>
              <a:rPr lang="en-GB" dirty="0" err="1"/>
              <a:t>nas</a:t>
            </a:r>
            <a:r>
              <a:rPr lang="en-GB" dirty="0"/>
              <a:t> </a:t>
            </a:r>
            <a:r>
              <a:rPr lang="en-GB" dirty="0" err="1"/>
              <a:t>variáveis</a:t>
            </a:r>
            <a:r>
              <a:rPr lang="en-GB" dirty="0"/>
              <a:t> </a:t>
            </a:r>
            <a:r>
              <a:rPr lang="en-GB" dirty="0" err="1"/>
              <a:t>categóricas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D167C-BDB5-FE61-CFC4-5FD5FBB11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Nas </a:t>
            </a:r>
            <a:r>
              <a:rPr lang="en-GB" dirty="0" err="1"/>
              <a:t>variáveis</a:t>
            </a:r>
            <a:r>
              <a:rPr lang="en-GB" dirty="0"/>
              <a:t> </a:t>
            </a:r>
            <a:r>
              <a:rPr lang="en-GB" dirty="0" err="1"/>
              <a:t>categóricas</a:t>
            </a:r>
            <a:r>
              <a:rPr lang="en-GB" dirty="0"/>
              <a:t>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aplicado</a:t>
            </a:r>
            <a:r>
              <a:rPr lang="en-GB" dirty="0"/>
              <a:t> o ordinal encoding </a:t>
            </a:r>
            <a:r>
              <a:rPr lang="en-GB" dirty="0" err="1"/>
              <a:t>nas</a:t>
            </a:r>
            <a:r>
              <a:rPr lang="en-GB" dirty="0"/>
              <a:t> </a:t>
            </a:r>
            <a:r>
              <a:rPr lang="en-GB" dirty="0" err="1"/>
              <a:t>variáveis</a:t>
            </a:r>
            <a:r>
              <a:rPr lang="en-GB" dirty="0"/>
              <a:t> com </a:t>
            </a:r>
            <a:r>
              <a:rPr lang="en-GB" dirty="0" err="1"/>
              <a:t>maior</a:t>
            </a:r>
            <a:r>
              <a:rPr lang="en-GB" dirty="0"/>
              <a:t> </a:t>
            </a:r>
            <a:r>
              <a:rPr lang="en-GB" dirty="0" err="1"/>
              <a:t>correlação</a:t>
            </a:r>
            <a:r>
              <a:rPr lang="en-GB" dirty="0"/>
              <a:t> V de Cramer, a </a:t>
            </a:r>
            <a:r>
              <a:rPr lang="en-GB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loan_grade</a:t>
            </a:r>
            <a:r>
              <a:rPr lang="en-GB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'person_home_ownership'</a:t>
            </a:r>
            <a:r>
              <a:rPr lang="en-GB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cb_person_default_on_file’</a:t>
            </a:r>
            <a:r>
              <a:rPr lang="en-GB" b="0" dirty="0" err="1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pois</a:t>
            </a:r>
            <a:r>
              <a:rPr lang="en-GB" b="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de </a:t>
            </a:r>
            <a:r>
              <a:rPr lang="en-GB" b="0" dirty="0" err="1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acordo</a:t>
            </a:r>
            <a:r>
              <a:rPr lang="en-GB" b="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com o teste e o </a:t>
            </a:r>
            <a:r>
              <a:rPr lang="en-GB" b="0" dirty="0" err="1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coeficiente</a:t>
            </a:r>
            <a:r>
              <a:rPr lang="en-GB" b="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as </a:t>
            </a:r>
            <a:r>
              <a:rPr lang="en-GB" b="0" dirty="0" err="1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categorias</a:t>
            </a:r>
            <a:r>
              <a:rPr lang="en-GB" b="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dessas </a:t>
            </a:r>
            <a:r>
              <a:rPr lang="en-GB" b="0" dirty="0" err="1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variáveis</a:t>
            </a:r>
            <a:r>
              <a:rPr lang="en-GB" b="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GB" b="0" dirty="0" err="1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possuem</a:t>
            </a:r>
            <a:r>
              <a:rPr lang="en-GB" b="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GB" b="0" dirty="0" err="1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relação</a:t>
            </a:r>
            <a:r>
              <a:rPr lang="en-GB" b="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com a </a:t>
            </a:r>
            <a:r>
              <a:rPr lang="en-GB" b="0" dirty="0" err="1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variável</a:t>
            </a:r>
            <a:r>
              <a:rPr lang="en-GB" b="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GB" b="0" dirty="0" err="1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resposta</a:t>
            </a:r>
            <a:r>
              <a:rPr lang="en-GB" b="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</a:p>
          <a:p>
            <a:r>
              <a:rPr lang="en-GB" dirty="0"/>
              <a:t>No restante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aplicado</a:t>
            </a:r>
            <a:r>
              <a:rPr lang="en-GB" dirty="0"/>
              <a:t> o One Hot Encoding, no </a:t>
            </a:r>
            <a:r>
              <a:rPr lang="en-GB" dirty="0" err="1"/>
              <a:t>caso</a:t>
            </a:r>
            <a:r>
              <a:rPr lang="en-GB" dirty="0"/>
              <a:t> de ser </a:t>
            </a:r>
            <a:r>
              <a:rPr lang="en-GB" dirty="0" err="1"/>
              <a:t>dicotomica</a:t>
            </a:r>
            <a:r>
              <a:rPr lang="en-GB" dirty="0"/>
              <a:t>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mantida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coluna</a:t>
            </a:r>
            <a:r>
              <a:rPr lang="en-GB" dirty="0"/>
              <a:t> com 0,1 .</a:t>
            </a:r>
          </a:p>
        </p:txBody>
      </p:sp>
    </p:spTree>
    <p:extLst>
      <p:ext uri="{BB962C8B-B14F-4D97-AF65-F5344CB8AC3E}">
        <p14:creationId xmlns:p14="http://schemas.microsoft.com/office/powerpoint/2010/main" val="146980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FD89-2396-0059-8AFC-30B984B8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468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Metodologia</a:t>
            </a:r>
            <a:r>
              <a:rPr lang="en-GB" dirty="0"/>
              <a:t> </a:t>
            </a:r>
            <a:r>
              <a:rPr lang="en-GB" dirty="0" err="1"/>
              <a:t>usada</a:t>
            </a:r>
            <a:r>
              <a:rPr lang="en-GB" dirty="0"/>
              <a:t>: </a:t>
            </a:r>
            <a:br>
              <a:rPr lang="en-GB" dirty="0"/>
            </a:br>
            <a:r>
              <a:rPr lang="en-GB" b="1" dirty="0" err="1">
                <a:solidFill>
                  <a:srgbClr val="6796E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CRoss</a:t>
            </a:r>
            <a:r>
              <a:rPr lang="en-GB" b="1" dirty="0">
                <a:solidFill>
                  <a:srgbClr val="6796E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Industry Standard Process for Data Mining (CRISP-DM) </a:t>
            </a:r>
            <a:br>
              <a:rPr lang="en-GB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D1692-6D3E-70A8-41A9-0F631D7A7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0246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>
                <a:solidFill>
                  <a:srgbClr val="6796E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 Entendimento de negócio: </a:t>
            </a:r>
            <a:endParaRPr lang="pt-BR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Precisamos diminuir ao máximo o número de inadimplentes e conceder o empr</a:t>
            </a:r>
            <a:r>
              <a:rPr lang="en-GB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éstimo</a:t>
            </a:r>
            <a:r>
              <a:rPr lang="en-GB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a bons </a:t>
            </a:r>
            <a:r>
              <a:rPr lang="en-GB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pagadores</a:t>
            </a:r>
            <a:r>
              <a:rPr lang="en-GB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algumas KPIs importantes:</a:t>
            </a:r>
          </a:p>
          <a:p>
            <a:r>
              <a:rPr lang="pt-BR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1. prejuízo médio causado por um inadimplente. </a:t>
            </a:r>
          </a:p>
          <a:p>
            <a:r>
              <a:rPr lang="pt-BR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2. lucro médio gerado por cliente que paga corretamente com os juros. </a:t>
            </a:r>
          </a:p>
          <a:p>
            <a:r>
              <a:rPr lang="pt-BR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3. Quantidade de dinheiro do empréstimo dos não inadimplentes e dos inadimplentes.</a:t>
            </a:r>
          </a:p>
          <a:p>
            <a:r>
              <a:rPr lang="pt-BR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4. custo médio de classificar um bom pagador como mal pagador e não conceder crédito, durante a modelagem.</a:t>
            </a:r>
          </a:p>
          <a:p>
            <a:r>
              <a:rPr lang="pt-BR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5. Diferença entre não usar o modelo e usar o modelo no lucro final?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88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5906D-8073-72BE-86E2-053DCD7D5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Seleção</a:t>
            </a:r>
            <a:r>
              <a:rPr lang="en-GB" dirty="0"/>
              <a:t> de </a:t>
            </a:r>
            <a:r>
              <a:rPr lang="en-GB" dirty="0" err="1"/>
              <a:t>variáveis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A1759-9FC8-785F-63AD-544B913ED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utilizado</a:t>
            </a:r>
            <a:r>
              <a:rPr lang="en-GB" dirty="0"/>
              <a:t> o </a:t>
            </a:r>
            <a:r>
              <a:rPr lang="en-GB" dirty="0" err="1"/>
              <a:t>critério</a:t>
            </a:r>
            <a:r>
              <a:rPr lang="en-GB" dirty="0"/>
              <a:t> mutual information para </a:t>
            </a:r>
            <a:r>
              <a:rPr lang="en-GB" dirty="0" err="1"/>
              <a:t>verificar</a:t>
            </a:r>
            <a:r>
              <a:rPr lang="en-GB" dirty="0"/>
              <a:t> a </a:t>
            </a:r>
            <a:r>
              <a:rPr lang="en-GB" dirty="0" err="1"/>
              <a:t>importância</a:t>
            </a:r>
            <a:r>
              <a:rPr lang="en-GB" dirty="0"/>
              <a:t> de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covariável</a:t>
            </a:r>
            <a:r>
              <a:rPr lang="en-GB" dirty="0"/>
              <a:t> para </a:t>
            </a:r>
            <a:r>
              <a:rPr lang="en-GB" dirty="0" err="1"/>
              <a:t>prever</a:t>
            </a:r>
            <a:r>
              <a:rPr lang="en-GB" dirty="0"/>
              <a:t> a </a:t>
            </a:r>
            <a:r>
              <a:rPr lang="en-GB" dirty="0" err="1"/>
              <a:t>variável</a:t>
            </a:r>
            <a:r>
              <a:rPr lang="en-GB" dirty="0"/>
              <a:t> </a:t>
            </a:r>
            <a:r>
              <a:rPr lang="en-GB" dirty="0" err="1"/>
              <a:t>resposta</a:t>
            </a:r>
            <a:r>
              <a:rPr lang="en-GB" dirty="0"/>
              <a:t>.</a:t>
            </a:r>
          </a:p>
          <a:p>
            <a:r>
              <a:rPr lang="en-GB" dirty="0" err="1"/>
              <a:t>Após</a:t>
            </a:r>
            <a:r>
              <a:rPr lang="en-GB" dirty="0"/>
              <a:t> </a:t>
            </a:r>
            <a:r>
              <a:rPr lang="en-GB" dirty="0" err="1"/>
              <a:t>selecionar</a:t>
            </a:r>
            <a:r>
              <a:rPr lang="en-GB" dirty="0"/>
              <a:t> as </a:t>
            </a:r>
            <a:r>
              <a:rPr lang="en-GB" dirty="0" err="1"/>
              <a:t>variáveis</a:t>
            </a:r>
            <a:r>
              <a:rPr lang="en-GB" dirty="0"/>
              <a:t> com </a:t>
            </a:r>
            <a:r>
              <a:rPr lang="en-GB" dirty="0" err="1"/>
              <a:t>menor</a:t>
            </a:r>
            <a:r>
              <a:rPr lang="en-GB" dirty="0"/>
              <a:t> </a:t>
            </a:r>
            <a:r>
              <a:rPr lang="en-GB" dirty="0" err="1"/>
              <a:t>importância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critério</a:t>
            </a:r>
            <a:r>
              <a:rPr lang="en-GB" dirty="0"/>
              <a:t>,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ajustado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modelos</a:t>
            </a:r>
            <a:r>
              <a:rPr lang="en-GB" dirty="0"/>
              <a:t> e </a:t>
            </a:r>
            <a:r>
              <a:rPr lang="en-GB" dirty="0" err="1"/>
              <a:t>observado</a:t>
            </a:r>
            <a:r>
              <a:rPr lang="en-GB" dirty="0"/>
              <a:t> o </a:t>
            </a:r>
            <a:r>
              <a:rPr lang="en-GB" dirty="0" err="1"/>
              <a:t>impacto</a:t>
            </a:r>
            <a:r>
              <a:rPr lang="en-GB" dirty="0"/>
              <a:t> da </a:t>
            </a:r>
            <a:r>
              <a:rPr lang="en-GB" dirty="0" err="1"/>
              <a:t>retirada</a:t>
            </a:r>
            <a:r>
              <a:rPr lang="en-GB" dirty="0"/>
              <a:t> de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variável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performance dos </a:t>
            </a:r>
            <a:r>
              <a:rPr lang="en-GB" dirty="0" err="1"/>
              <a:t>modelos</a:t>
            </a:r>
            <a:r>
              <a:rPr lang="en-GB" dirty="0"/>
              <a:t>, e </a:t>
            </a:r>
            <a:r>
              <a:rPr lang="en-GB" dirty="0" err="1"/>
              <a:t>pelo</a:t>
            </a:r>
            <a:r>
              <a:rPr lang="en-GB" dirty="0"/>
              <a:t> </a:t>
            </a:r>
            <a:r>
              <a:rPr lang="en-GB" dirty="0" err="1"/>
              <a:t>princípio</a:t>
            </a:r>
            <a:r>
              <a:rPr lang="en-GB" dirty="0"/>
              <a:t> da </a:t>
            </a:r>
            <a:r>
              <a:rPr lang="en-GB" dirty="0" err="1"/>
              <a:t>parsimonia</a:t>
            </a:r>
            <a:r>
              <a:rPr lang="en-GB" dirty="0"/>
              <a:t> </a:t>
            </a:r>
            <a:r>
              <a:rPr lang="en-GB" dirty="0" err="1"/>
              <a:t>escolhido</a:t>
            </a:r>
            <a:r>
              <a:rPr lang="en-GB" dirty="0"/>
              <a:t> o </a:t>
            </a:r>
            <a:r>
              <a:rPr lang="en-GB" dirty="0" err="1"/>
              <a:t>menor</a:t>
            </a:r>
            <a:r>
              <a:rPr lang="en-GB" dirty="0"/>
              <a:t> conjunto de </a:t>
            </a:r>
            <a:r>
              <a:rPr lang="en-GB" dirty="0" err="1"/>
              <a:t>variáveis</a:t>
            </a:r>
            <a:r>
              <a:rPr lang="en-GB" dirty="0"/>
              <a:t> que </a:t>
            </a:r>
            <a:r>
              <a:rPr lang="en-GB" dirty="0" err="1"/>
              <a:t>gerava</a:t>
            </a:r>
            <a:r>
              <a:rPr lang="en-GB" dirty="0"/>
              <a:t> a </a:t>
            </a:r>
            <a:r>
              <a:rPr lang="en-GB" dirty="0" err="1"/>
              <a:t>melhor</a:t>
            </a:r>
            <a:r>
              <a:rPr lang="en-GB" dirty="0"/>
              <a:t> performance para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modelos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6215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EC4A-12EA-28E9-5B59-929FAAC6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Para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modelagem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foi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utilizado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os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modelos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:</a:t>
            </a:r>
            <a:b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</a:br>
            <a:endParaRPr lang="en-GB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C6B72-AEDA-9CD8-EA37-E70C97088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239544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/>
              <a:t>Regressão</a:t>
            </a:r>
            <a:r>
              <a:rPr lang="en-GB" dirty="0"/>
              <a:t> </a:t>
            </a:r>
            <a:r>
              <a:rPr lang="en-GB" dirty="0" err="1"/>
              <a:t>binária</a:t>
            </a:r>
            <a:r>
              <a:rPr lang="en-GB" dirty="0"/>
              <a:t> </a:t>
            </a:r>
            <a:r>
              <a:rPr lang="en-GB" dirty="0" err="1"/>
              <a:t>clássica</a:t>
            </a:r>
            <a:r>
              <a:rPr lang="en-GB" dirty="0"/>
              <a:t> com </a:t>
            </a:r>
            <a:r>
              <a:rPr lang="en-GB" dirty="0" err="1"/>
              <a:t>função</a:t>
            </a:r>
            <a:r>
              <a:rPr lang="en-GB" dirty="0"/>
              <a:t> de </a:t>
            </a:r>
            <a:r>
              <a:rPr lang="en-GB" dirty="0" err="1"/>
              <a:t>ligação</a:t>
            </a:r>
            <a:r>
              <a:rPr lang="en-GB" dirty="0"/>
              <a:t> </a:t>
            </a:r>
            <a:r>
              <a:rPr lang="en-GB" dirty="0" err="1"/>
              <a:t>assimétrica</a:t>
            </a:r>
            <a:endParaRPr lang="en-GB" dirty="0"/>
          </a:p>
          <a:p>
            <a:r>
              <a:rPr lang="en-GB" dirty="0" err="1"/>
              <a:t>Regressão</a:t>
            </a:r>
            <a:r>
              <a:rPr lang="en-GB" dirty="0"/>
              <a:t> </a:t>
            </a:r>
            <a:r>
              <a:rPr lang="en-GB" dirty="0" err="1"/>
              <a:t>binária</a:t>
            </a:r>
            <a:r>
              <a:rPr lang="en-GB" dirty="0"/>
              <a:t> </a:t>
            </a:r>
            <a:r>
              <a:rPr lang="en-GB" dirty="0" err="1"/>
              <a:t>bayesiana</a:t>
            </a:r>
            <a:r>
              <a:rPr lang="en-GB" dirty="0"/>
              <a:t> com </a:t>
            </a:r>
            <a:r>
              <a:rPr lang="en-GB" dirty="0" err="1"/>
              <a:t>função</a:t>
            </a:r>
            <a:r>
              <a:rPr lang="en-GB" dirty="0"/>
              <a:t> de </a:t>
            </a:r>
            <a:r>
              <a:rPr lang="en-GB" dirty="0" err="1"/>
              <a:t>ligação</a:t>
            </a:r>
            <a:r>
              <a:rPr lang="en-GB" dirty="0"/>
              <a:t> </a:t>
            </a:r>
            <a:r>
              <a:rPr lang="en-GB" dirty="0" err="1"/>
              <a:t>assimétrica</a:t>
            </a:r>
            <a:r>
              <a:rPr lang="en-GB" dirty="0"/>
              <a:t>.</a:t>
            </a:r>
          </a:p>
          <a:p>
            <a:r>
              <a:rPr lang="en-GB" dirty="0"/>
              <a:t>Random Forest</a:t>
            </a:r>
          </a:p>
          <a:p>
            <a:r>
              <a:rPr lang="en-GB" dirty="0"/>
              <a:t>Gradient boosted trees (</a:t>
            </a:r>
            <a:r>
              <a:rPr lang="en-GB" dirty="0" err="1"/>
              <a:t>XGBoost</a:t>
            </a:r>
            <a:r>
              <a:rPr lang="en-GB" dirty="0"/>
              <a:t>).</a:t>
            </a:r>
          </a:p>
          <a:p>
            <a:pPr marL="0" indent="0">
              <a:buNone/>
            </a:pPr>
            <a:r>
              <a:rPr lang="en-GB" dirty="0"/>
              <a:t> A </a:t>
            </a:r>
            <a:r>
              <a:rPr lang="en-GB" dirty="0" err="1"/>
              <a:t>regressão</a:t>
            </a:r>
            <a:r>
              <a:rPr lang="en-GB" dirty="0"/>
              <a:t> </a:t>
            </a:r>
            <a:r>
              <a:rPr lang="en-GB" dirty="0" err="1"/>
              <a:t>binária</a:t>
            </a:r>
            <a:r>
              <a:rPr lang="en-GB" dirty="0"/>
              <a:t> com </a:t>
            </a:r>
            <a:r>
              <a:rPr lang="en-GB" dirty="0" err="1"/>
              <a:t>função</a:t>
            </a:r>
            <a:r>
              <a:rPr lang="en-GB" dirty="0"/>
              <a:t> de </a:t>
            </a:r>
            <a:r>
              <a:rPr lang="en-GB" dirty="0" err="1"/>
              <a:t>ligação</a:t>
            </a:r>
            <a:r>
              <a:rPr lang="en-GB" dirty="0"/>
              <a:t> </a:t>
            </a:r>
            <a:r>
              <a:rPr lang="en-GB" dirty="0" err="1"/>
              <a:t>assimétrica</a:t>
            </a:r>
            <a:r>
              <a:rPr lang="en-GB" dirty="0"/>
              <a:t> é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apropriada</a:t>
            </a:r>
            <a:r>
              <a:rPr lang="en-GB" dirty="0"/>
              <a:t> para dados </a:t>
            </a:r>
            <a:r>
              <a:rPr lang="en-GB" dirty="0" err="1"/>
              <a:t>desbalanceados</a:t>
            </a:r>
            <a:r>
              <a:rPr lang="en-GB" dirty="0"/>
              <a:t>, pois </a:t>
            </a:r>
            <a:r>
              <a:rPr lang="en-GB" dirty="0" err="1"/>
              <a:t>ela</a:t>
            </a:r>
            <a:r>
              <a:rPr lang="en-GB" dirty="0"/>
              <a:t> </a:t>
            </a:r>
            <a:r>
              <a:rPr lang="en-GB" dirty="0" err="1"/>
              <a:t>representa</a:t>
            </a:r>
            <a:r>
              <a:rPr lang="en-GB" dirty="0"/>
              <a:t> a </a:t>
            </a:r>
            <a:r>
              <a:rPr lang="en-GB" dirty="0" err="1"/>
              <a:t>função</a:t>
            </a:r>
            <a:r>
              <a:rPr lang="en-GB" dirty="0"/>
              <a:t> de </a:t>
            </a:r>
            <a:r>
              <a:rPr lang="en-GB" dirty="0" err="1"/>
              <a:t>distribuição</a:t>
            </a:r>
            <a:r>
              <a:rPr lang="en-GB" dirty="0"/>
              <a:t> </a:t>
            </a:r>
            <a:r>
              <a:rPr lang="en-GB" dirty="0" err="1"/>
              <a:t>acumulada</a:t>
            </a:r>
            <a:r>
              <a:rPr lang="en-GB" dirty="0"/>
              <a:t> (</a:t>
            </a:r>
            <a:r>
              <a:rPr lang="en-GB" dirty="0" err="1"/>
              <a:t>f.d.a.</a:t>
            </a:r>
            <a:r>
              <a:rPr lang="en-GB" dirty="0"/>
              <a:t>) da </a:t>
            </a:r>
            <a:r>
              <a:rPr lang="en-GB" dirty="0" err="1"/>
              <a:t>probabilidade</a:t>
            </a:r>
            <a:r>
              <a:rPr lang="en-GB" dirty="0"/>
              <a:t> da </a:t>
            </a:r>
            <a:r>
              <a:rPr lang="en-GB" dirty="0" err="1"/>
              <a:t>classe</a:t>
            </a:r>
            <a:r>
              <a:rPr lang="en-GB" dirty="0"/>
              <a:t> </a:t>
            </a:r>
            <a:r>
              <a:rPr lang="en-GB" dirty="0" err="1"/>
              <a:t>resposta</a:t>
            </a:r>
            <a:r>
              <a:rPr lang="en-GB" dirty="0"/>
              <a:t>,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dados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desbalanceados</a:t>
            </a:r>
            <a:r>
              <a:rPr lang="en-GB" dirty="0"/>
              <a:t> </a:t>
            </a:r>
            <a:r>
              <a:rPr lang="en-GB" dirty="0" err="1"/>
              <a:t>faz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sentido</a:t>
            </a:r>
            <a:r>
              <a:rPr lang="en-GB" dirty="0"/>
              <a:t> </a:t>
            </a:r>
            <a:r>
              <a:rPr lang="en-GB" dirty="0" err="1"/>
              <a:t>ela</a:t>
            </a:r>
            <a:r>
              <a:rPr lang="en-GB" dirty="0"/>
              <a:t> ser </a:t>
            </a:r>
            <a:r>
              <a:rPr lang="en-GB" dirty="0" err="1"/>
              <a:t>assimétrica</a:t>
            </a:r>
            <a:r>
              <a:rPr lang="en-GB" dirty="0"/>
              <a:t>, </a:t>
            </a:r>
            <a:r>
              <a:rPr lang="en-GB" dirty="0" err="1"/>
              <a:t>diferente</a:t>
            </a:r>
            <a:r>
              <a:rPr lang="en-GB" dirty="0"/>
              <a:t> da </a:t>
            </a:r>
            <a:r>
              <a:rPr lang="en-GB" dirty="0" err="1"/>
              <a:t>regressão</a:t>
            </a:r>
            <a:r>
              <a:rPr lang="en-GB" dirty="0"/>
              <a:t> </a:t>
            </a:r>
            <a:r>
              <a:rPr lang="en-GB" dirty="0" err="1"/>
              <a:t>logística</a:t>
            </a:r>
            <a:r>
              <a:rPr lang="en-GB" dirty="0"/>
              <a:t> que </a:t>
            </a:r>
            <a:r>
              <a:rPr lang="en-GB" dirty="0" err="1"/>
              <a:t>possue</a:t>
            </a:r>
            <a:r>
              <a:rPr lang="en-GB" dirty="0"/>
              <a:t> </a:t>
            </a:r>
            <a:r>
              <a:rPr lang="en-GB" dirty="0" err="1"/>
              <a:t>função</a:t>
            </a:r>
            <a:r>
              <a:rPr lang="en-GB" dirty="0"/>
              <a:t> de </a:t>
            </a:r>
            <a:r>
              <a:rPr lang="en-GB" dirty="0" err="1"/>
              <a:t>ligação</a:t>
            </a:r>
            <a:r>
              <a:rPr lang="en-GB" dirty="0"/>
              <a:t> </a:t>
            </a:r>
            <a:r>
              <a:rPr lang="en-GB" dirty="0" err="1"/>
              <a:t>simétrica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 Para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detalhes</a:t>
            </a:r>
            <a:r>
              <a:rPr lang="en-GB" dirty="0"/>
              <a:t> </a:t>
            </a:r>
            <a:r>
              <a:rPr lang="en-GB" dirty="0" err="1"/>
              <a:t>tenho</a:t>
            </a:r>
            <a:r>
              <a:rPr lang="en-GB" dirty="0"/>
              <a:t> meu </a:t>
            </a:r>
            <a:r>
              <a:rPr lang="en-GB" dirty="0" err="1"/>
              <a:t>artigo</a:t>
            </a:r>
            <a:r>
              <a:rPr lang="en-GB" dirty="0"/>
              <a:t> </a:t>
            </a:r>
            <a:r>
              <a:rPr lang="en-GB" dirty="0" err="1"/>
              <a:t>onde</a:t>
            </a:r>
            <a:r>
              <a:rPr lang="en-GB" dirty="0"/>
              <a:t> </a:t>
            </a:r>
            <a:r>
              <a:rPr lang="en-GB" dirty="0" err="1"/>
              <a:t>explico</a:t>
            </a:r>
            <a:r>
              <a:rPr lang="en-GB" dirty="0"/>
              <a:t> </a:t>
            </a:r>
            <a:r>
              <a:rPr lang="en-GB" dirty="0" err="1"/>
              <a:t>essa</a:t>
            </a:r>
            <a:r>
              <a:rPr lang="en-GB" dirty="0"/>
              <a:t> </a:t>
            </a:r>
            <a:r>
              <a:rPr lang="en-GB" dirty="0" err="1"/>
              <a:t>diferença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detalhes</a:t>
            </a:r>
            <a:r>
              <a:rPr lang="en-GB" dirty="0"/>
              <a:t>: </a:t>
            </a:r>
          </a:p>
          <a:p>
            <a:pPr marL="0" indent="0">
              <a:buNone/>
            </a:pPr>
            <a:r>
              <a:rPr lang="en-GB" dirty="0"/>
              <a:t>Link:</a:t>
            </a:r>
          </a:p>
        </p:txBody>
      </p:sp>
    </p:spTree>
    <p:extLst>
      <p:ext uri="{BB962C8B-B14F-4D97-AF65-F5344CB8AC3E}">
        <p14:creationId xmlns:p14="http://schemas.microsoft.com/office/powerpoint/2010/main" val="1642570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4893-EB89-6E8B-10C9-AF846DEB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Regressão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clássica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e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bayesiana</a:t>
            </a:r>
            <a:endParaRPr lang="en-GB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46AD8-EA34-B50B-C993-427149515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</a:t>
            </a:r>
            <a:r>
              <a:rPr lang="en-GB" dirty="0" err="1"/>
              <a:t>funções</a:t>
            </a:r>
            <a:r>
              <a:rPr lang="en-GB" dirty="0"/>
              <a:t> de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ligação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clássica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loglog e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cloglog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/>
              <a:t>estão</a:t>
            </a:r>
            <a:r>
              <a:rPr lang="en-GB" dirty="0"/>
              <a:t> </a:t>
            </a:r>
            <a:r>
              <a:rPr lang="en-GB" dirty="0" err="1"/>
              <a:t>disponíveis</a:t>
            </a:r>
            <a:r>
              <a:rPr lang="en-GB" dirty="0"/>
              <a:t> no python, </a:t>
            </a:r>
            <a:r>
              <a:rPr lang="en-GB" dirty="0" err="1"/>
              <a:t>elas</a:t>
            </a:r>
            <a:r>
              <a:rPr lang="en-GB" dirty="0"/>
              <a:t> </a:t>
            </a:r>
            <a:r>
              <a:rPr lang="en-GB" dirty="0" err="1"/>
              <a:t>possuem</a:t>
            </a:r>
            <a:r>
              <a:rPr lang="en-GB" dirty="0"/>
              <a:t> um </a:t>
            </a:r>
            <a:r>
              <a:rPr lang="en-GB" dirty="0" err="1"/>
              <a:t>formato</a:t>
            </a:r>
            <a:r>
              <a:rPr lang="en-GB" dirty="0"/>
              <a:t> </a:t>
            </a:r>
            <a:r>
              <a:rPr lang="en-GB" dirty="0" err="1"/>
              <a:t>fixo</a:t>
            </a:r>
            <a:r>
              <a:rPr lang="en-GB" dirty="0"/>
              <a:t> que </a:t>
            </a:r>
            <a:r>
              <a:rPr lang="en-GB" dirty="0" err="1"/>
              <a:t>não</a:t>
            </a:r>
            <a:r>
              <a:rPr lang="en-GB" dirty="0"/>
              <a:t> se </a:t>
            </a:r>
            <a:r>
              <a:rPr lang="en-GB" dirty="0" err="1"/>
              <a:t>modifica</a:t>
            </a:r>
            <a:r>
              <a:rPr lang="en-GB" dirty="0"/>
              <a:t> de </a:t>
            </a:r>
            <a:r>
              <a:rPr lang="en-GB" dirty="0" err="1"/>
              <a:t>acordo</a:t>
            </a:r>
            <a:r>
              <a:rPr lang="en-GB" dirty="0"/>
              <a:t> com a </a:t>
            </a:r>
            <a:r>
              <a:rPr lang="en-GB" dirty="0" err="1"/>
              <a:t>assimétria</a:t>
            </a:r>
            <a:r>
              <a:rPr lang="en-GB" dirty="0"/>
              <a:t> dos dados. </a:t>
            </a:r>
            <a:r>
              <a:rPr lang="en-GB" dirty="0" err="1"/>
              <a:t>Já</a:t>
            </a:r>
            <a:r>
              <a:rPr lang="en-GB" dirty="0"/>
              <a:t> 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ligação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bayesiana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cauchito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/>
              <a:t>que </a:t>
            </a:r>
            <a:r>
              <a:rPr lang="en-GB" dirty="0" err="1"/>
              <a:t>irei</a:t>
            </a:r>
            <a:r>
              <a:rPr lang="en-GB" dirty="0"/>
              <a:t> </a:t>
            </a:r>
            <a:r>
              <a:rPr lang="en-GB" dirty="0" err="1"/>
              <a:t>utilizar</a:t>
            </a:r>
            <a:r>
              <a:rPr lang="en-GB" dirty="0"/>
              <a:t> </a:t>
            </a:r>
            <a:r>
              <a:rPr lang="en-GB" dirty="0" err="1"/>
              <a:t>possui</a:t>
            </a:r>
            <a:r>
              <a:rPr lang="en-GB" dirty="0"/>
              <a:t> um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parâmetro</a:t>
            </a:r>
            <a:r>
              <a:rPr lang="en-GB" dirty="0"/>
              <a:t> (lambda) </a:t>
            </a:r>
            <a:r>
              <a:rPr lang="en-GB" dirty="0" err="1"/>
              <a:t>responsável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controlar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o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nível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de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assimetria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função</a:t>
            </a:r>
            <a:r>
              <a:rPr lang="en-GB" dirty="0"/>
              <a:t> de </a:t>
            </a:r>
            <a:r>
              <a:rPr lang="en-GB" dirty="0" err="1"/>
              <a:t>ligação</a:t>
            </a:r>
            <a:r>
              <a:rPr lang="en-GB" dirty="0"/>
              <a:t>.</a:t>
            </a:r>
          </a:p>
          <a:p>
            <a:r>
              <a:rPr lang="en-GB" dirty="0"/>
              <a:t> </a:t>
            </a:r>
            <a:r>
              <a:rPr lang="en-GB" dirty="0" err="1"/>
              <a:t>Além</a:t>
            </a:r>
            <a:r>
              <a:rPr lang="en-GB" dirty="0"/>
              <a:t> de </a:t>
            </a:r>
            <a:r>
              <a:rPr lang="en-GB" dirty="0" err="1"/>
              <a:t>potencialmente</a:t>
            </a:r>
            <a:r>
              <a:rPr lang="en-GB" dirty="0"/>
              <a:t> </a:t>
            </a:r>
            <a:r>
              <a:rPr lang="en-GB" dirty="0" err="1"/>
              <a:t>ter</a:t>
            </a:r>
            <a:r>
              <a:rPr lang="en-GB" dirty="0"/>
              <a:t> um boa </a:t>
            </a:r>
            <a:r>
              <a:rPr lang="en-GB" dirty="0" err="1"/>
              <a:t>capacidade</a:t>
            </a:r>
            <a:r>
              <a:rPr lang="en-GB" dirty="0"/>
              <a:t> </a:t>
            </a:r>
            <a:r>
              <a:rPr lang="en-GB" dirty="0" err="1"/>
              <a:t>preditiva</a:t>
            </a:r>
            <a:r>
              <a:rPr lang="en-GB" dirty="0"/>
              <a:t> as </a:t>
            </a:r>
            <a:r>
              <a:rPr lang="en-GB" dirty="0" err="1"/>
              <a:t>técncias</a:t>
            </a:r>
            <a:r>
              <a:rPr lang="en-GB" dirty="0"/>
              <a:t> </a:t>
            </a:r>
            <a:r>
              <a:rPr lang="en-GB" dirty="0" err="1"/>
              <a:t>bayesianas</a:t>
            </a:r>
            <a:r>
              <a:rPr lang="en-GB" dirty="0"/>
              <a:t> </a:t>
            </a:r>
            <a:r>
              <a:rPr lang="en-GB" dirty="0" err="1"/>
              <a:t>possuem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interpretação</a:t>
            </a:r>
            <a:r>
              <a:rPr lang="en-GB" dirty="0"/>
              <a:t> </a:t>
            </a:r>
            <a:r>
              <a:rPr lang="en-GB" dirty="0" err="1"/>
              <a:t>considerada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fácil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5296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5B2A-5843-F661-865E-136F9E9B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Na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etapa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de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validação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223BB-D5BD-ACA4-E2F9-408D165D4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582"/>
            <a:ext cx="10515600" cy="5834418"/>
          </a:xfrm>
        </p:spPr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regra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de corte </a:t>
            </a:r>
            <a:r>
              <a:rPr lang="en-GB" dirty="0"/>
              <a:t>de </a:t>
            </a:r>
            <a:r>
              <a:rPr lang="en-GB" dirty="0" err="1"/>
              <a:t>todos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maximizadas</a:t>
            </a:r>
            <a:r>
              <a:rPr lang="en-GB" dirty="0"/>
              <a:t> de </a:t>
            </a:r>
            <a:r>
              <a:rPr lang="en-GB" dirty="0" err="1"/>
              <a:t>acordo</a:t>
            </a:r>
            <a:r>
              <a:rPr lang="en-GB" dirty="0"/>
              <a:t> com a </a:t>
            </a:r>
            <a:r>
              <a:rPr lang="en-GB" dirty="0" err="1"/>
              <a:t>métrica</a:t>
            </a:r>
            <a:r>
              <a:rPr lang="en-GB" dirty="0"/>
              <a:t> Kappa que </a:t>
            </a:r>
            <a:r>
              <a:rPr lang="en-GB" dirty="0" err="1"/>
              <a:t>considera</a:t>
            </a:r>
            <a:r>
              <a:rPr lang="en-GB" dirty="0"/>
              <a:t> a </a:t>
            </a:r>
            <a:r>
              <a:rPr lang="en-GB" dirty="0" err="1"/>
              <a:t>distribução</a:t>
            </a:r>
            <a:r>
              <a:rPr lang="en-GB" dirty="0"/>
              <a:t> original dos dados para </a:t>
            </a:r>
            <a:r>
              <a:rPr lang="en-GB" dirty="0" err="1"/>
              <a:t>calcular</a:t>
            </a:r>
            <a:r>
              <a:rPr lang="en-GB" dirty="0"/>
              <a:t> o </a:t>
            </a:r>
            <a:r>
              <a:rPr lang="en-GB" dirty="0" err="1"/>
              <a:t>nível</a:t>
            </a:r>
            <a:r>
              <a:rPr lang="en-GB" dirty="0"/>
              <a:t> de </a:t>
            </a:r>
            <a:r>
              <a:rPr lang="en-GB" dirty="0" err="1"/>
              <a:t>concordância</a:t>
            </a:r>
            <a:r>
              <a:rPr lang="en-GB" dirty="0"/>
              <a:t> entre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valores</a:t>
            </a:r>
            <a:r>
              <a:rPr lang="en-GB" dirty="0"/>
              <a:t> </a:t>
            </a:r>
            <a:r>
              <a:rPr lang="en-GB" dirty="0" err="1"/>
              <a:t>preditos</a:t>
            </a:r>
            <a:r>
              <a:rPr lang="en-GB" dirty="0"/>
              <a:t> e </a:t>
            </a:r>
            <a:r>
              <a:rPr lang="en-GB" dirty="0" err="1"/>
              <a:t>verdadeiro</a:t>
            </a:r>
            <a:r>
              <a:rPr lang="en-GB" dirty="0"/>
              <a:t> dos dados, </a:t>
            </a:r>
            <a:r>
              <a:rPr lang="en-GB" dirty="0" err="1"/>
              <a:t>além</a:t>
            </a:r>
            <a:r>
              <a:rPr lang="en-GB" dirty="0"/>
              <a:t> </a:t>
            </a:r>
            <a:r>
              <a:rPr lang="en-GB" dirty="0" err="1"/>
              <a:t>disso</a:t>
            </a:r>
            <a:r>
              <a:rPr lang="en-GB" dirty="0"/>
              <a:t> </a:t>
            </a:r>
            <a:r>
              <a:rPr lang="en-GB" dirty="0" err="1"/>
              <a:t>ele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considera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as classes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positivas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e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negativas</a:t>
            </a:r>
            <a:r>
              <a:rPr lang="en-GB" dirty="0"/>
              <a:t>.</a:t>
            </a:r>
          </a:p>
          <a:p>
            <a:r>
              <a:rPr lang="en-GB" dirty="0"/>
              <a:t>Nos </a:t>
            </a:r>
            <a:r>
              <a:rPr lang="en-GB" dirty="0" err="1"/>
              <a:t>modelos</a:t>
            </a:r>
            <a:r>
              <a:rPr lang="en-GB" dirty="0"/>
              <a:t> ensemble, random forest e </a:t>
            </a:r>
            <a:r>
              <a:rPr lang="en-GB" dirty="0" err="1"/>
              <a:t>xgboost</a:t>
            </a:r>
            <a:r>
              <a:rPr lang="en-GB" dirty="0"/>
              <a:t>, o </a:t>
            </a:r>
            <a:r>
              <a:rPr lang="en-GB" dirty="0" err="1"/>
              <a:t>método</a:t>
            </a:r>
            <a:r>
              <a:rPr lang="en-GB" dirty="0"/>
              <a:t> </a:t>
            </a:r>
            <a:r>
              <a:rPr lang="en-GB" dirty="0" err="1"/>
              <a:t>GridSearchCV</a:t>
            </a:r>
            <a:r>
              <a:rPr lang="en-GB" dirty="0"/>
              <a:t>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utilizado</a:t>
            </a:r>
            <a:r>
              <a:rPr lang="en-GB" dirty="0"/>
              <a:t> </a:t>
            </a:r>
            <a:r>
              <a:rPr lang="en-GB" dirty="0" err="1"/>
              <a:t>estimar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hiperparâmetros</a:t>
            </a:r>
            <a:r>
              <a:rPr lang="en-GB" dirty="0"/>
              <a:t>, no </a:t>
            </a:r>
            <a:r>
              <a:rPr lang="en-GB" dirty="0" err="1"/>
              <a:t>caso</a:t>
            </a:r>
            <a:r>
              <a:rPr lang="en-GB" dirty="0"/>
              <a:t> do random forest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utilizado</a:t>
            </a:r>
            <a:r>
              <a:rPr lang="en-GB" dirty="0"/>
              <a:t> o </a:t>
            </a:r>
            <a:r>
              <a:rPr lang="en-GB" dirty="0" err="1"/>
              <a:t>mesmo</a:t>
            </a:r>
            <a:r>
              <a:rPr lang="en-GB" dirty="0"/>
              <a:t> </a:t>
            </a:r>
            <a:r>
              <a:rPr lang="en-GB" dirty="0" err="1"/>
              <a:t>número</a:t>
            </a:r>
            <a:r>
              <a:rPr lang="en-GB" dirty="0"/>
              <a:t> de </a:t>
            </a:r>
            <a:r>
              <a:rPr lang="en-GB" dirty="0" err="1"/>
              <a:t>árvores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todos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testes pois </a:t>
            </a:r>
            <a:r>
              <a:rPr lang="en-GB" dirty="0" err="1"/>
              <a:t>esse</a:t>
            </a:r>
            <a:r>
              <a:rPr lang="en-GB" dirty="0"/>
              <a:t> </a:t>
            </a:r>
            <a:r>
              <a:rPr lang="en-GB" dirty="0" err="1"/>
              <a:t>hiperparâmetro</a:t>
            </a:r>
            <a:r>
              <a:rPr lang="en-GB" dirty="0"/>
              <a:t>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faz</a:t>
            </a:r>
            <a:r>
              <a:rPr lang="en-GB" dirty="0"/>
              <a:t> </a:t>
            </a:r>
            <a:r>
              <a:rPr lang="en-GB" dirty="0" err="1"/>
              <a:t>diferença</a:t>
            </a:r>
            <a:r>
              <a:rPr lang="en-GB" dirty="0"/>
              <a:t> </a:t>
            </a:r>
            <a:r>
              <a:rPr lang="en-GB" dirty="0" err="1"/>
              <a:t>porque</a:t>
            </a:r>
            <a:r>
              <a:rPr lang="en-GB" dirty="0"/>
              <a:t> o random forest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sofre</a:t>
            </a:r>
            <a:r>
              <a:rPr lang="en-GB" dirty="0"/>
              <a:t> de overtraining¹.</a:t>
            </a:r>
          </a:p>
          <a:p>
            <a:r>
              <a:rPr lang="en-GB" dirty="0"/>
              <a:t>¹ - Link : https://www.ibm.com/topics/random-forest#:~:text=However%2C%20when%20there's%20a%20robust,overall%20variance%20and%20prediction%20error.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9867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8911B-A225-067A-F294-C815323F1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53" y="-109016"/>
            <a:ext cx="10515600" cy="1325563"/>
          </a:xfrm>
        </p:spPr>
        <p:txBody>
          <a:bodyPr/>
          <a:lstStyle/>
          <a:p>
            <a:r>
              <a:rPr lang="en-GB" dirty="0" err="1"/>
              <a:t>Resumo</a:t>
            </a:r>
            <a:r>
              <a:rPr lang="en-GB" dirty="0"/>
              <a:t> pipeline dos dados </a:t>
            </a:r>
            <a:r>
              <a:rPr lang="en-GB" dirty="0" err="1"/>
              <a:t>até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modelos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D738DD-D2A3-7C23-42AE-0358CD4884CA}"/>
              </a:ext>
            </a:extLst>
          </p:cNvPr>
          <p:cNvSpPr/>
          <p:nvPr/>
        </p:nvSpPr>
        <p:spPr>
          <a:xfrm>
            <a:off x="118282" y="1888699"/>
            <a:ext cx="1296538" cy="11600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Dados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CDC171-4BD8-2140-1535-60CA29A6D276}"/>
              </a:ext>
            </a:extLst>
          </p:cNvPr>
          <p:cNvSpPr/>
          <p:nvPr/>
        </p:nvSpPr>
        <p:spPr>
          <a:xfrm>
            <a:off x="1860646" y="1778481"/>
            <a:ext cx="5691116" cy="8325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Treino</a:t>
            </a:r>
            <a:r>
              <a:rPr lang="en-GB" dirty="0"/>
              <a:t> 60%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98B07D-883C-6C07-FE55-02EE6A6E01C5}"/>
              </a:ext>
            </a:extLst>
          </p:cNvPr>
          <p:cNvSpPr/>
          <p:nvPr/>
        </p:nvSpPr>
        <p:spPr>
          <a:xfrm>
            <a:off x="7551762" y="1778481"/>
            <a:ext cx="2169994" cy="83251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Validação</a:t>
            </a:r>
            <a:r>
              <a:rPr lang="en-GB" dirty="0"/>
              <a:t>(20%)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69995D-2E2C-7549-527F-78D6698F1E35}"/>
              </a:ext>
            </a:extLst>
          </p:cNvPr>
          <p:cNvSpPr/>
          <p:nvPr/>
        </p:nvSpPr>
        <p:spPr>
          <a:xfrm>
            <a:off x="9721756" y="1768482"/>
            <a:ext cx="2169994" cy="8325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Teste(20%)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69C8C92-75D9-DB9A-43BA-CA7E60C229CE}"/>
              </a:ext>
            </a:extLst>
          </p:cNvPr>
          <p:cNvSpPr/>
          <p:nvPr/>
        </p:nvSpPr>
        <p:spPr>
          <a:xfrm rot="16200000">
            <a:off x="4238769" y="1672830"/>
            <a:ext cx="470848" cy="253848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BE088330-5212-0BE7-E52E-72B051C3AE3D}"/>
              </a:ext>
            </a:extLst>
          </p:cNvPr>
          <p:cNvSpPr/>
          <p:nvPr/>
        </p:nvSpPr>
        <p:spPr>
          <a:xfrm rot="16200000">
            <a:off x="8477322" y="2002912"/>
            <a:ext cx="318874" cy="1883389"/>
          </a:xfrm>
          <a:prstGeom prst="leftBrac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BA26A011-7051-94F5-F37A-A058A64D23A9}"/>
              </a:ext>
            </a:extLst>
          </p:cNvPr>
          <p:cNvSpPr/>
          <p:nvPr/>
        </p:nvSpPr>
        <p:spPr>
          <a:xfrm rot="16200000">
            <a:off x="10647316" y="2002912"/>
            <a:ext cx="318874" cy="188338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B825CD-40FA-04E3-5ACA-F252A7EDB618}"/>
              </a:ext>
            </a:extLst>
          </p:cNvPr>
          <p:cNvSpPr/>
          <p:nvPr/>
        </p:nvSpPr>
        <p:spPr>
          <a:xfrm>
            <a:off x="1860646" y="3293383"/>
            <a:ext cx="5691116" cy="9553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Preprocessamento</a:t>
            </a:r>
            <a:r>
              <a:rPr lang="en-GB" dirty="0"/>
              <a:t>, </a:t>
            </a:r>
            <a:r>
              <a:rPr lang="en-GB" dirty="0" err="1"/>
              <a:t>aplica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método</a:t>
            </a:r>
            <a:r>
              <a:rPr lang="en-GB" dirty="0"/>
              <a:t> de </a:t>
            </a:r>
            <a:r>
              <a:rPr lang="en-GB" dirty="0" err="1"/>
              <a:t>substituir</a:t>
            </a:r>
            <a:r>
              <a:rPr lang="en-GB" dirty="0"/>
              <a:t> dados </a:t>
            </a:r>
            <a:r>
              <a:rPr lang="en-GB" dirty="0" err="1"/>
              <a:t>faltantes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E6176C-1F89-2C97-F30F-4FB45AE84DDB}"/>
              </a:ext>
            </a:extLst>
          </p:cNvPr>
          <p:cNvSpPr/>
          <p:nvPr/>
        </p:nvSpPr>
        <p:spPr>
          <a:xfrm>
            <a:off x="7551762" y="3312124"/>
            <a:ext cx="2169994" cy="93660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Preprocessamento</a:t>
            </a:r>
            <a:r>
              <a:rPr lang="en-GB" dirty="0"/>
              <a:t> //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95A764-3EB2-43A3-C79E-B4ACC8420BFE}"/>
              </a:ext>
            </a:extLst>
          </p:cNvPr>
          <p:cNvSpPr/>
          <p:nvPr/>
        </p:nvSpPr>
        <p:spPr>
          <a:xfrm>
            <a:off x="9721756" y="3302125"/>
            <a:ext cx="2169994" cy="946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Preprocessamento</a:t>
            </a:r>
            <a:r>
              <a:rPr lang="en-GB" dirty="0"/>
              <a:t> //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198213-1176-D2B2-7778-CD18D3800B65}"/>
              </a:ext>
            </a:extLst>
          </p:cNvPr>
          <p:cNvSpPr txBox="1"/>
          <p:nvPr/>
        </p:nvSpPr>
        <p:spPr>
          <a:xfrm>
            <a:off x="1860646" y="968991"/>
            <a:ext cx="919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São </a:t>
            </a:r>
            <a:r>
              <a:rPr lang="en-GB" dirty="0" err="1"/>
              <a:t>criados</a:t>
            </a:r>
            <a:r>
              <a:rPr lang="en-GB" dirty="0"/>
              <a:t> 3 Folds </a:t>
            </a:r>
            <a:r>
              <a:rPr lang="en-GB" dirty="0" err="1"/>
              <a:t>nesse</a:t>
            </a:r>
            <a:r>
              <a:rPr lang="en-GB" dirty="0"/>
              <a:t> format, e segue o </a:t>
            </a:r>
            <a:r>
              <a:rPr lang="en-GB" dirty="0" err="1"/>
              <a:t>preprocessamento</a:t>
            </a:r>
            <a:r>
              <a:rPr lang="en-GB" dirty="0"/>
              <a:t> para </a:t>
            </a:r>
            <a:r>
              <a:rPr lang="en-GB" dirty="0" err="1"/>
              <a:t>cada</a:t>
            </a:r>
            <a:r>
              <a:rPr lang="en-GB" dirty="0"/>
              <a:t> um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867FAB-5BE4-F065-DE37-B9C96EF25914}"/>
              </a:ext>
            </a:extLst>
          </p:cNvPr>
          <p:cNvCxnSpPr>
            <a:stCxn id="4" idx="3"/>
            <a:endCxn id="19" idx="1"/>
          </p:cNvCxnSpPr>
          <p:nvPr/>
        </p:nvCxnSpPr>
        <p:spPr>
          <a:xfrm flipV="1">
            <a:off x="1414820" y="1153657"/>
            <a:ext cx="445826" cy="1315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Left Brace 21">
            <a:extLst>
              <a:ext uri="{FF2B5EF4-FFF2-40B4-BE49-F238E27FC236}">
                <a16:creationId xmlns:a16="http://schemas.microsoft.com/office/drawing/2014/main" id="{B7003076-EF22-A87D-191C-FAD432063A2A}"/>
              </a:ext>
            </a:extLst>
          </p:cNvPr>
          <p:cNvSpPr/>
          <p:nvPr/>
        </p:nvSpPr>
        <p:spPr>
          <a:xfrm rot="5400000">
            <a:off x="6640774" y="-3530438"/>
            <a:ext cx="470848" cy="1003110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69CB05-722A-BC19-4111-F47808C28740}"/>
              </a:ext>
            </a:extLst>
          </p:cNvPr>
          <p:cNvSpPr/>
          <p:nvPr/>
        </p:nvSpPr>
        <p:spPr>
          <a:xfrm>
            <a:off x="118282" y="4749000"/>
            <a:ext cx="5691116" cy="9553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Ajusta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modelos</a:t>
            </a:r>
            <a:r>
              <a:rPr lang="en-GB" dirty="0"/>
              <a:t> no conjunto </a:t>
            </a:r>
            <a:r>
              <a:rPr lang="en-GB" dirty="0" err="1"/>
              <a:t>treino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4041EC-7BF7-3540-C941-EEE473C58659}"/>
              </a:ext>
            </a:extLst>
          </p:cNvPr>
          <p:cNvSpPr/>
          <p:nvPr/>
        </p:nvSpPr>
        <p:spPr>
          <a:xfrm>
            <a:off x="5984543" y="4767742"/>
            <a:ext cx="3200399" cy="93660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Otimização</a:t>
            </a:r>
            <a:r>
              <a:rPr lang="en-GB" dirty="0"/>
              <a:t> de </a:t>
            </a:r>
            <a:r>
              <a:rPr lang="en-GB" dirty="0" err="1"/>
              <a:t>hiperparâmetros</a:t>
            </a: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62F637-BF38-7C2E-DC45-A29CAA189BBE}"/>
              </a:ext>
            </a:extLst>
          </p:cNvPr>
          <p:cNvSpPr/>
          <p:nvPr/>
        </p:nvSpPr>
        <p:spPr>
          <a:xfrm>
            <a:off x="9360086" y="4767742"/>
            <a:ext cx="2531663" cy="946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Estimação</a:t>
            </a:r>
            <a:r>
              <a:rPr lang="en-GB" dirty="0"/>
              <a:t> de </a:t>
            </a:r>
            <a:r>
              <a:rPr lang="en-GB" dirty="0" err="1"/>
              <a:t>métricas</a:t>
            </a:r>
            <a:endParaRPr lang="en-GB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F20AB16B-DE5C-AFC6-7BA3-EEE430853A38}"/>
              </a:ext>
            </a:extLst>
          </p:cNvPr>
          <p:cNvCxnSpPr>
            <a:stCxn id="16" idx="2"/>
            <a:endCxn id="24" idx="0"/>
          </p:cNvCxnSpPr>
          <p:nvPr/>
        </p:nvCxnSpPr>
        <p:spPr>
          <a:xfrm rot="5400000">
            <a:off x="3584885" y="3627681"/>
            <a:ext cx="500274" cy="174236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11DFF3-DF7F-B21F-7C91-FE71E669AAB1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5809398" y="5226672"/>
            <a:ext cx="175145" cy="9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7B4BAE-3B2F-FBC2-051E-8107B9263960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9184942" y="5236043"/>
            <a:ext cx="175144" cy="4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832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1EB16-E3D5-89A5-8548-521BE8576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329" y="1825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Performance dos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modelos</a:t>
            </a:r>
            <a:endParaRPr lang="en-GB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08CBD5-1478-17E2-A557-E0BFCEFC8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15" y="1159394"/>
            <a:ext cx="7251510" cy="5328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7D777-B479-B12B-CB3E-2E4C0969714F}"/>
              </a:ext>
            </a:extLst>
          </p:cNvPr>
          <p:cNvSpPr txBox="1"/>
          <p:nvPr/>
        </p:nvSpPr>
        <p:spPr>
          <a:xfrm>
            <a:off x="8120418" y="1159394"/>
            <a:ext cx="3821373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Cloglog</a:t>
            </a:r>
            <a:r>
              <a:rPr lang="en-GB" sz="25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, loglog </a:t>
            </a:r>
            <a:r>
              <a:rPr lang="en-GB" sz="2500" dirty="0"/>
              <a:t>= </a:t>
            </a:r>
            <a:r>
              <a:rPr lang="en-GB" sz="2500" dirty="0" err="1"/>
              <a:t>regressão</a:t>
            </a:r>
            <a:r>
              <a:rPr lang="en-GB" sz="2500" dirty="0"/>
              <a:t> com </a:t>
            </a:r>
            <a:r>
              <a:rPr lang="en-GB" sz="2500" dirty="0" err="1"/>
              <a:t>função</a:t>
            </a:r>
            <a:r>
              <a:rPr lang="en-GB" sz="2500" dirty="0"/>
              <a:t> de </a:t>
            </a:r>
            <a:r>
              <a:rPr lang="en-GB" sz="2500" dirty="0" err="1"/>
              <a:t>ligação</a:t>
            </a:r>
            <a:r>
              <a:rPr lang="en-GB" sz="2500" dirty="0"/>
              <a:t> </a:t>
            </a:r>
            <a:r>
              <a:rPr lang="en-GB" sz="2500" dirty="0" err="1"/>
              <a:t>cloglog</a:t>
            </a:r>
            <a:r>
              <a:rPr lang="en-GB" sz="2500" dirty="0"/>
              <a:t> e loglog.</a:t>
            </a:r>
          </a:p>
          <a:p>
            <a:r>
              <a:rPr lang="en-GB" sz="25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RPC</a:t>
            </a:r>
            <a:r>
              <a:rPr lang="en-GB" sz="2500" dirty="0"/>
              <a:t> = é a </a:t>
            </a:r>
            <a:r>
              <a:rPr lang="en-GB" sz="2500" dirty="0" err="1"/>
              <a:t>regressão</a:t>
            </a:r>
            <a:r>
              <a:rPr lang="en-GB" sz="2500" dirty="0"/>
              <a:t> </a:t>
            </a:r>
            <a:r>
              <a:rPr lang="en-GB" sz="2500" dirty="0" err="1"/>
              <a:t>bayesiana</a:t>
            </a:r>
            <a:r>
              <a:rPr lang="en-GB" sz="2500" dirty="0"/>
              <a:t> com </a:t>
            </a:r>
            <a:r>
              <a:rPr lang="en-GB" sz="2500" dirty="0" err="1"/>
              <a:t>função</a:t>
            </a:r>
            <a:r>
              <a:rPr lang="en-GB" sz="2500" dirty="0"/>
              <a:t> de </a:t>
            </a:r>
            <a:r>
              <a:rPr lang="en-GB" sz="2500" dirty="0" err="1"/>
              <a:t>ligação</a:t>
            </a:r>
            <a:r>
              <a:rPr lang="en-GB" sz="2500" dirty="0"/>
              <a:t> </a:t>
            </a:r>
            <a:r>
              <a:rPr lang="en-GB" sz="2500" dirty="0" err="1"/>
              <a:t>cauchito</a:t>
            </a:r>
            <a:r>
              <a:rPr lang="en-GB" sz="2500" dirty="0"/>
              <a:t>.</a:t>
            </a:r>
          </a:p>
          <a:p>
            <a:r>
              <a:rPr lang="en-GB" sz="25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rf</a:t>
            </a:r>
            <a:r>
              <a:rPr lang="en-GB" sz="2500" dirty="0"/>
              <a:t> = random forest</a:t>
            </a:r>
          </a:p>
          <a:p>
            <a:r>
              <a:rPr lang="en-GB" sz="25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Xgbc</a:t>
            </a:r>
            <a:r>
              <a:rPr lang="en-GB" sz="2500" dirty="0"/>
              <a:t> = </a:t>
            </a:r>
            <a:r>
              <a:rPr lang="en-GB" sz="2500" dirty="0" err="1"/>
              <a:t>grandient</a:t>
            </a:r>
            <a:r>
              <a:rPr lang="en-GB" sz="2500" dirty="0"/>
              <a:t> boosted trees classifier.</a:t>
            </a:r>
          </a:p>
          <a:p>
            <a:r>
              <a:rPr lang="en-GB" sz="2500" dirty="0"/>
              <a:t>Podemos observer que o gradient boosted trees e o random forest </a:t>
            </a:r>
            <a:r>
              <a:rPr lang="en-GB" sz="2500" dirty="0" err="1"/>
              <a:t>possuem</a:t>
            </a:r>
            <a:r>
              <a:rPr lang="en-GB" sz="2500" dirty="0"/>
              <a:t> </a:t>
            </a:r>
            <a:r>
              <a:rPr lang="en-GB" sz="2500" dirty="0" err="1"/>
              <a:t>melhores</a:t>
            </a:r>
            <a:r>
              <a:rPr lang="en-GB" sz="2500" dirty="0"/>
              <a:t> performances.</a:t>
            </a:r>
          </a:p>
        </p:txBody>
      </p:sp>
    </p:spTree>
    <p:extLst>
      <p:ext uri="{BB962C8B-B14F-4D97-AF65-F5344CB8AC3E}">
        <p14:creationId xmlns:p14="http://schemas.microsoft.com/office/powerpoint/2010/main" val="3117345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3485-ABE9-D692-6CFE-BF6BE0E41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Sobre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a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regressão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bayesiana</a:t>
            </a:r>
            <a:endParaRPr lang="en-GB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7BFF9-18AD-8A34-2DD6-DE93D71EB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 </a:t>
            </a:r>
            <a:r>
              <a:rPr lang="en-GB" dirty="0" err="1"/>
              <a:t>regressão</a:t>
            </a:r>
            <a:r>
              <a:rPr lang="en-GB" dirty="0"/>
              <a:t> </a:t>
            </a:r>
            <a:r>
              <a:rPr lang="en-GB" dirty="0" err="1"/>
              <a:t>bayesiana</a:t>
            </a:r>
            <a:r>
              <a:rPr lang="en-GB" dirty="0"/>
              <a:t> </a:t>
            </a:r>
            <a:r>
              <a:rPr lang="en-GB" dirty="0" err="1"/>
              <a:t>podemos</a:t>
            </a:r>
            <a:r>
              <a:rPr lang="en-GB" dirty="0"/>
              <a:t> </a:t>
            </a:r>
            <a:r>
              <a:rPr lang="en-GB" dirty="0" err="1"/>
              <a:t>ter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melhor</a:t>
            </a:r>
            <a:r>
              <a:rPr lang="en-GB" dirty="0"/>
              <a:t> performance com </a:t>
            </a:r>
            <a:r>
              <a:rPr lang="en-GB" dirty="0" err="1"/>
              <a:t>alguns</a:t>
            </a:r>
            <a:r>
              <a:rPr lang="en-GB" dirty="0"/>
              <a:t> </a:t>
            </a:r>
            <a:r>
              <a:rPr lang="en-GB" dirty="0" err="1"/>
              <a:t>ajustes</a:t>
            </a:r>
            <a:r>
              <a:rPr lang="en-GB" dirty="0"/>
              <a:t> </a:t>
            </a:r>
            <a:r>
              <a:rPr lang="en-GB" dirty="0" err="1"/>
              <a:t>nos</a:t>
            </a:r>
            <a:r>
              <a:rPr lang="en-GB" dirty="0"/>
              <a:t> </a:t>
            </a:r>
            <a:r>
              <a:rPr lang="en-GB" dirty="0" err="1"/>
              <a:t>hiperparâmetros</a:t>
            </a:r>
            <a:r>
              <a:rPr lang="en-GB" dirty="0"/>
              <a:t> do </a:t>
            </a:r>
            <a:r>
              <a:rPr lang="en-GB" dirty="0" err="1"/>
              <a:t>modelo</a:t>
            </a:r>
            <a:r>
              <a:rPr lang="en-GB" dirty="0"/>
              <a:t>, mas </a:t>
            </a:r>
            <a:r>
              <a:rPr lang="en-GB" dirty="0" err="1"/>
              <a:t>infelizmente</a:t>
            </a:r>
            <a:r>
              <a:rPr lang="en-GB" dirty="0"/>
              <a:t> </a:t>
            </a:r>
            <a:r>
              <a:rPr lang="en-GB" dirty="0" err="1"/>
              <a:t>esse</a:t>
            </a:r>
            <a:r>
              <a:rPr lang="en-GB" dirty="0"/>
              <a:t> </a:t>
            </a:r>
            <a:r>
              <a:rPr lang="en-GB" dirty="0" err="1"/>
              <a:t>modelo</a:t>
            </a:r>
            <a:r>
              <a:rPr lang="en-GB" dirty="0"/>
              <a:t> </a:t>
            </a:r>
            <a:r>
              <a:rPr lang="en-GB" dirty="0" err="1"/>
              <a:t>demora</a:t>
            </a:r>
            <a:r>
              <a:rPr lang="en-GB" dirty="0"/>
              <a:t> </a:t>
            </a:r>
            <a:r>
              <a:rPr lang="en-GB" dirty="0" err="1"/>
              <a:t>muito</a:t>
            </a:r>
            <a:r>
              <a:rPr lang="en-GB" dirty="0"/>
              <a:t> tempo para ser </a:t>
            </a:r>
            <a:r>
              <a:rPr lang="en-GB" dirty="0" err="1"/>
              <a:t>treinado</a:t>
            </a:r>
            <a:r>
              <a:rPr lang="en-GB" dirty="0"/>
              <a:t> e </a:t>
            </a:r>
            <a:r>
              <a:rPr lang="en-GB" dirty="0" err="1"/>
              <a:t>testar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seus</a:t>
            </a:r>
            <a:r>
              <a:rPr lang="en-GB" dirty="0"/>
              <a:t> </a:t>
            </a:r>
            <a:r>
              <a:rPr lang="en-GB" dirty="0" err="1"/>
              <a:t>hiperparâmetros</a:t>
            </a:r>
            <a:r>
              <a:rPr lang="en-GB" dirty="0"/>
              <a:t>, e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modelos</a:t>
            </a:r>
            <a:r>
              <a:rPr lang="en-GB" dirty="0"/>
              <a:t> ensemble </a:t>
            </a:r>
            <a:r>
              <a:rPr lang="en-GB" dirty="0" err="1"/>
              <a:t>tiveram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boa performance </a:t>
            </a:r>
            <a:r>
              <a:rPr lang="en-GB" dirty="0" err="1"/>
              <a:t>ele</a:t>
            </a:r>
            <a:r>
              <a:rPr lang="en-GB" dirty="0"/>
              <a:t>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deixado</a:t>
            </a:r>
            <a:r>
              <a:rPr lang="en-GB" dirty="0"/>
              <a:t> de </a:t>
            </a:r>
            <a:r>
              <a:rPr lang="en-GB" dirty="0" err="1"/>
              <a:t>lado</a:t>
            </a:r>
            <a:r>
              <a:rPr lang="en-GB" dirty="0"/>
              <a:t> </a:t>
            </a:r>
            <a:r>
              <a:rPr lang="en-GB" dirty="0" err="1"/>
              <a:t>nesta</a:t>
            </a:r>
            <a:r>
              <a:rPr lang="en-GB" dirty="0"/>
              <a:t> </a:t>
            </a:r>
            <a:r>
              <a:rPr lang="en-GB" dirty="0" err="1"/>
              <a:t>análise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4583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2F8C-641B-9FF0-B4D4-BE4B12DD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Utilizando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a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matriz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de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confusão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foi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possível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estimar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25D3B-1C14-8915-FF96-55150FBEB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TPR = taxa de </a:t>
            </a:r>
            <a:r>
              <a:rPr lang="en-GB" dirty="0" err="1"/>
              <a:t>verdadeiros</a:t>
            </a:r>
            <a:r>
              <a:rPr lang="en-GB" dirty="0"/>
              <a:t> </a:t>
            </a:r>
            <a:r>
              <a:rPr lang="en-GB" dirty="0" err="1"/>
              <a:t>positivos</a:t>
            </a:r>
            <a:r>
              <a:rPr lang="en-GB" dirty="0"/>
              <a:t>.</a:t>
            </a:r>
          </a:p>
          <a:p>
            <a:r>
              <a:rPr lang="en-GB" dirty="0"/>
              <a:t>TNR = taxa de </a:t>
            </a:r>
            <a:r>
              <a:rPr lang="en-GB" dirty="0" err="1"/>
              <a:t>verdadeiros</a:t>
            </a:r>
            <a:r>
              <a:rPr lang="en-GB" dirty="0"/>
              <a:t> </a:t>
            </a:r>
            <a:r>
              <a:rPr lang="en-GB" dirty="0" err="1"/>
              <a:t>negativos</a:t>
            </a:r>
            <a:r>
              <a:rPr lang="en-GB" dirty="0"/>
              <a:t>.</a:t>
            </a:r>
          </a:p>
          <a:p>
            <a:r>
              <a:rPr lang="en-GB" dirty="0"/>
              <a:t>FPR = taxa de </a:t>
            </a:r>
            <a:r>
              <a:rPr lang="en-GB" dirty="0" err="1"/>
              <a:t>falsos</a:t>
            </a:r>
            <a:r>
              <a:rPr lang="en-GB" dirty="0"/>
              <a:t> </a:t>
            </a:r>
            <a:r>
              <a:rPr lang="en-GB" dirty="0" err="1"/>
              <a:t>positivos</a:t>
            </a:r>
            <a:r>
              <a:rPr lang="en-GB" dirty="0"/>
              <a:t>.</a:t>
            </a:r>
          </a:p>
          <a:p>
            <a:r>
              <a:rPr lang="en-GB" dirty="0"/>
              <a:t>FNR = taxa de </a:t>
            </a:r>
            <a:r>
              <a:rPr lang="en-GB" dirty="0" err="1"/>
              <a:t>falsos</a:t>
            </a:r>
            <a:r>
              <a:rPr lang="en-GB" dirty="0"/>
              <a:t> </a:t>
            </a:r>
            <a:r>
              <a:rPr lang="en-GB" dirty="0" err="1"/>
              <a:t>negativos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pt-BR" b="1" dirty="0">
                <a:solidFill>
                  <a:srgbClr val="6796E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 momento da classificação vamos considerar que: Falso positivo = gasto igual a média de lucro por cliente igual a R$989, pois perdemos a oportunidade.</a:t>
            </a:r>
            <a:endParaRPr lang="pt-BR" dirty="0">
              <a:solidFill>
                <a:srgbClr val="FFFFFF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6796E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Falso negativo = gasto de um inadimplente, pois é um inadimplente R$1436</a:t>
            </a:r>
          </a:p>
          <a:p>
            <a:pPr marL="0" indent="0">
              <a:buNone/>
            </a:pPr>
            <a:r>
              <a:rPr lang="pt-BR" b="1" dirty="0">
                <a:solidFill>
                  <a:srgbClr val="6796E6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Verdadeiro negativo = lucro de R$</a:t>
            </a:r>
            <a:r>
              <a:rPr lang="en-GB" b="1" dirty="0">
                <a:solidFill>
                  <a:srgbClr val="6796E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989 qu</a:t>
            </a:r>
            <a:r>
              <a:rPr lang="en-GB" b="1" dirty="0">
                <a:solidFill>
                  <a:srgbClr val="6796E6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e é a media de </a:t>
            </a:r>
            <a:r>
              <a:rPr lang="en-GB" b="1" dirty="0" err="1">
                <a:solidFill>
                  <a:srgbClr val="6796E6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lucro</a:t>
            </a:r>
            <a:r>
              <a:rPr lang="en-GB" b="1" dirty="0">
                <a:solidFill>
                  <a:srgbClr val="6796E6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de um </a:t>
            </a:r>
            <a:r>
              <a:rPr lang="en-GB" b="1" dirty="0" err="1">
                <a:solidFill>
                  <a:srgbClr val="6796E6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não</a:t>
            </a:r>
            <a:r>
              <a:rPr lang="en-GB" b="1" dirty="0">
                <a:solidFill>
                  <a:srgbClr val="6796E6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6796E6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inadimplente</a:t>
            </a:r>
            <a:r>
              <a:rPr lang="en-GB" b="1" dirty="0">
                <a:solidFill>
                  <a:srgbClr val="6796E6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GB" b="1" dirty="0" err="1">
                <a:solidFill>
                  <a:srgbClr val="6796E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Verdadeiro</a:t>
            </a:r>
            <a:r>
              <a:rPr lang="en-GB" b="1" dirty="0">
                <a:solidFill>
                  <a:srgbClr val="6796E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6796E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positivo</a:t>
            </a:r>
            <a:r>
              <a:rPr lang="en-GB" b="1" dirty="0">
                <a:solidFill>
                  <a:srgbClr val="6796E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pt-BR" b="1" dirty="0">
                <a:solidFill>
                  <a:srgbClr val="6796E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não causa gasto nenhum nem lucro nenhum.</a:t>
            </a:r>
            <a:endParaRPr lang="pt-BR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08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3D787-2EC4-99B4-ADB7-427129F2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 </a:t>
            </a:r>
            <a:r>
              <a:rPr lang="en-GB" dirty="0" err="1"/>
              <a:t>modelo</a:t>
            </a:r>
            <a:r>
              <a:rPr lang="en-GB" dirty="0"/>
              <a:t> com </a:t>
            </a:r>
            <a:r>
              <a:rPr lang="en-GB" dirty="0" err="1"/>
              <a:t>melhor</a:t>
            </a:r>
            <a:r>
              <a:rPr lang="en-GB" dirty="0"/>
              <a:t> performance </a:t>
            </a:r>
            <a:r>
              <a:rPr lang="en-GB" dirty="0" err="1"/>
              <a:t>foi</a:t>
            </a:r>
            <a:r>
              <a:rPr lang="en-GB" dirty="0"/>
              <a:t> o random forest.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6B7E2-7613-DC23-FEF1-1CD6572A6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Com </a:t>
            </a:r>
            <a:r>
              <a:rPr lang="en-GB" dirty="0" err="1"/>
              <a:t>faturamento</a:t>
            </a:r>
            <a:r>
              <a:rPr lang="en-GB" dirty="0"/>
              <a:t> </a:t>
            </a:r>
            <a:r>
              <a:rPr lang="en-GB" dirty="0" err="1"/>
              <a:t>aproximadamente</a:t>
            </a:r>
            <a:r>
              <a:rPr lang="en-GB" dirty="0"/>
              <a:t> </a:t>
            </a:r>
            <a:r>
              <a:rPr lang="en-GB" dirty="0" err="1"/>
              <a:t>igual</a:t>
            </a:r>
            <a:r>
              <a:rPr lang="en-GB" dirty="0"/>
              <a:t> a R$</a:t>
            </a:r>
            <a:r>
              <a:rPr lang="en-GB" b="0" i="0" dirty="0">
                <a:solidFill>
                  <a:srgbClr val="FFFFFF"/>
                </a:solidFill>
                <a:effectLst/>
                <a:latin typeface="Segoe WPC"/>
              </a:rPr>
              <a:t>28.695.206</a:t>
            </a:r>
          </a:p>
          <a:p>
            <a:r>
              <a:rPr lang="en-GB" dirty="0" err="1">
                <a:solidFill>
                  <a:srgbClr val="FFFFFF"/>
                </a:solidFill>
                <a:latin typeface="Segoe WPC"/>
              </a:rPr>
              <a:t>Gasto</a:t>
            </a:r>
            <a:r>
              <a:rPr lang="en-GB" dirty="0">
                <a:solidFill>
                  <a:srgbClr val="FFFFFF"/>
                </a:solidFill>
                <a:latin typeface="Segoe WPC"/>
              </a:rPr>
              <a:t> total de R$</a:t>
            </a:r>
            <a:r>
              <a:rPr lang="en-GB" b="0" i="0" dirty="0">
                <a:solidFill>
                  <a:srgbClr val="FFFFFF"/>
                </a:solidFill>
                <a:effectLst/>
                <a:latin typeface="Segoe WPC"/>
              </a:rPr>
              <a:t>2.606.842</a:t>
            </a:r>
          </a:p>
          <a:p>
            <a:r>
              <a:rPr lang="en-GB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Segoe WPC"/>
              </a:rPr>
              <a:t>Lucro</a:t>
            </a: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Segoe WPC"/>
              </a:rPr>
              <a:t> = </a:t>
            </a:r>
            <a:r>
              <a:rPr lang="en-GB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Segoe WPC"/>
              </a:rPr>
              <a:t>faturamento</a:t>
            </a: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Segoe WPC"/>
              </a:rPr>
              <a:t> total – </a:t>
            </a:r>
            <a:r>
              <a:rPr lang="en-GB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Segoe WPC"/>
              </a:rPr>
              <a:t>gasto</a:t>
            </a: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Segoe WPC"/>
              </a:rPr>
              <a:t> total = R$</a:t>
            </a:r>
            <a:r>
              <a:rPr lang="en-GB" b="1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26.088.364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Lembrando</a:t>
            </a:r>
            <a:r>
              <a:rPr lang="en-GB" b="1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que o </a:t>
            </a:r>
            <a:r>
              <a:rPr lang="en-GB" b="1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gasto</a:t>
            </a:r>
            <a:r>
              <a:rPr lang="en-GB" b="1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total é </a:t>
            </a:r>
            <a:r>
              <a:rPr lang="en-GB" b="1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igual</a:t>
            </a:r>
            <a:r>
              <a:rPr lang="en-GB" b="1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a </a:t>
            </a:r>
            <a:r>
              <a:rPr lang="en-GB" b="1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quantidade</a:t>
            </a:r>
            <a:r>
              <a:rPr lang="en-GB" b="1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media de </a:t>
            </a:r>
            <a:r>
              <a:rPr lang="en-GB" b="1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uma</a:t>
            </a:r>
            <a:r>
              <a:rPr lang="en-GB" b="1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empréstimo</a:t>
            </a:r>
            <a:r>
              <a:rPr lang="en-GB" b="1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vezes</a:t>
            </a:r>
            <a:r>
              <a:rPr lang="en-GB" b="1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sua</a:t>
            </a:r>
            <a:r>
              <a:rPr lang="en-GB" b="1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taxa de </a:t>
            </a:r>
            <a:r>
              <a:rPr lang="en-GB" b="1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juros</a:t>
            </a:r>
            <a:r>
              <a:rPr lang="en-GB" b="1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mais</a:t>
            </a:r>
            <a:r>
              <a:rPr lang="en-GB" b="1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a </a:t>
            </a:r>
            <a:r>
              <a:rPr lang="en-GB" b="1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quantidade</a:t>
            </a:r>
            <a:r>
              <a:rPr lang="en-GB" b="1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media de um </a:t>
            </a:r>
            <a:r>
              <a:rPr lang="en-GB" b="1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empréstimo</a:t>
            </a:r>
            <a:r>
              <a:rPr lang="en-GB" b="1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de um </a:t>
            </a:r>
            <a:r>
              <a:rPr lang="en-GB" b="1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não</a:t>
            </a:r>
            <a:r>
              <a:rPr lang="en-GB" b="1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inadimplente</a:t>
            </a:r>
            <a:r>
              <a:rPr lang="en-GB" b="1" dirty="0">
                <a:solidFill>
                  <a:schemeClr val="bg2">
                    <a:lumMod val="75000"/>
                    <a:lumOff val="2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(pois </a:t>
            </a:r>
            <a:r>
              <a:rPr lang="en-GB" b="1" dirty="0" err="1">
                <a:solidFill>
                  <a:schemeClr val="bg2">
                    <a:lumMod val="75000"/>
                    <a:lumOff val="2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já</a:t>
            </a:r>
            <a:r>
              <a:rPr lang="en-GB" b="1" dirty="0">
                <a:solidFill>
                  <a:schemeClr val="bg2">
                    <a:lumMod val="75000"/>
                    <a:lumOff val="2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chemeClr val="bg2">
                    <a:lumMod val="75000"/>
                    <a:lumOff val="2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havia</a:t>
            </a:r>
            <a:r>
              <a:rPr lang="en-GB" b="1" dirty="0">
                <a:solidFill>
                  <a:schemeClr val="bg2">
                    <a:lumMod val="75000"/>
                    <a:lumOff val="2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chemeClr val="bg2">
                    <a:lumMod val="75000"/>
                    <a:lumOff val="2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esse</a:t>
            </a:r>
            <a:r>
              <a:rPr lang="en-GB" b="1" dirty="0">
                <a:solidFill>
                  <a:schemeClr val="bg2">
                    <a:lumMod val="75000"/>
                    <a:lumOff val="2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chemeClr val="bg2">
                    <a:lumMod val="75000"/>
                    <a:lumOff val="2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dinheiro</a:t>
            </a:r>
            <a:r>
              <a:rPr lang="en-GB" b="1" dirty="0">
                <a:solidFill>
                  <a:schemeClr val="bg2">
                    <a:lumMod val="75000"/>
                    <a:lumOff val="2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chemeClr val="bg2">
                    <a:lumMod val="75000"/>
                    <a:lumOff val="2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em</a:t>
            </a:r>
            <a:r>
              <a:rPr lang="en-GB" b="1" dirty="0">
                <a:solidFill>
                  <a:schemeClr val="bg2">
                    <a:lumMod val="75000"/>
                    <a:lumOff val="2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chemeClr val="bg2">
                    <a:lumMod val="75000"/>
                    <a:lumOff val="2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caixa</a:t>
            </a:r>
            <a:r>
              <a:rPr lang="en-GB" b="1" dirty="0">
                <a:solidFill>
                  <a:schemeClr val="bg2">
                    <a:lumMod val="75000"/>
                    <a:lumOff val="2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Sem </a:t>
            </a:r>
            <a:r>
              <a:rPr lang="en-GB" b="1" dirty="0" err="1">
                <a:solidFill>
                  <a:schemeClr val="bg2">
                    <a:lumMod val="75000"/>
                    <a:lumOff val="2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nenhum</a:t>
            </a:r>
            <a:r>
              <a:rPr lang="en-GB" b="1" dirty="0">
                <a:solidFill>
                  <a:schemeClr val="bg2">
                    <a:lumMod val="75000"/>
                    <a:lumOff val="2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chemeClr val="bg2">
                    <a:lumMod val="75000"/>
                    <a:lumOff val="2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modelo</a:t>
            </a:r>
            <a:r>
              <a:rPr lang="en-GB" b="1" dirty="0">
                <a:solidFill>
                  <a:schemeClr val="bg2">
                    <a:lumMod val="75000"/>
                    <a:lumOff val="2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o </a:t>
            </a:r>
            <a:r>
              <a:rPr lang="en-GB" b="1" dirty="0" err="1">
                <a:solidFill>
                  <a:schemeClr val="bg2">
                    <a:lumMod val="75000"/>
                    <a:lumOff val="2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lucro</a:t>
            </a:r>
            <a:r>
              <a:rPr lang="en-GB" b="1" dirty="0">
                <a:solidFill>
                  <a:schemeClr val="bg2">
                    <a:lumMod val="75000"/>
                    <a:lumOff val="2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final era </a:t>
            </a:r>
            <a:r>
              <a:rPr lang="en-GB" b="1" dirty="0" err="1">
                <a:solidFill>
                  <a:schemeClr val="bg2">
                    <a:lumMod val="75000"/>
                    <a:lumOff val="2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negativo</a:t>
            </a:r>
            <a:r>
              <a:rPr lang="en-GB" b="1" dirty="0">
                <a:solidFill>
                  <a:schemeClr val="bg2">
                    <a:lumMod val="75000"/>
                    <a:lumOff val="2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chemeClr val="bg2">
                    <a:lumMod val="75000"/>
                    <a:lumOff val="2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igual</a:t>
            </a:r>
            <a:r>
              <a:rPr lang="en-GB" b="1" dirty="0">
                <a:solidFill>
                  <a:schemeClr val="bg2">
                    <a:lumMod val="75000"/>
                    <a:lumOff val="2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a </a:t>
            </a: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–R$37.327.036, </a:t>
            </a:r>
            <a:r>
              <a:rPr lang="en-GB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ou</a:t>
            </a: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seja</a:t>
            </a: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tivemos</a:t>
            </a: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 um </a:t>
            </a:r>
            <a:r>
              <a:rPr lang="en-GB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aumento</a:t>
            </a: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 no </a:t>
            </a:r>
            <a:r>
              <a:rPr lang="en-GB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lucro</a:t>
            </a: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 de 169% </a:t>
            </a:r>
            <a:r>
              <a:rPr lang="en-GB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utilizando</a:t>
            </a: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 o </a:t>
            </a:r>
            <a:r>
              <a:rPr lang="en-GB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modelo</a:t>
            </a: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endParaRPr lang="en-GB" b="0" dirty="0">
              <a:solidFill>
                <a:schemeClr val="bg2">
                  <a:lumMod val="75000"/>
                  <a:lumOff val="25000"/>
                </a:schemeClr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GB" b="0" i="0" dirty="0">
              <a:solidFill>
                <a:srgbClr val="FFFFFF"/>
              </a:solidFill>
              <a:effectLst/>
              <a:latin typeface="Segoe WPC"/>
            </a:endParaRPr>
          </a:p>
        </p:txBody>
      </p:sp>
    </p:spTree>
    <p:extLst>
      <p:ext uri="{BB962C8B-B14F-4D97-AF65-F5344CB8AC3E}">
        <p14:creationId xmlns:p14="http://schemas.microsoft.com/office/powerpoint/2010/main" val="2035127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A6FE-4B79-8833-5AAF-8CFB6BCE0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Outras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métricas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importantes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para o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negócio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que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foi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calculada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: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E7645F-DC22-212B-4BDF-56E4116BBFAE}"/>
              </a:ext>
            </a:extLst>
          </p:cNvPr>
          <p:cNvSpPr txBox="1">
            <a:spLocks/>
          </p:cNvSpPr>
          <p:nvPr/>
        </p:nvSpPr>
        <p:spPr>
          <a:xfrm>
            <a:off x="838200" y="180174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/>
              <a:t>Lucro médio gerado em um empréstimo dado a um não inadimplente: R$</a:t>
            </a:r>
            <a:r>
              <a:rPr lang="en-GB" sz="2400">
                <a:solidFill>
                  <a:srgbClr val="FFFFFF"/>
                </a:solidFill>
                <a:latin typeface="Consolas" panose="020B0609020204030204" pitchFamily="49" charset="0"/>
              </a:rPr>
              <a:t>989</a:t>
            </a:r>
          </a:p>
          <a:p>
            <a:r>
              <a:rPr lang="en-GB" sz="2400">
                <a:solidFill>
                  <a:srgbClr val="FFFFFF"/>
                </a:solidFill>
                <a:latin typeface="Consolas" panose="020B0609020204030204" pitchFamily="49" charset="0"/>
              </a:rPr>
              <a:t>Prejuízo médio causado por um inadimplente é igual a quantidade média de um empréstimo + o suposto lucro médio em cima do empréstimo é igual a R$1436.</a:t>
            </a:r>
          </a:p>
          <a:p>
            <a:r>
              <a:rPr lang="en-GB" sz="2400">
                <a:solidFill>
                  <a:srgbClr val="FFFFFF"/>
                </a:solidFill>
                <a:latin typeface="Consolas" panose="020B0609020204030204" pitchFamily="49" charset="0"/>
              </a:rPr>
              <a:t>Custo médio de classificar um bom pagador como mal pagador é igual a R$989 pois perdemos a oportunidade.</a:t>
            </a:r>
          </a:p>
          <a:p>
            <a:r>
              <a:rPr lang="en-GB" sz="2400">
                <a:solidFill>
                  <a:srgbClr val="FFFFFF"/>
                </a:solidFill>
                <a:latin typeface="Consolas" panose="020B0609020204030204" pitchFamily="49" charset="0"/>
              </a:rPr>
              <a:t>Quantidade média de um empréstimo de um não inadimplente: R$9242</a:t>
            </a:r>
          </a:p>
          <a:p>
            <a:r>
              <a:rPr lang="en-GB" sz="2400">
                <a:solidFill>
                  <a:srgbClr val="FFFFFF"/>
                </a:solidFill>
                <a:latin typeface="Consolas" panose="020B0609020204030204" pitchFamily="49" charset="0"/>
              </a:rPr>
              <a:t>Quantidade média de um empréstimo de um inadimplente: R$10861</a:t>
            </a:r>
            <a:endParaRPr lang="en-GB" sz="24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52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D57CF-E92C-AD51-F683-E873A0F35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1666"/>
            <a:ext cx="10515600" cy="629479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6796E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Até o final da análise queremos responder as perguntas de negócio da etapa 1, mas prosseguindo:</a:t>
            </a:r>
          </a:p>
          <a:p>
            <a:r>
              <a:rPr lang="pt-BR" dirty="0">
                <a:highlight>
                  <a:srgbClr val="000000"/>
                </a:highlight>
                <a:latin typeface="Consolas" panose="020B0609020204030204" pitchFamily="49" charset="0"/>
              </a:rPr>
              <a:t>Iremos utilizar uma abordagem preditiva, pois neste caso a interpretação dos dados no momento da modelagem não é nosso foco, para validar os modelos vamos utilizar as métricas Kappa, MCC, G-mean, F1-score e KS(medir distinção das classes que o modelo faz) pois o Kappa, MCC e o G-mean considera as os verdadeiros positivos e negativos que é uma coisa importante nessa modelagem já que queremos reduzir gastos e maximizar os lucros, o f1-score para termos uma noção de como está a classificação dos verdadeiros positivos e a precisão do modelo.</a:t>
            </a:r>
            <a:endParaRPr lang="pt-BR" dirty="0"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65905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7B77D-6AA9-75B1-2941-6246D3C4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Outras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métricas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importantes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de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negócio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6ED34-E6AF-B6A8-57AF-E9133A834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Porcentagem</a:t>
            </a:r>
            <a:r>
              <a:rPr lang="en-GB" dirty="0"/>
              <a:t> de </a:t>
            </a:r>
            <a:r>
              <a:rPr lang="en-GB" dirty="0" err="1"/>
              <a:t>inadimplentes</a:t>
            </a:r>
            <a:r>
              <a:rPr lang="en-GB" dirty="0"/>
              <a:t>: 21.81%</a:t>
            </a:r>
          </a:p>
          <a:p>
            <a:r>
              <a:rPr lang="en-GB" dirty="0" err="1"/>
              <a:t>Porcentagem</a:t>
            </a:r>
            <a:r>
              <a:rPr lang="en-GB" dirty="0"/>
              <a:t> de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inadimplentes</a:t>
            </a:r>
            <a:r>
              <a:rPr lang="en-GB" dirty="0"/>
              <a:t>: 78.18%</a:t>
            </a:r>
          </a:p>
        </p:txBody>
      </p:sp>
    </p:spTree>
    <p:extLst>
      <p:ext uri="{BB962C8B-B14F-4D97-AF65-F5344CB8AC3E}">
        <p14:creationId xmlns:p14="http://schemas.microsoft.com/office/powerpoint/2010/main" val="2377513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100B-EF1C-F2D2-8C50-1552212EC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Sugestões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10223-F458-48C3-2514-9355656A1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Poderíamos</a:t>
            </a:r>
            <a:r>
              <a:rPr lang="en-GB" dirty="0"/>
              <a:t> </a:t>
            </a:r>
            <a:r>
              <a:rPr lang="en-GB" dirty="0" err="1"/>
              <a:t>fazer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experimentos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exemplo</a:t>
            </a:r>
            <a:r>
              <a:rPr lang="en-GB" dirty="0"/>
              <a:t>:  </a:t>
            </a:r>
          </a:p>
          <a:p>
            <a:r>
              <a:rPr lang="en-GB" dirty="0"/>
              <a:t>- </a:t>
            </a:r>
            <a:r>
              <a:rPr lang="en-GB" dirty="0" err="1"/>
              <a:t>Modificar</a:t>
            </a:r>
            <a:r>
              <a:rPr lang="en-GB" dirty="0"/>
              <a:t> a </a:t>
            </a:r>
            <a:r>
              <a:rPr lang="en-GB" dirty="0" err="1"/>
              <a:t>transformação</a:t>
            </a:r>
            <a:r>
              <a:rPr lang="en-GB" dirty="0"/>
              <a:t> que é </a:t>
            </a:r>
            <a:r>
              <a:rPr lang="en-GB" dirty="0" err="1"/>
              <a:t>feita</a:t>
            </a:r>
            <a:r>
              <a:rPr lang="en-GB" dirty="0"/>
              <a:t> </a:t>
            </a:r>
            <a:r>
              <a:rPr lang="en-GB" dirty="0" err="1"/>
              <a:t>nas</a:t>
            </a:r>
            <a:r>
              <a:rPr lang="en-GB" dirty="0"/>
              <a:t> </a:t>
            </a:r>
            <a:r>
              <a:rPr lang="en-GB" dirty="0" err="1"/>
              <a:t>variável</a:t>
            </a:r>
            <a:r>
              <a:rPr lang="en-GB" dirty="0"/>
              <a:t> </a:t>
            </a:r>
            <a:r>
              <a:rPr lang="en-GB" dirty="0" err="1"/>
              <a:t>categóricas</a:t>
            </a:r>
            <a:r>
              <a:rPr lang="en-GB" dirty="0"/>
              <a:t>, </a:t>
            </a:r>
            <a:r>
              <a:rPr lang="en-GB" dirty="0" err="1"/>
              <a:t>utilizando</a:t>
            </a:r>
            <a:r>
              <a:rPr lang="en-GB" dirty="0"/>
              <a:t> </a:t>
            </a:r>
            <a:r>
              <a:rPr lang="en-GB" dirty="0" err="1"/>
              <a:t>outras</a:t>
            </a:r>
            <a:r>
              <a:rPr lang="en-GB" dirty="0"/>
              <a:t> </a:t>
            </a:r>
            <a:r>
              <a:rPr lang="en-GB" dirty="0" err="1"/>
              <a:t>técnicas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exemplo</a:t>
            </a:r>
            <a:r>
              <a:rPr lang="en-GB" dirty="0"/>
              <a:t> o WOE(Weight of Evidence), entre </a:t>
            </a:r>
            <a:r>
              <a:rPr lang="en-GB" dirty="0" err="1"/>
              <a:t>outras</a:t>
            </a:r>
            <a:r>
              <a:rPr lang="en-GB" dirty="0"/>
              <a:t> </a:t>
            </a:r>
            <a:r>
              <a:rPr lang="en-GB" dirty="0" err="1"/>
              <a:t>já</a:t>
            </a:r>
            <a:r>
              <a:rPr lang="en-GB" dirty="0"/>
              <a:t> que </a:t>
            </a:r>
            <a:r>
              <a:rPr lang="en-GB" dirty="0" err="1"/>
              <a:t>existem</a:t>
            </a:r>
            <a:r>
              <a:rPr lang="en-GB" dirty="0"/>
              <a:t> </a:t>
            </a:r>
            <a:r>
              <a:rPr lang="en-GB" dirty="0" err="1"/>
              <a:t>várias</a:t>
            </a:r>
            <a:r>
              <a:rPr lang="en-GB" dirty="0"/>
              <a:t>, e </a:t>
            </a:r>
            <a:r>
              <a:rPr lang="en-GB" dirty="0" err="1"/>
              <a:t>verificar</a:t>
            </a:r>
            <a:r>
              <a:rPr lang="en-GB" dirty="0"/>
              <a:t> o </a:t>
            </a:r>
            <a:r>
              <a:rPr lang="en-GB" dirty="0" err="1"/>
              <a:t>impacto</a:t>
            </a:r>
            <a:r>
              <a:rPr lang="en-GB" dirty="0"/>
              <a:t> que </a:t>
            </a:r>
            <a:r>
              <a:rPr lang="en-GB" dirty="0" err="1"/>
              <a:t>isso</a:t>
            </a:r>
            <a:r>
              <a:rPr lang="en-GB" dirty="0"/>
              <a:t> </a:t>
            </a:r>
            <a:r>
              <a:rPr lang="en-GB" dirty="0" err="1"/>
              <a:t>tem</a:t>
            </a:r>
            <a:r>
              <a:rPr lang="en-GB" dirty="0"/>
              <a:t> no </a:t>
            </a:r>
            <a:r>
              <a:rPr lang="en-GB" dirty="0" err="1"/>
              <a:t>modelo</a:t>
            </a:r>
            <a:r>
              <a:rPr lang="en-GB" dirty="0"/>
              <a:t>.</a:t>
            </a:r>
          </a:p>
          <a:p>
            <a:r>
              <a:rPr lang="en-GB" dirty="0"/>
              <a:t>- </a:t>
            </a:r>
            <a:r>
              <a:rPr lang="en-GB" dirty="0" err="1"/>
              <a:t>Adicionar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variáveis</a:t>
            </a:r>
            <a:r>
              <a:rPr lang="en-GB" dirty="0"/>
              <a:t> </a:t>
            </a:r>
            <a:r>
              <a:rPr lang="en-GB" dirty="0" err="1"/>
              <a:t>ao</a:t>
            </a:r>
            <a:r>
              <a:rPr lang="en-GB" dirty="0"/>
              <a:t> </a:t>
            </a:r>
            <a:r>
              <a:rPr lang="en-GB" dirty="0" err="1"/>
              <a:t>modelo</a:t>
            </a:r>
            <a:r>
              <a:rPr lang="en-GB" dirty="0"/>
              <a:t>.</a:t>
            </a:r>
          </a:p>
          <a:p>
            <a:r>
              <a:rPr lang="en-GB" dirty="0"/>
              <a:t>- </a:t>
            </a:r>
            <a:r>
              <a:rPr lang="en-GB" dirty="0" err="1"/>
              <a:t>Ajustar</a:t>
            </a:r>
            <a:r>
              <a:rPr lang="en-GB" dirty="0"/>
              <a:t> outros </a:t>
            </a:r>
            <a:r>
              <a:rPr lang="en-GB" dirty="0" err="1"/>
              <a:t>modelos</a:t>
            </a:r>
            <a:r>
              <a:rPr lang="en-GB" dirty="0"/>
              <a:t> de </a:t>
            </a:r>
            <a:r>
              <a:rPr lang="en-GB" dirty="0" err="1"/>
              <a:t>classificação</a:t>
            </a:r>
            <a:r>
              <a:rPr lang="en-GB" dirty="0"/>
              <a:t>.</a:t>
            </a:r>
          </a:p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726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1F8E-77D3-03A8-B3C1-0462066C8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94"/>
            <a:ext cx="10515600" cy="4351338"/>
          </a:xfrm>
        </p:spPr>
        <p:txBody>
          <a:bodyPr>
            <a:noAutofit/>
          </a:bodyPr>
          <a:lstStyle/>
          <a:p>
            <a:r>
              <a:rPr lang="pt-BR" sz="2000" b="1" dirty="0">
                <a:solidFill>
                  <a:srgbClr val="6796E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2 Entendimento dos dados: </a:t>
            </a:r>
            <a:br>
              <a:rPr lang="pt-BR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Temos dados passados de corte transversal que possuem as seguintes colunas(Temos 7 variáveis numéricas, 3 categóricas) : </a:t>
            </a:r>
            <a:br>
              <a:rPr lang="pt-BR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 person_age : Idade da pessoa pedindo o empréstimo. (numérica)</a:t>
            </a:r>
            <a:br>
              <a:rPr lang="pt-BR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 person_income : Renda da pessoa (numérica)</a:t>
            </a:r>
            <a:br>
              <a:rPr lang="pt-BR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 person_home_ownership : A casa em que a pessoa vive pertence a ela ou é alugada? (categórica)</a:t>
            </a:r>
            <a:br>
              <a:rPr lang="pt-BR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 person_emp_length : A quanto tempo a pessoa está empregada em anos. (inteiro)</a:t>
            </a:r>
            <a:br>
              <a:rPr lang="pt-BR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 loan_intent : Qual a intenção da pessoa ao pedir o empréstimo? existem algumas opções prontas, como por razoes medicas, educação entre outras. (categórica)</a:t>
            </a:r>
            <a:br>
              <a:rPr lang="pt-BR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 loan_grade : grau de empréstimo (categórica ordinal)</a:t>
            </a:r>
            <a:br>
              <a:rPr lang="pt-BR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 loan_amnt : qual a quantidade do empréstimo? (numérica)</a:t>
            </a:r>
            <a:br>
              <a:rPr lang="pt-BR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 loan_int_rate : Taxa de juro (ponto flutuante)</a:t>
            </a:r>
            <a:br>
              <a:rPr lang="pt-BR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 loan_percent_income : Renda percentual (ponto flutuante)</a:t>
            </a:r>
            <a:br>
              <a:rPr lang="pt-BR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 cb_person_default_on_file : se a pessoa já teve histórico de inadimplência antes ou não. (categórica dicotômica)</a:t>
            </a:r>
            <a:br>
              <a:rPr lang="pt-BR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 cb_preson_cred_hist_length : tamanho do histórico da pessoa, em anos. (inteiro)</a:t>
            </a:r>
            <a:br>
              <a:rPr lang="pt-BR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 loan_status : situação do empréstimo é a nossa variável alvo (categórica dicotomica) onde 1 indica inadimplência</a:t>
            </a:r>
            <a:r>
              <a:rPr lang="pt-BR" sz="2000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e </a:t>
            </a:r>
            <a:r>
              <a:rPr lang="pt-BR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 indica não inadimplência.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4418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103E-2DB2-7AB2-ACFC-ABF2FC21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Variável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resposta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desbalanceada</a:t>
            </a:r>
            <a:endParaRPr lang="en-GB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71BDC-AC15-1DD9-E0CC-735A71206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porcentagem de inadimplentes ~ 21.81%</a:t>
            </a:r>
          </a:p>
          <a:p>
            <a:r>
              <a:rPr lang="pt-BR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porcentagem de pagantes ~ 78.18%</a:t>
            </a:r>
          </a:p>
          <a:p>
            <a:pPr marL="0" indent="0">
              <a:buNone/>
            </a:pPr>
            <a:endParaRPr lang="pt-B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 Para tratar o desbalanceamento foi utilizada uma abordagem padrão onde a distribuição dos dados é mantida intocada.</a:t>
            </a:r>
          </a:p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 total de linhas: 19548</a:t>
            </a:r>
          </a:p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 total de colunas: 13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3780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9BD65-E773-4DD9-2F5C-6A560126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Consistência</a:t>
            </a:r>
            <a:r>
              <a:rPr lang="en-GB" dirty="0"/>
              <a:t> e </a:t>
            </a:r>
            <a:r>
              <a:rPr lang="en-GB" dirty="0" err="1"/>
              <a:t>qualidade</a:t>
            </a:r>
            <a:r>
              <a:rPr lang="en-GB" dirty="0"/>
              <a:t> dos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335CF-DF8F-48E6-7B65-914C64850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verificado</a:t>
            </a:r>
            <a:r>
              <a:rPr lang="en-GB" dirty="0"/>
              <a:t> que </a:t>
            </a:r>
            <a:r>
              <a:rPr lang="en-GB" dirty="0" err="1"/>
              <a:t>alguns</a:t>
            </a:r>
            <a:r>
              <a:rPr lang="en-GB" dirty="0"/>
              <a:t> </a:t>
            </a:r>
            <a:r>
              <a:rPr lang="en-GB" dirty="0" err="1"/>
              <a:t>valores</a:t>
            </a:r>
            <a:r>
              <a:rPr lang="en-GB" dirty="0"/>
              <a:t> para as </a:t>
            </a:r>
            <a:r>
              <a:rPr lang="en-GB" dirty="0" err="1"/>
              <a:t>idades</a:t>
            </a:r>
            <a:r>
              <a:rPr lang="en-GB" dirty="0"/>
              <a:t> </a:t>
            </a:r>
            <a:r>
              <a:rPr lang="en-GB" dirty="0" err="1"/>
              <a:t>eram</a:t>
            </a:r>
            <a:r>
              <a:rPr lang="en-GB" dirty="0"/>
              <a:t> </a:t>
            </a:r>
            <a:r>
              <a:rPr lang="en-GB" dirty="0" err="1"/>
              <a:t>irreais</a:t>
            </a:r>
            <a:r>
              <a:rPr lang="en-GB" dirty="0"/>
              <a:t>, </a:t>
            </a:r>
            <a:r>
              <a:rPr lang="en-GB" dirty="0" err="1"/>
              <a:t>igual</a:t>
            </a:r>
            <a:r>
              <a:rPr lang="en-GB" dirty="0"/>
              <a:t> a 144 </a:t>
            </a:r>
            <a:r>
              <a:rPr lang="en-GB" dirty="0" err="1"/>
              <a:t>anos</a:t>
            </a:r>
            <a:r>
              <a:rPr lang="en-GB" dirty="0"/>
              <a:t>, </a:t>
            </a:r>
            <a:r>
              <a:rPr lang="en-GB" dirty="0" err="1"/>
              <a:t>essas</a:t>
            </a:r>
            <a:r>
              <a:rPr lang="en-GB" dirty="0"/>
              <a:t> </a:t>
            </a:r>
            <a:r>
              <a:rPr lang="en-GB" dirty="0" err="1"/>
              <a:t>foram</a:t>
            </a:r>
            <a:r>
              <a:rPr lang="en-GB" dirty="0"/>
              <a:t> </a:t>
            </a:r>
            <a:r>
              <a:rPr lang="en-GB" dirty="0" err="1"/>
              <a:t>igualadas</a:t>
            </a:r>
            <a:r>
              <a:rPr lang="en-GB" dirty="0"/>
              <a:t> </a:t>
            </a:r>
            <a:r>
              <a:rPr lang="en-GB" dirty="0" err="1"/>
              <a:t>ao</a:t>
            </a:r>
            <a:r>
              <a:rPr lang="en-GB" dirty="0"/>
              <a:t> </a:t>
            </a:r>
            <a:r>
              <a:rPr lang="en-GB" dirty="0" err="1"/>
              <a:t>valor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alto e </a:t>
            </a:r>
            <a:r>
              <a:rPr lang="en-GB" dirty="0" err="1"/>
              <a:t>plausível</a:t>
            </a:r>
            <a:r>
              <a:rPr lang="en-GB" dirty="0"/>
              <a:t> que era 94 </a:t>
            </a:r>
            <a:r>
              <a:rPr lang="en-GB" dirty="0" err="1"/>
              <a:t>anos</a:t>
            </a:r>
            <a:r>
              <a:rPr lang="en-GB" dirty="0"/>
              <a:t>.</a:t>
            </a:r>
          </a:p>
          <a:p>
            <a:r>
              <a:rPr lang="en-GB" dirty="0"/>
              <a:t>Dados </a:t>
            </a:r>
            <a:r>
              <a:rPr lang="en-GB" dirty="0" err="1"/>
              <a:t>faltantes</a:t>
            </a:r>
            <a:r>
              <a:rPr lang="en-GB" dirty="0"/>
              <a:t>: </a:t>
            </a:r>
            <a:r>
              <a:rPr lang="en-GB" dirty="0" err="1"/>
              <a:t>Havia</a:t>
            </a:r>
            <a:r>
              <a:rPr lang="en-GB" dirty="0"/>
              <a:t> dados </a:t>
            </a:r>
            <a:r>
              <a:rPr lang="en-GB" dirty="0" err="1"/>
              <a:t>faltantes</a:t>
            </a:r>
            <a:r>
              <a:rPr lang="en-GB" dirty="0"/>
              <a:t> </a:t>
            </a:r>
            <a:r>
              <a:rPr lang="en-GB" dirty="0" err="1"/>
              <a:t>nas</a:t>
            </a:r>
            <a:r>
              <a:rPr lang="en-GB" dirty="0"/>
              <a:t> </a:t>
            </a:r>
            <a:r>
              <a:rPr lang="en-GB" dirty="0" err="1"/>
              <a:t>variáveis</a:t>
            </a:r>
            <a:r>
              <a:rPr lang="en-GB" dirty="0"/>
              <a:t>:</a:t>
            </a:r>
            <a:endParaRPr lang="en-GB" b="0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person_emp_length</a:t>
            </a:r>
            <a:r>
              <a:rPr lang="en-GB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552 ~ 2% das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linhas</a:t>
            </a:r>
            <a:endParaRPr lang="en-GB" b="0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loan_int_rate</a:t>
            </a:r>
            <a:r>
              <a:rPr lang="en-GB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1883 ~ 9% das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linhas</a:t>
            </a:r>
            <a:endParaRPr lang="en-GB" b="0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Para </a:t>
            </a:r>
            <a:r>
              <a:rPr lang="en-GB" dirty="0" err="1">
                <a:solidFill>
                  <a:srgbClr val="FFFFFF"/>
                </a:solidFill>
                <a:latin typeface="Consolas" panose="020B0609020204030204" pitchFamily="49" charset="0"/>
              </a:rPr>
              <a:t>entender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FFFFFF"/>
                </a:solidFill>
                <a:latin typeface="Consolas" panose="020B0609020204030204" pitchFamily="49" charset="0"/>
              </a:rPr>
              <a:t>melhor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FFFFFF"/>
                </a:solidFill>
                <a:latin typeface="Consolas" panose="020B0609020204030204" pitchFamily="49" charset="0"/>
              </a:rPr>
              <a:t>os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 dados </a:t>
            </a:r>
            <a:r>
              <a:rPr lang="en-GB" dirty="0" err="1">
                <a:solidFill>
                  <a:srgbClr val="FFFFFF"/>
                </a:solidFill>
                <a:latin typeface="Consolas" panose="020B0609020204030204" pitchFamily="49" charset="0"/>
              </a:rPr>
              <a:t>essas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FFFFFF"/>
                </a:solidFill>
                <a:latin typeface="Consolas" panose="020B0609020204030204" pitchFamily="49" charset="0"/>
              </a:rPr>
              <a:t>linhas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 com dados </a:t>
            </a:r>
            <a:r>
              <a:rPr lang="en-GB" dirty="0" err="1">
                <a:solidFill>
                  <a:srgbClr val="FFFFFF"/>
                </a:solidFill>
                <a:latin typeface="Consolas" panose="020B0609020204030204" pitchFamily="49" charset="0"/>
              </a:rPr>
              <a:t>faltantes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FFFFFF"/>
                </a:solidFill>
                <a:latin typeface="Consolas" panose="020B0609020204030204" pitchFamily="49" charset="0"/>
              </a:rPr>
              <a:t>foram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FFFFFF"/>
                </a:solidFill>
                <a:latin typeface="Consolas" panose="020B0609020204030204" pitchFamily="49" charset="0"/>
              </a:rPr>
              <a:t>excluídas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 da </a:t>
            </a:r>
            <a:r>
              <a:rPr lang="en-GB" dirty="0" err="1">
                <a:solidFill>
                  <a:srgbClr val="FFFFFF"/>
                </a:solidFill>
                <a:latin typeface="Consolas" panose="020B0609020204030204" pitchFamily="49" charset="0"/>
              </a:rPr>
              <a:t>análise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FFFFFF"/>
                </a:solidFill>
                <a:latin typeface="Consolas" panose="020B0609020204030204" pitchFamily="49" charset="0"/>
              </a:rPr>
              <a:t>exploratória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, com </a:t>
            </a:r>
            <a:r>
              <a:rPr lang="en-GB" dirty="0" err="1">
                <a:solidFill>
                  <a:srgbClr val="FFFFFF"/>
                </a:solidFill>
                <a:latin typeface="Consolas" panose="020B0609020204030204" pitchFamily="49" charset="0"/>
              </a:rPr>
              <a:t>os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 insights da </a:t>
            </a:r>
            <a:r>
              <a:rPr lang="en-GB" dirty="0" err="1">
                <a:solidFill>
                  <a:srgbClr val="FFFFFF"/>
                </a:solidFill>
                <a:latin typeface="Consolas" panose="020B0609020204030204" pitchFamily="49" charset="0"/>
              </a:rPr>
              <a:t>análise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FFFFFF"/>
                </a:solidFill>
                <a:latin typeface="Consolas" panose="020B0609020204030204" pitchFamily="49" charset="0"/>
              </a:rPr>
              <a:t>exploratória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FFFFFF"/>
                </a:solidFill>
                <a:latin typeface="Consolas" panose="020B0609020204030204" pitchFamily="49" charset="0"/>
              </a:rPr>
              <a:t>foi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FFFFFF"/>
                </a:solidFill>
                <a:latin typeface="Consolas" panose="020B0609020204030204" pitchFamily="49" charset="0"/>
              </a:rPr>
              <a:t>possível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FFFFFF"/>
                </a:solidFill>
                <a:latin typeface="Consolas" panose="020B0609020204030204" pitchFamily="49" charset="0"/>
              </a:rPr>
              <a:t>propor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FFFFFF"/>
                </a:solidFill>
                <a:latin typeface="Consolas" panose="020B0609020204030204" pitchFamily="49" charset="0"/>
              </a:rPr>
              <a:t>técnicas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 para </a:t>
            </a:r>
            <a:r>
              <a:rPr lang="en-GB" dirty="0" err="1">
                <a:solidFill>
                  <a:srgbClr val="FFFFFF"/>
                </a:solidFill>
                <a:latin typeface="Consolas" panose="020B0609020204030204" pitchFamily="49" charset="0"/>
              </a:rPr>
              <a:t>substituir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FFFFFF"/>
                </a:solidFill>
                <a:latin typeface="Consolas" panose="020B0609020204030204" pitchFamily="49" charset="0"/>
              </a:rPr>
              <a:t>os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 dados </a:t>
            </a:r>
            <a:r>
              <a:rPr lang="en-GB" dirty="0" err="1">
                <a:solidFill>
                  <a:srgbClr val="FFFFFF"/>
                </a:solidFill>
                <a:latin typeface="Consolas" panose="020B0609020204030204" pitchFamily="49" charset="0"/>
              </a:rPr>
              <a:t>faltantes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1707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AC09-4534-39C7-D78F-DA161EFF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2092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24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Descrição</a:t>
            </a:r>
            <a:r>
              <a:rPr lang="en-GB" sz="24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dados </a:t>
            </a:r>
            <a:r>
              <a:rPr lang="en-GB" sz="24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inadimplentes</a:t>
            </a:r>
            <a:endParaRPr lang="en-GB" sz="24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2B114A-D42F-DE08-9A1E-FE1E9F2D4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12" y="768832"/>
            <a:ext cx="10220092" cy="2660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35B874-D119-D845-EC8A-5C877FE43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112" y="3843303"/>
            <a:ext cx="10197592" cy="261208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E0713D3-94C7-CA4D-E325-8507638E237F}"/>
              </a:ext>
            </a:extLst>
          </p:cNvPr>
          <p:cNvSpPr txBox="1">
            <a:spLocks/>
          </p:cNvSpPr>
          <p:nvPr/>
        </p:nvSpPr>
        <p:spPr>
          <a:xfrm>
            <a:off x="3185614" y="30146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Descrição</a:t>
            </a:r>
            <a:r>
              <a:rPr lang="en-GB" sz="24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dados </a:t>
            </a:r>
            <a:r>
              <a:rPr lang="en-GB" sz="24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não</a:t>
            </a:r>
            <a:r>
              <a:rPr lang="en-GB" sz="24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inadimplentes</a:t>
            </a:r>
            <a:endParaRPr lang="en-GB" sz="24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859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C5B4E-0FEB-47BC-BF1F-6EDF84AAD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Já</a:t>
            </a:r>
            <a:r>
              <a:rPr lang="en-GB" dirty="0"/>
              <a:t> Podemos </a:t>
            </a:r>
            <a:r>
              <a:rPr lang="en-GB" dirty="0" err="1"/>
              <a:t>notar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coisa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FC632-D849-1702-5CE1-8866B2D4F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Não</a:t>
            </a:r>
            <a:r>
              <a:rPr lang="en-GB" dirty="0"/>
              <a:t> seria legal </a:t>
            </a:r>
            <a:r>
              <a:rPr lang="en-GB" dirty="0" err="1"/>
              <a:t>substituir</a:t>
            </a:r>
            <a:r>
              <a:rPr lang="en-GB" dirty="0"/>
              <a:t> o </a:t>
            </a:r>
            <a:r>
              <a:rPr lang="en-GB" dirty="0" err="1"/>
              <a:t>loan_int_rate</a:t>
            </a:r>
            <a:r>
              <a:rPr lang="en-GB" dirty="0"/>
              <a:t> </a:t>
            </a:r>
            <a:r>
              <a:rPr lang="en-GB" dirty="0" err="1"/>
              <a:t>faltante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sua</a:t>
            </a:r>
            <a:r>
              <a:rPr lang="en-GB" dirty="0"/>
              <a:t> </a:t>
            </a:r>
            <a:r>
              <a:rPr lang="en-GB" dirty="0" err="1"/>
              <a:t>média</a:t>
            </a:r>
            <a:r>
              <a:rPr lang="en-GB" dirty="0"/>
              <a:t>, pois </a:t>
            </a:r>
            <a:r>
              <a:rPr lang="en-GB" dirty="0" err="1"/>
              <a:t>modifica</a:t>
            </a:r>
            <a:r>
              <a:rPr lang="en-GB" dirty="0"/>
              <a:t> a </a:t>
            </a:r>
            <a:r>
              <a:rPr lang="en-GB" dirty="0" err="1"/>
              <a:t>distribuição</a:t>
            </a:r>
            <a:r>
              <a:rPr lang="en-GB" dirty="0"/>
              <a:t> do </a:t>
            </a:r>
            <a:r>
              <a:rPr lang="en-GB" dirty="0" err="1"/>
              <a:t>loan_int_rate</a:t>
            </a:r>
            <a:r>
              <a:rPr lang="en-GB" dirty="0"/>
              <a:t> do </a:t>
            </a:r>
            <a:r>
              <a:rPr lang="en-GB" dirty="0" err="1"/>
              <a:t>grupo</a:t>
            </a:r>
            <a:r>
              <a:rPr lang="en-GB" dirty="0"/>
              <a:t> dos </a:t>
            </a:r>
            <a:r>
              <a:rPr lang="en-GB" dirty="0" err="1"/>
              <a:t>inadimplentes</a:t>
            </a:r>
            <a:r>
              <a:rPr lang="en-GB" dirty="0"/>
              <a:t> e dos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inadimplentes</a:t>
            </a:r>
            <a:r>
              <a:rPr lang="en-GB" dirty="0"/>
              <a:t>, e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consequência</a:t>
            </a:r>
            <a:r>
              <a:rPr lang="en-GB" dirty="0"/>
              <a:t> </a:t>
            </a:r>
            <a:r>
              <a:rPr lang="en-GB" dirty="0" err="1"/>
              <a:t>nos</a:t>
            </a:r>
            <a:r>
              <a:rPr lang="en-GB" dirty="0"/>
              <a:t> </a:t>
            </a:r>
            <a:r>
              <a:rPr lang="en-GB" dirty="0" err="1"/>
              <a:t>faz</a:t>
            </a:r>
            <a:r>
              <a:rPr lang="en-GB" dirty="0"/>
              <a:t> </a:t>
            </a:r>
            <a:r>
              <a:rPr lang="en-GB" dirty="0" err="1"/>
              <a:t>perder</a:t>
            </a:r>
            <a:r>
              <a:rPr lang="en-GB" dirty="0"/>
              <a:t> </a:t>
            </a:r>
            <a:r>
              <a:rPr lang="en-GB" dirty="0" err="1"/>
              <a:t>informação</a:t>
            </a:r>
            <a:r>
              <a:rPr lang="en-GB" dirty="0"/>
              <a:t>, </a:t>
            </a:r>
            <a:r>
              <a:rPr lang="en-GB" dirty="0" err="1"/>
              <a:t>precisamos</a:t>
            </a:r>
            <a:r>
              <a:rPr lang="en-GB" dirty="0"/>
              <a:t> de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solução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rebuscada</a:t>
            </a:r>
            <a:r>
              <a:rPr lang="en-GB" dirty="0"/>
              <a:t> para </a:t>
            </a:r>
            <a:r>
              <a:rPr lang="en-GB" dirty="0" err="1"/>
              <a:t>isso</a:t>
            </a:r>
            <a:r>
              <a:rPr lang="en-GB" dirty="0"/>
              <a:t>.</a:t>
            </a:r>
          </a:p>
          <a:p>
            <a:r>
              <a:rPr lang="en-GB" dirty="0"/>
              <a:t>O </a:t>
            </a:r>
            <a:r>
              <a:rPr lang="en-GB" dirty="0" err="1"/>
              <a:t>mesmo</a:t>
            </a:r>
            <a:r>
              <a:rPr lang="en-GB" dirty="0"/>
              <a:t> vale para o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person_emp_length</a:t>
            </a:r>
            <a:r>
              <a:rPr lang="en-GB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926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2D4A-192F-BFDF-3206-979AEDD7C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53" y="118109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Testes de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hipótese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sobre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a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distribuição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das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variáveis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numéricas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entre o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grupo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de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inadimplentes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e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não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inadimplentes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foram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feitos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,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afim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de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verificar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se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existia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diferença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na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distribuição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dos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dois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grupos</a:t>
            </a:r>
            <a:endParaRPr lang="en-GB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EE4CD-9FA5-13D0-06F7-578579F1C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53" y="3260701"/>
            <a:ext cx="10515600" cy="4351338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Um </a:t>
            </a:r>
            <a:r>
              <a:rPr lang="en-GB" dirty="0" err="1">
                <a:solidFill>
                  <a:srgbClr val="FF0000"/>
                </a:solidFill>
              </a:rPr>
              <a:t>detalhe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importante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é que para </a:t>
            </a:r>
            <a:r>
              <a:rPr lang="en-GB" dirty="0" err="1"/>
              <a:t>todos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testes era </a:t>
            </a:r>
            <a:r>
              <a:rPr lang="en-GB" dirty="0" err="1"/>
              <a:t>utilizada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subamostra</a:t>
            </a:r>
            <a:r>
              <a:rPr lang="en-GB" dirty="0"/>
              <a:t> de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grupo</a:t>
            </a:r>
            <a:r>
              <a:rPr lang="en-GB" dirty="0"/>
              <a:t> de </a:t>
            </a:r>
            <a:r>
              <a:rPr lang="en-GB" dirty="0" err="1"/>
              <a:t>tamanho</a:t>
            </a:r>
            <a:r>
              <a:rPr lang="en-GB" dirty="0"/>
              <a:t> 300 pois </a:t>
            </a:r>
            <a:r>
              <a:rPr lang="en-GB" dirty="0" err="1"/>
              <a:t>todos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testes </a:t>
            </a:r>
            <a:r>
              <a:rPr lang="en-GB" dirty="0" err="1"/>
              <a:t>utilizados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sensíveis</a:t>
            </a:r>
            <a:r>
              <a:rPr lang="en-GB" dirty="0"/>
              <a:t> </a:t>
            </a:r>
            <a:r>
              <a:rPr lang="en-GB" dirty="0" err="1"/>
              <a:t>ao</a:t>
            </a:r>
            <a:r>
              <a:rPr lang="en-GB" dirty="0"/>
              <a:t> </a:t>
            </a:r>
            <a:r>
              <a:rPr lang="en-GB" dirty="0" err="1"/>
              <a:t>tamanho</a:t>
            </a:r>
            <a:r>
              <a:rPr lang="en-GB" dirty="0"/>
              <a:t> da </a:t>
            </a:r>
            <a:r>
              <a:rPr lang="en-GB" dirty="0" err="1"/>
              <a:t>amostra</a:t>
            </a:r>
            <a:r>
              <a:rPr lang="en-GB" dirty="0"/>
              <a:t>, e </a:t>
            </a:r>
            <a:r>
              <a:rPr lang="en-GB" dirty="0" err="1"/>
              <a:t>eles</a:t>
            </a:r>
            <a:r>
              <a:rPr lang="en-GB" dirty="0"/>
              <a:t> </a:t>
            </a:r>
            <a:r>
              <a:rPr lang="en-GB" dirty="0" err="1"/>
              <a:t>eram</a:t>
            </a:r>
            <a:r>
              <a:rPr lang="en-GB" dirty="0"/>
              <a:t> </a:t>
            </a:r>
            <a:r>
              <a:rPr lang="en-GB" dirty="0" err="1"/>
              <a:t>realizados</a:t>
            </a:r>
            <a:r>
              <a:rPr lang="en-GB" dirty="0"/>
              <a:t> </a:t>
            </a:r>
            <a:r>
              <a:rPr lang="en-GB" dirty="0" err="1"/>
              <a:t>multiplas</a:t>
            </a:r>
            <a:r>
              <a:rPr lang="en-GB" dirty="0"/>
              <a:t> </a:t>
            </a:r>
            <a:r>
              <a:rPr lang="en-GB" dirty="0" err="1"/>
              <a:t>vezes</a:t>
            </a:r>
            <a:r>
              <a:rPr lang="en-GB" dirty="0"/>
              <a:t> para </a:t>
            </a:r>
            <a:r>
              <a:rPr lang="en-GB" dirty="0" err="1"/>
              <a:t>ver</a:t>
            </a:r>
            <a:r>
              <a:rPr lang="en-GB" dirty="0"/>
              <a:t> a </a:t>
            </a:r>
            <a:r>
              <a:rPr lang="en-GB" dirty="0" err="1"/>
              <a:t>distribuição</a:t>
            </a:r>
            <a:r>
              <a:rPr lang="en-GB" dirty="0"/>
              <a:t> do p-</a:t>
            </a:r>
            <a:r>
              <a:rPr lang="en-GB" dirty="0" err="1"/>
              <a:t>valor</a:t>
            </a:r>
            <a:r>
              <a:rPr lang="en-GB" dirty="0"/>
              <a:t>.</a:t>
            </a:r>
          </a:p>
          <a:p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utilizado</a:t>
            </a:r>
            <a:r>
              <a:rPr lang="en-GB" dirty="0"/>
              <a:t> o teste de 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Shapiro wilk </a:t>
            </a:r>
            <a:r>
              <a:rPr lang="en-GB" dirty="0"/>
              <a:t>para </a:t>
            </a:r>
            <a:r>
              <a:rPr lang="en-GB" dirty="0" err="1"/>
              <a:t>verificar</a:t>
            </a:r>
            <a:r>
              <a:rPr lang="en-GB" dirty="0"/>
              <a:t> a </a:t>
            </a:r>
            <a:r>
              <a:rPr lang="en-GB" dirty="0" err="1"/>
              <a:t>normalidade</a:t>
            </a:r>
            <a:r>
              <a:rPr lang="en-GB" dirty="0"/>
              <a:t>, no </a:t>
            </a:r>
            <a:r>
              <a:rPr lang="en-GB" dirty="0" err="1"/>
              <a:t>caso</a:t>
            </a:r>
            <a:r>
              <a:rPr lang="en-GB" dirty="0"/>
              <a:t> de haver </a:t>
            </a:r>
            <a:r>
              <a:rPr lang="en-GB" dirty="0" err="1"/>
              <a:t>normalidade</a:t>
            </a:r>
            <a:r>
              <a:rPr lang="en-GB" dirty="0"/>
              <a:t> o 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teste-t</a:t>
            </a:r>
            <a:r>
              <a:rPr lang="en-GB" dirty="0"/>
              <a:t> de medias, </a:t>
            </a:r>
            <a:r>
              <a:rPr lang="en-GB" dirty="0" err="1"/>
              <a:t>caso</a:t>
            </a:r>
            <a:r>
              <a:rPr lang="en-GB" dirty="0"/>
              <a:t>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houvesse</a:t>
            </a:r>
            <a:r>
              <a:rPr lang="en-GB" dirty="0"/>
              <a:t> </a:t>
            </a:r>
            <a:r>
              <a:rPr lang="en-GB" dirty="0" err="1"/>
              <a:t>normalidade</a:t>
            </a:r>
            <a:r>
              <a:rPr lang="en-GB" dirty="0"/>
              <a:t> o teste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não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paramétrico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de Mann Whitney </a:t>
            </a:r>
            <a:r>
              <a:rPr lang="en-GB" dirty="0"/>
              <a:t>era </a:t>
            </a:r>
            <a:r>
              <a:rPr lang="en-GB" dirty="0" err="1"/>
              <a:t>aplicado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 </a:t>
            </a:r>
            <a:endParaRPr lang="en-GB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922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559</TotalTime>
  <Words>2743</Words>
  <Application>Microsoft Office PowerPoint</Application>
  <PresentationFormat>Widescreen</PresentationFormat>
  <Paragraphs>137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Aptos</vt:lpstr>
      <vt:lpstr>Aptos Display</vt:lpstr>
      <vt:lpstr>Arial</vt:lpstr>
      <vt:lpstr>Consolas</vt:lpstr>
      <vt:lpstr>Segoe WPC</vt:lpstr>
      <vt:lpstr>Office Theme</vt:lpstr>
      <vt:lpstr>Resumo Técnico da análise</vt:lpstr>
      <vt:lpstr>Metodologia usada:  CRoss Industry Standard Process for Data Mining (CRISP-DM)  </vt:lpstr>
      <vt:lpstr>PowerPoint Presentation</vt:lpstr>
      <vt:lpstr>PowerPoint Presentation</vt:lpstr>
      <vt:lpstr>Variável resposta desbalanceada</vt:lpstr>
      <vt:lpstr>Consistência e qualidade dos dados</vt:lpstr>
      <vt:lpstr>Descrição dados inadimplentes</vt:lpstr>
      <vt:lpstr>Já Podemos notar uma coisa</vt:lpstr>
      <vt:lpstr>Testes de hipótese sobre a distribuição das variáveis numéricas entre o grupo de inadimplentes e não inadimplentes foram feitos, afim de verificar se existia diferença na distribuição dos dois grupos</vt:lpstr>
      <vt:lpstr>Verificação de correlação linear de pearson entre as variáveis numéricas.</vt:lpstr>
      <vt:lpstr>Correlação não paramétrica de Spearman:</vt:lpstr>
      <vt:lpstr>Teste de hipótese em relação as variáveis categóricas e a variável resposta.</vt:lpstr>
      <vt:lpstr>Além de verificar se existe relação entre as variáveis categóricas e a variável resposta é importante verificar a força dessa relação. Utilizando o coeficiente V de Cramer foi possível medir essa relação: </vt:lpstr>
      <vt:lpstr>PowerPoint Presentation</vt:lpstr>
      <vt:lpstr>Dados faltantes:</vt:lpstr>
      <vt:lpstr>Dados faltantes (person_emp_length ): Como havia uma correlação linear forte entre a idade e o tempo de empregamento foi ajustado um modelo de regressão linear simples baseado na idade para prever o tempo de empregamento (person_emp_length ).</vt:lpstr>
      <vt:lpstr>Grupo não inadimplentes</vt:lpstr>
      <vt:lpstr>Etapa de preprocessamento, modelagem e validação</vt:lpstr>
      <vt:lpstr>Preprocessamento nas variáveis categóricas</vt:lpstr>
      <vt:lpstr>Seleção de variáveis </vt:lpstr>
      <vt:lpstr>Para modelagem foi utilizado os modelos: </vt:lpstr>
      <vt:lpstr>Regressão clássica e bayesiana</vt:lpstr>
      <vt:lpstr>Na etapa de validação:</vt:lpstr>
      <vt:lpstr>Resumo pipeline dos dados até os modelos</vt:lpstr>
      <vt:lpstr>Performance dos modelos</vt:lpstr>
      <vt:lpstr>Sobre a regressão bayesiana</vt:lpstr>
      <vt:lpstr>Utilizando a matriz de confusão foi possível estimar:</vt:lpstr>
      <vt:lpstr>O modelo com melhor performance foi o random forest.</vt:lpstr>
      <vt:lpstr>Outras métricas importantes para o negócio que foi calculada: </vt:lpstr>
      <vt:lpstr>Outras métricas importantes de negócio:</vt:lpstr>
      <vt:lpstr>Sugestões: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prob</dc:creator>
  <cp:lastModifiedBy>Gabriel prob</cp:lastModifiedBy>
  <cp:revision>49</cp:revision>
  <dcterms:created xsi:type="dcterms:W3CDTF">2024-07-27T01:06:27Z</dcterms:created>
  <dcterms:modified xsi:type="dcterms:W3CDTF">2024-07-27T23:34:59Z</dcterms:modified>
</cp:coreProperties>
</file>