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5.xml" ContentType="application/vnd.openxmlformats-officedocument.presentationml.tags+xml"/>
  <Override PartName="/ppt/notesSlides/notesSlide4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9" r:id="rId1"/>
  </p:sldMasterIdLst>
  <p:notesMasterIdLst>
    <p:notesMasterId r:id="rId59"/>
  </p:notesMasterIdLst>
  <p:sldIdLst>
    <p:sldId id="256" r:id="rId2"/>
    <p:sldId id="268" r:id="rId3"/>
    <p:sldId id="257" r:id="rId4"/>
    <p:sldId id="290" r:id="rId5"/>
    <p:sldId id="258" r:id="rId6"/>
    <p:sldId id="259" r:id="rId7"/>
    <p:sldId id="266" r:id="rId8"/>
    <p:sldId id="267" r:id="rId9"/>
    <p:sldId id="308" r:id="rId10"/>
    <p:sldId id="265" r:id="rId11"/>
    <p:sldId id="277" r:id="rId12"/>
    <p:sldId id="291" r:id="rId13"/>
    <p:sldId id="292" r:id="rId14"/>
    <p:sldId id="305" r:id="rId15"/>
    <p:sldId id="306" r:id="rId16"/>
    <p:sldId id="269" r:id="rId17"/>
    <p:sldId id="307" r:id="rId18"/>
    <p:sldId id="278" r:id="rId19"/>
    <p:sldId id="260" r:id="rId20"/>
    <p:sldId id="309" r:id="rId21"/>
    <p:sldId id="279" r:id="rId22"/>
    <p:sldId id="262" r:id="rId23"/>
    <p:sldId id="299" r:id="rId24"/>
    <p:sldId id="263" r:id="rId25"/>
    <p:sldId id="300" r:id="rId26"/>
    <p:sldId id="310" r:id="rId27"/>
    <p:sldId id="261" r:id="rId28"/>
    <p:sldId id="280" r:id="rId29"/>
    <p:sldId id="312" r:id="rId30"/>
    <p:sldId id="271" r:id="rId31"/>
    <p:sldId id="315" r:id="rId32"/>
    <p:sldId id="301" r:id="rId33"/>
    <p:sldId id="302" r:id="rId34"/>
    <p:sldId id="316" r:id="rId35"/>
    <p:sldId id="276" r:id="rId36"/>
    <p:sldId id="275" r:id="rId37"/>
    <p:sldId id="272" r:id="rId38"/>
    <p:sldId id="274" r:id="rId39"/>
    <p:sldId id="317" r:id="rId40"/>
    <p:sldId id="273" r:id="rId41"/>
    <p:sldId id="289" r:id="rId42"/>
    <p:sldId id="313" r:id="rId43"/>
    <p:sldId id="295" r:id="rId44"/>
    <p:sldId id="296" r:id="rId45"/>
    <p:sldId id="281" r:id="rId46"/>
    <p:sldId id="286" r:id="rId47"/>
    <p:sldId id="282" r:id="rId48"/>
    <p:sldId id="287" r:id="rId49"/>
    <p:sldId id="283" r:id="rId50"/>
    <p:sldId id="288" r:id="rId51"/>
    <p:sldId id="314" r:id="rId52"/>
    <p:sldId id="284" r:id="rId53"/>
    <p:sldId id="285" r:id="rId54"/>
    <p:sldId id="303" r:id="rId55"/>
    <p:sldId id="294" r:id="rId56"/>
    <p:sldId id="293" r:id="rId57"/>
    <p:sldId id="270"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ício" id="{7F237070-21B9-4DFC-BDDC-A97B80DD9B1B}">
          <p14:sldIdLst>
            <p14:sldId id="256"/>
            <p14:sldId id="268"/>
          </p14:sldIdLst>
        </p14:section>
        <p14:section name="Introdução e objetivos" id="{1C978244-A6F8-4D24-877F-5FE4B4CAAB63}">
          <p14:sldIdLst>
            <p14:sldId id="257"/>
            <p14:sldId id="290"/>
            <p14:sldId id="258"/>
            <p14:sldId id="259"/>
            <p14:sldId id="266"/>
            <p14:sldId id="267"/>
            <p14:sldId id="308"/>
          </p14:sldIdLst>
        </p14:section>
        <p14:section name="Alinhamento múltiplo de sequências" id="{D5EC471F-B587-433B-B9BB-A982F890D901}">
          <p14:sldIdLst>
            <p14:sldId id="265"/>
            <p14:sldId id="277"/>
            <p14:sldId id="291"/>
            <p14:sldId id="292"/>
            <p14:sldId id="305"/>
            <p14:sldId id="306"/>
          </p14:sldIdLst>
        </p14:section>
        <p14:section name="Métodos de redução do espaço de busca" id="{06CD9BDA-AD46-4A02-8D00-DA78D83EB93D}">
          <p14:sldIdLst>
            <p14:sldId id="269"/>
            <p14:sldId id="307"/>
            <p14:sldId id="278"/>
            <p14:sldId id="260"/>
            <p14:sldId id="309"/>
          </p14:sldIdLst>
        </p14:section>
        <p14:section name="Computação paralela com troca de mensagens" id="{551AD011-D058-4792-ABA6-395356406136}">
          <p14:sldIdLst>
            <p14:sldId id="279"/>
            <p14:sldId id="262"/>
            <p14:sldId id="299"/>
            <p14:sldId id="263"/>
            <p14:sldId id="300"/>
            <p14:sldId id="310"/>
          </p14:sldIdLst>
        </p14:section>
        <p14:section name="Estratégias para o A-Star paralelo" id="{7820F150-49CA-4B2F-BDC0-17CDBDE86A6B}">
          <p14:sldIdLst>
            <p14:sldId id="261"/>
            <p14:sldId id="280"/>
            <p14:sldId id="312"/>
          </p14:sldIdLst>
        </p14:section>
        <p14:section name="Projeto" id="{99D6A387-7758-42A0-BA48-7AF70DFA0ED7}">
          <p14:sldIdLst>
            <p14:sldId id="271"/>
            <p14:sldId id="315"/>
            <p14:sldId id="301"/>
            <p14:sldId id="302"/>
            <p14:sldId id="316"/>
            <p14:sldId id="276"/>
            <p14:sldId id="275"/>
            <p14:sldId id="272"/>
            <p14:sldId id="274"/>
            <p14:sldId id="317"/>
          </p14:sldIdLst>
        </p14:section>
        <p14:section name="Melhorias" id="{7A8B1EAB-D581-4FCB-879B-D11F43135ED7}">
          <p14:sldIdLst>
            <p14:sldId id="273"/>
            <p14:sldId id="289"/>
            <p14:sldId id="313"/>
          </p14:sldIdLst>
        </p14:section>
        <p14:section name="Resultados" id="{C0B85364-6D73-457C-B012-E9CC5A9EB0AD}">
          <p14:sldIdLst>
            <p14:sldId id="295"/>
            <p14:sldId id="296"/>
            <p14:sldId id="281"/>
            <p14:sldId id="286"/>
            <p14:sldId id="282"/>
            <p14:sldId id="287"/>
            <p14:sldId id="283"/>
            <p14:sldId id="288"/>
            <p14:sldId id="314"/>
          </p14:sldIdLst>
        </p14:section>
        <p14:section name="Conclusão" id="{8E6C719A-A32C-4A37-9BC3-0FC367343E70}">
          <p14:sldIdLst>
            <p14:sldId id="284"/>
            <p14:sldId id="285"/>
          </p14:sldIdLst>
        </p14:section>
        <p14:section name="Arquivo" id="{08EE6484-8CB8-4022-9755-1EF3182DE09A}">
          <p14:sldIdLst>
            <p14:sldId id="303"/>
            <p14:sldId id="294"/>
            <p14:sldId id="293"/>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7" autoAdjust="0"/>
    <p:restoredTop sz="88007" autoAdjust="0"/>
  </p:normalViewPr>
  <p:slideViewPr>
    <p:cSldViewPr snapToGrid="0">
      <p:cViewPr varScale="1">
        <p:scale>
          <a:sx n="64" d="100"/>
          <a:sy n="64" d="100"/>
        </p:scale>
        <p:origin x="858" y="60"/>
      </p:cViewPr>
      <p:guideLst>
        <p:guide orient="horz" pos="2160"/>
        <p:guide pos="3840"/>
      </p:guideLst>
    </p:cSldViewPr>
  </p:slideViewPr>
  <p:outlineViewPr>
    <p:cViewPr>
      <p:scale>
        <a:sx n="33" d="100"/>
        <a:sy n="33" d="100"/>
      </p:scale>
      <p:origin x="0" y="-249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abriel\Desktop\lyx\resultado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abriel\Desktop\lyx\resultad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abriel\Desktop\lyx\resultad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abriel\Desktop\lyx\resultad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abriel\Desktop\lyx\resultado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abriel\Desktop\lyx\resultado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Planilha1!$D$124</c:f>
              <c:strCache>
                <c:ptCount val="1"/>
                <c:pt idx="0">
                  <c:v>PA-Star (4 cores)</c:v>
                </c:pt>
              </c:strCache>
            </c:strRef>
          </c:tx>
          <c:spPr>
            <a:solidFill>
              <a:schemeClr val="bg2">
                <a:lumMod val="75000"/>
              </a:schemeClr>
            </a:solidFill>
            <a:ln>
              <a:noFill/>
            </a:ln>
            <a:effectLst/>
          </c:spPr>
          <c:invertIfNegative val="0"/>
          <c:trendline>
            <c:spPr>
              <a:ln w="50800" cap="rnd">
                <a:solidFill>
                  <a:schemeClr val="bg2">
                    <a:lumMod val="75000"/>
                  </a:schemeClr>
                </a:solidFill>
                <a:prstDash val="sysDot"/>
              </a:ln>
              <a:effectLst/>
            </c:spPr>
            <c:trendlineType val="exp"/>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(Planilha1!$D$127:$D$128,Planilha1!$D$131:$D$134,Planilha1!$D$137:$D$139,Planilha1!$D$142:$D$147)</c:f>
              <c:numCache>
                <c:formatCode>0.00</c:formatCode>
                <c:ptCount val="15"/>
                <c:pt idx="0">
                  <c:v>4.4999999999999997E-3</c:v>
                </c:pt>
                <c:pt idx="1">
                  <c:v>1.125E-2</c:v>
                </c:pt>
                <c:pt idx="2">
                  <c:v>6.8250000000000005E-2</c:v>
                </c:pt>
                <c:pt idx="3">
                  <c:v>6.3500000000000001E-2</c:v>
                </c:pt>
                <c:pt idx="4">
                  <c:v>8.0750000000000002E-2</c:v>
                </c:pt>
                <c:pt idx="5">
                  <c:v>0.13200000000000001</c:v>
                </c:pt>
                <c:pt idx="6">
                  <c:v>14.671250000000001</c:v>
                </c:pt>
                <c:pt idx="7">
                  <c:v>21.694500000000001</c:v>
                </c:pt>
                <c:pt idx="8">
                  <c:v>62.450249999999997</c:v>
                </c:pt>
                <c:pt idx="9">
                  <c:v>1.5096666666666667</c:v>
                </c:pt>
                <c:pt idx="10">
                  <c:v>203.43566666666666</c:v>
                </c:pt>
                <c:pt idx="11">
                  <c:v>185.12233333333333</c:v>
                </c:pt>
                <c:pt idx="12">
                  <c:v>241.36199999999999</c:v>
                </c:pt>
                <c:pt idx="13">
                  <c:v>125.0745</c:v>
                </c:pt>
                <c:pt idx="14">
                  <c:v>506.85899999999998</c:v>
                </c:pt>
              </c:numCache>
            </c:numRef>
          </c:val>
          <c:extLst>
            <c:ext xmlns:c16="http://schemas.microsoft.com/office/drawing/2014/chart" uri="{C3380CC4-5D6E-409C-BE32-E72D297353CC}">
              <c16:uniqueId val="{00000000-5162-4F94-BBD3-FE97226CA962}"/>
            </c:ext>
          </c:extLst>
        </c:ser>
        <c:ser>
          <c:idx val="1"/>
          <c:order val="1"/>
          <c:tx>
            <c:strRef>
              <c:f>Planilha1!$O$124</c:f>
              <c:strCache>
                <c:ptCount val="1"/>
                <c:pt idx="0">
                  <c:v>MPI-PAStar (4 cores)</c:v>
                </c:pt>
              </c:strCache>
            </c:strRef>
          </c:tx>
          <c:spPr>
            <a:solidFill>
              <a:schemeClr val="tx1"/>
            </a:solidFill>
            <a:ln>
              <a:noFill/>
            </a:ln>
            <a:effectLst/>
          </c:spPr>
          <c:invertIfNegative val="0"/>
          <c:trendline>
            <c:spPr>
              <a:ln w="50800" cap="sq">
                <a:solidFill>
                  <a:schemeClr val="tx1"/>
                </a:solidFill>
                <a:prstDash val="sysDot"/>
              </a:ln>
              <a:effectLst/>
            </c:spPr>
            <c:trendlineType val="exp"/>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(Planilha1!$O$127:$O$128,Planilha1!$O$131:$O$134,Planilha1!$O$137:$O$139,Planilha1!$O$142:$O$147)</c:f>
              <c:numCache>
                <c:formatCode>0.00</c:formatCode>
                <c:ptCount val="15"/>
                <c:pt idx="0">
                  <c:v>0.29466666666666669</c:v>
                </c:pt>
                <c:pt idx="1">
                  <c:v>0.41033333333333333</c:v>
                </c:pt>
                <c:pt idx="2">
                  <c:v>0.52666666666666662</c:v>
                </c:pt>
                <c:pt idx="3">
                  <c:v>2.4346666666666663</c:v>
                </c:pt>
                <c:pt idx="4">
                  <c:v>0.47766666666666668</c:v>
                </c:pt>
                <c:pt idx="5">
                  <c:v>0.62450000000000006</c:v>
                </c:pt>
                <c:pt idx="6">
                  <c:v>10.927333333333333</c:v>
                </c:pt>
                <c:pt idx="7">
                  <c:v>20.204666666666668</c:v>
                </c:pt>
                <c:pt idx="8">
                  <c:v>66.743333333333325</c:v>
                </c:pt>
                <c:pt idx="9">
                  <c:v>2.4020000000000001</c:v>
                </c:pt>
                <c:pt idx="10">
                  <c:v>162.36366666666666</c:v>
                </c:pt>
                <c:pt idx="11">
                  <c:v>160.02000000000001</c:v>
                </c:pt>
                <c:pt idx="12">
                  <c:v>152.3235</c:v>
                </c:pt>
                <c:pt idx="13">
                  <c:v>84.866</c:v>
                </c:pt>
                <c:pt idx="14">
                  <c:v>406.7475</c:v>
                </c:pt>
              </c:numCache>
            </c:numRef>
          </c:val>
          <c:extLst>
            <c:ext xmlns:c16="http://schemas.microsoft.com/office/drawing/2014/chart" uri="{C3380CC4-5D6E-409C-BE32-E72D297353CC}">
              <c16:uniqueId val="{00000001-5162-4F94-BBD3-FE97226CA962}"/>
            </c:ext>
          </c:extLst>
        </c:ser>
        <c:dLbls>
          <c:showLegendKey val="0"/>
          <c:showVal val="0"/>
          <c:showCatName val="0"/>
          <c:showSerName val="0"/>
          <c:showPercent val="0"/>
          <c:showBubbleSize val="0"/>
        </c:dLbls>
        <c:gapWidth val="150"/>
        <c:axId val="1946598240"/>
        <c:axId val="1953478432"/>
      </c:barChart>
      <c:catAx>
        <c:axId val="19465982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53478432"/>
        <c:crossesAt val="1.0000000000000002E-3"/>
        <c:auto val="1"/>
        <c:lblAlgn val="ctr"/>
        <c:lblOffset val="100"/>
        <c:noMultiLvlLbl val="0"/>
      </c:catAx>
      <c:valAx>
        <c:axId val="1953478432"/>
        <c:scaling>
          <c:logBase val="10"/>
          <c:orientation val="minMax"/>
          <c:min val="1.0000000000000002E-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r>
                  <a:rPr lang="pt-BR" sz="2000" baseline="0" dirty="0">
                    <a:latin typeface="Times New Roman" panose="02020603050405020304" pitchFamily="18" charset="0"/>
                  </a:rPr>
                  <a:t>Tempo de busca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46598240"/>
        <c:crosses val="autoZero"/>
        <c:crossBetween val="between"/>
      </c:valAx>
      <c:spPr>
        <a:noFill/>
        <a:ln>
          <a:noFill/>
        </a:ln>
        <a:effectLst/>
      </c:spPr>
    </c:plotArea>
    <c:legend>
      <c:legendPos val="b"/>
      <c:layout>
        <c:manualLayout>
          <c:xMode val="edge"/>
          <c:yMode val="edge"/>
          <c:x val="4.93135824122257E-2"/>
          <c:y val="0.86477884554314643"/>
          <c:w val="0.84822507941647285"/>
          <c:h val="0.10920586574887477"/>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Planilha1!$D$124</c:f>
              <c:strCache>
                <c:ptCount val="1"/>
                <c:pt idx="0">
                  <c:v>PA-Star (4 cores)</c:v>
                </c:pt>
              </c:strCache>
            </c:strRef>
          </c:tx>
          <c:spPr>
            <a:solidFill>
              <a:schemeClr val="bg2">
                <a:lumMod val="75000"/>
              </a:schemeClr>
            </a:solidFill>
            <a:ln>
              <a:noFill/>
            </a:ln>
            <a:effectLst/>
          </c:spPr>
          <c:invertIfNegative val="0"/>
          <c:trendline>
            <c:spPr>
              <a:ln w="50800" cap="rnd">
                <a:solidFill>
                  <a:schemeClr val="bg2">
                    <a:lumMod val="75000"/>
                  </a:schemeClr>
                </a:solidFill>
                <a:prstDash val="sysDot"/>
              </a:ln>
              <a:effectLst/>
            </c:spPr>
            <c:trendlineType val="linear"/>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(Planilha1!$D$127:$D$128,Planilha1!$D$131:$D$134,Planilha1!$D$137:$D$139,Planilha1!$D$142:$D$147)</c:f>
              <c:numCache>
                <c:formatCode>0.00</c:formatCode>
                <c:ptCount val="15"/>
                <c:pt idx="0">
                  <c:v>4.4999999999999997E-3</c:v>
                </c:pt>
                <c:pt idx="1">
                  <c:v>1.125E-2</c:v>
                </c:pt>
                <c:pt idx="2">
                  <c:v>6.8250000000000005E-2</c:v>
                </c:pt>
                <c:pt idx="3">
                  <c:v>6.3500000000000001E-2</c:v>
                </c:pt>
                <c:pt idx="4">
                  <c:v>8.0750000000000002E-2</c:v>
                </c:pt>
                <c:pt idx="5">
                  <c:v>0.13200000000000001</c:v>
                </c:pt>
                <c:pt idx="6">
                  <c:v>14.671250000000001</c:v>
                </c:pt>
                <c:pt idx="7">
                  <c:v>21.694500000000001</c:v>
                </c:pt>
                <c:pt idx="8">
                  <c:v>62.450249999999997</c:v>
                </c:pt>
                <c:pt idx="9">
                  <c:v>1.5096666666666667</c:v>
                </c:pt>
                <c:pt idx="10">
                  <c:v>203.43566666666666</c:v>
                </c:pt>
                <c:pt idx="11">
                  <c:v>185.12233333333333</c:v>
                </c:pt>
                <c:pt idx="12">
                  <c:v>241.36199999999999</c:v>
                </c:pt>
                <c:pt idx="13">
                  <c:v>125.0745</c:v>
                </c:pt>
                <c:pt idx="14">
                  <c:v>506.85899999999998</c:v>
                </c:pt>
              </c:numCache>
            </c:numRef>
          </c:val>
          <c:extLst>
            <c:ext xmlns:c16="http://schemas.microsoft.com/office/drawing/2014/chart" uri="{C3380CC4-5D6E-409C-BE32-E72D297353CC}">
              <c16:uniqueId val="{00000000-9643-4AFC-938A-8816858AA8A4}"/>
            </c:ext>
          </c:extLst>
        </c:ser>
        <c:ser>
          <c:idx val="1"/>
          <c:order val="1"/>
          <c:tx>
            <c:strRef>
              <c:f>Planilha1!$O$124</c:f>
              <c:strCache>
                <c:ptCount val="1"/>
                <c:pt idx="0">
                  <c:v>MPI-PAStar (4 cores)</c:v>
                </c:pt>
              </c:strCache>
            </c:strRef>
          </c:tx>
          <c:spPr>
            <a:solidFill>
              <a:schemeClr val="tx1"/>
            </a:solidFill>
            <a:ln>
              <a:noFill/>
            </a:ln>
            <a:effectLst/>
          </c:spPr>
          <c:invertIfNegative val="0"/>
          <c:trendline>
            <c:spPr>
              <a:ln w="50800" cap="sq">
                <a:solidFill>
                  <a:schemeClr val="tx1"/>
                </a:solidFill>
                <a:prstDash val="sysDot"/>
              </a:ln>
              <a:effectLst/>
            </c:spPr>
            <c:trendlineType val="linear"/>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(Planilha1!$O$127:$O$128,Planilha1!$O$131:$O$134,Planilha1!$O$137:$O$139,Planilha1!$O$142:$O$147)</c:f>
              <c:numCache>
                <c:formatCode>0.00</c:formatCode>
                <c:ptCount val="15"/>
                <c:pt idx="0">
                  <c:v>0.29466666666666669</c:v>
                </c:pt>
                <c:pt idx="1">
                  <c:v>0.41033333333333333</c:v>
                </c:pt>
                <c:pt idx="2">
                  <c:v>0.52666666666666662</c:v>
                </c:pt>
                <c:pt idx="3">
                  <c:v>2.4346666666666663</c:v>
                </c:pt>
                <c:pt idx="4">
                  <c:v>0.47766666666666668</c:v>
                </c:pt>
                <c:pt idx="5">
                  <c:v>0.62450000000000006</c:v>
                </c:pt>
                <c:pt idx="6">
                  <c:v>10.927333333333333</c:v>
                </c:pt>
                <c:pt idx="7">
                  <c:v>20.204666666666668</c:v>
                </c:pt>
                <c:pt idx="8">
                  <c:v>66.743333333333325</c:v>
                </c:pt>
                <c:pt idx="9">
                  <c:v>2.4020000000000001</c:v>
                </c:pt>
                <c:pt idx="10">
                  <c:v>162.36366666666666</c:v>
                </c:pt>
                <c:pt idx="11">
                  <c:v>160.02000000000001</c:v>
                </c:pt>
                <c:pt idx="12">
                  <c:v>152.3235</c:v>
                </c:pt>
                <c:pt idx="13">
                  <c:v>84.866</c:v>
                </c:pt>
                <c:pt idx="14">
                  <c:v>406.7475</c:v>
                </c:pt>
              </c:numCache>
            </c:numRef>
          </c:val>
          <c:extLst>
            <c:ext xmlns:c16="http://schemas.microsoft.com/office/drawing/2014/chart" uri="{C3380CC4-5D6E-409C-BE32-E72D297353CC}">
              <c16:uniqueId val="{00000001-9643-4AFC-938A-8816858AA8A4}"/>
            </c:ext>
          </c:extLst>
        </c:ser>
        <c:dLbls>
          <c:showLegendKey val="0"/>
          <c:showVal val="0"/>
          <c:showCatName val="0"/>
          <c:showSerName val="0"/>
          <c:showPercent val="0"/>
          <c:showBubbleSize val="0"/>
        </c:dLbls>
        <c:gapWidth val="150"/>
        <c:axId val="1946598240"/>
        <c:axId val="1953478432"/>
      </c:barChart>
      <c:catAx>
        <c:axId val="194659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53478432"/>
        <c:crosses val="autoZero"/>
        <c:auto val="1"/>
        <c:lblAlgn val="ctr"/>
        <c:lblOffset val="100"/>
        <c:noMultiLvlLbl val="0"/>
      </c:catAx>
      <c:valAx>
        <c:axId val="1953478432"/>
        <c:scaling>
          <c:orientation val="minMax"/>
          <c:max val="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r>
                  <a:rPr lang="pt-BR" sz="2000" baseline="0" dirty="0">
                    <a:latin typeface="Times New Roman" panose="02020603050405020304" pitchFamily="18" charset="0"/>
                  </a:rPr>
                  <a:t>Tempo de busca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46598240"/>
        <c:crosses val="autoZero"/>
        <c:crossBetween val="between"/>
      </c:valAx>
      <c:spPr>
        <a:noFill/>
        <a:ln>
          <a:noFill/>
        </a:ln>
        <a:effectLst/>
      </c:spPr>
    </c:plotArea>
    <c:legend>
      <c:legendPos val="b"/>
      <c:layout>
        <c:manualLayout>
          <c:xMode val="edge"/>
          <c:yMode val="edge"/>
          <c:x val="1.1738917766152655E-2"/>
          <c:y val="0.88964250396662925"/>
          <c:w val="0.910979157493501"/>
          <c:h val="8.9875698305919557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Planilha1!$D$124</c:f>
              <c:strCache>
                <c:ptCount val="1"/>
                <c:pt idx="0">
                  <c:v>PA-Star (4 cores)</c:v>
                </c:pt>
              </c:strCache>
            </c:strRef>
          </c:tx>
          <c:spPr>
            <a:solidFill>
              <a:schemeClr val="bg2">
                <a:lumMod val="75000"/>
              </a:schemeClr>
            </a:solidFill>
            <a:ln>
              <a:noFill/>
            </a:ln>
            <a:effectLst/>
          </c:spPr>
          <c:invertIfNegative val="0"/>
          <c:trendline>
            <c:spPr>
              <a:ln w="50800" cap="rnd">
                <a:solidFill>
                  <a:schemeClr val="bg2">
                    <a:lumMod val="75000"/>
                  </a:schemeClr>
                </a:solidFill>
                <a:prstDash val="sysDot"/>
              </a:ln>
              <a:effectLst/>
            </c:spPr>
            <c:trendlineType val="exp"/>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(Planilha1!$C$127:$C$128,Planilha1!$C$131:$C$134,Planilha1!$C$137:$C$139,Planilha1!$C$142:$C$147)</c:f>
              <c:numCache>
                <c:formatCode>0.00</c:formatCode>
                <c:ptCount val="15"/>
                <c:pt idx="0">
                  <c:v>7.4999999999999997E-3</c:v>
                </c:pt>
                <c:pt idx="1">
                  <c:v>1.2500000000000001E-2</c:v>
                </c:pt>
                <c:pt idx="2">
                  <c:v>7.0000000000000007E-2</c:v>
                </c:pt>
                <c:pt idx="3">
                  <c:v>6.5250000000000002E-2</c:v>
                </c:pt>
                <c:pt idx="4">
                  <c:v>8.0250000000000002E-2</c:v>
                </c:pt>
                <c:pt idx="5">
                  <c:v>0.13250000000000001</c:v>
                </c:pt>
                <c:pt idx="6">
                  <c:v>14.685</c:v>
                </c:pt>
                <c:pt idx="7">
                  <c:v>21.71</c:v>
                </c:pt>
                <c:pt idx="8">
                  <c:v>62.477499999999999</c:v>
                </c:pt>
                <c:pt idx="9">
                  <c:v>1.52</c:v>
                </c:pt>
                <c:pt idx="10">
                  <c:v>203.49666666666667</c:v>
                </c:pt>
                <c:pt idx="11">
                  <c:v>218.51</c:v>
                </c:pt>
                <c:pt idx="12">
                  <c:v>241.41</c:v>
                </c:pt>
                <c:pt idx="13">
                  <c:v>125.15</c:v>
                </c:pt>
                <c:pt idx="14">
                  <c:v>507</c:v>
                </c:pt>
              </c:numCache>
            </c:numRef>
          </c:val>
          <c:extLst>
            <c:ext xmlns:c16="http://schemas.microsoft.com/office/drawing/2014/chart" uri="{C3380CC4-5D6E-409C-BE32-E72D297353CC}">
              <c16:uniqueId val="{00000000-BA70-41CF-B030-9235FF544973}"/>
            </c:ext>
          </c:extLst>
        </c:ser>
        <c:ser>
          <c:idx val="1"/>
          <c:order val="1"/>
          <c:tx>
            <c:strRef>
              <c:f>Planilha1!$O$124</c:f>
              <c:strCache>
                <c:ptCount val="1"/>
                <c:pt idx="0">
                  <c:v>MPI-PAStar (4 cores)</c:v>
                </c:pt>
              </c:strCache>
            </c:strRef>
          </c:tx>
          <c:spPr>
            <a:solidFill>
              <a:schemeClr val="tx1"/>
            </a:solidFill>
            <a:ln>
              <a:solidFill>
                <a:schemeClr val="tx1"/>
              </a:solidFill>
            </a:ln>
            <a:effectLst/>
          </c:spPr>
          <c:invertIfNegative val="0"/>
          <c:trendline>
            <c:spPr>
              <a:ln w="50800" cap="sq">
                <a:solidFill>
                  <a:schemeClr val="tx1"/>
                </a:solidFill>
                <a:prstDash val="sysDot"/>
              </a:ln>
              <a:effectLst/>
            </c:spPr>
            <c:trendlineType val="exp"/>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(Planilha1!$N$127:$N$128,Planilha1!$N$131:$N$134,Planilha1!$N$137:$N$139,Planilha1!$N$142:$N$147)</c:f>
              <c:numCache>
                <c:formatCode>0.00</c:formatCode>
                <c:ptCount val="15"/>
                <c:pt idx="0">
                  <c:v>0.80666666666666664</c:v>
                </c:pt>
                <c:pt idx="1">
                  <c:v>1.0033333333333334</c:v>
                </c:pt>
                <c:pt idx="2">
                  <c:v>1</c:v>
                </c:pt>
                <c:pt idx="3">
                  <c:v>2.9633333333333334</c:v>
                </c:pt>
                <c:pt idx="4">
                  <c:v>0.90333333333333332</c:v>
                </c:pt>
                <c:pt idx="5">
                  <c:v>1.1200000000000001</c:v>
                </c:pt>
                <c:pt idx="6">
                  <c:v>14.63</c:v>
                </c:pt>
                <c:pt idx="7">
                  <c:v>25.516666666666669</c:v>
                </c:pt>
                <c:pt idx="8">
                  <c:v>75.11333333333333</c:v>
                </c:pt>
                <c:pt idx="9">
                  <c:v>3.8833333333333333</c:v>
                </c:pt>
                <c:pt idx="10">
                  <c:v>187.13</c:v>
                </c:pt>
                <c:pt idx="11">
                  <c:v>176.98</c:v>
                </c:pt>
                <c:pt idx="12">
                  <c:v>171.92</c:v>
                </c:pt>
                <c:pt idx="13">
                  <c:v>123.46</c:v>
                </c:pt>
                <c:pt idx="14">
                  <c:v>673.59</c:v>
                </c:pt>
              </c:numCache>
            </c:numRef>
          </c:val>
          <c:extLst>
            <c:ext xmlns:c16="http://schemas.microsoft.com/office/drawing/2014/chart" uri="{C3380CC4-5D6E-409C-BE32-E72D297353CC}">
              <c16:uniqueId val="{00000001-BA70-41CF-B030-9235FF544973}"/>
            </c:ext>
          </c:extLst>
        </c:ser>
        <c:dLbls>
          <c:showLegendKey val="0"/>
          <c:showVal val="0"/>
          <c:showCatName val="0"/>
          <c:showSerName val="0"/>
          <c:showPercent val="0"/>
          <c:showBubbleSize val="0"/>
        </c:dLbls>
        <c:gapWidth val="150"/>
        <c:axId val="1946598240"/>
        <c:axId val="1953478432"/>
      </c:barChart>
      <c:catAx>
        <c:axId val="194659824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53478432"/>
        <c:crossesAt val="1.0000000000000002E-3"/>
        <c:auto val="1"/>
        <c:lblAlgn val="ctr"/>
        <c:lblOffset val="100"/>
        <c:noMultiLvlLbl val="0"/>
      </c:catAx>
      <c:valAx>
        <c:axId val="1953478432"/>
        <c:scaling>
          <c:logBase val="10"/>
          <c:orientation val="minMax"/>
          <c:max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r>
                  <a:rPr lang="pt-BR" sz="2000" baseline="0" dirty="0">
                    <a:latin typeface="Times New Roman" panose="02020603050405020304" pitchFamily="18" charset="0"/>
                  </a:rPr>
                  <a:t>Tempo total de execução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46598240"/>
        <c:crosses val="autoZero"/>
        <c:crossBetween val="between"/>
      </c:valAx>
      <c:spPr>
        <a:noFill/>
        <a:ln>
          <a:noFill/>
        </a:ln>
        <a:effectLst/>
      </c:spPr>
    </c:plotArea>
    <c:legend>
      <c:legendPos val="b"/>
      <c:layout>
        <c:manualLayout>
          <c:xMode val="edge"/>
          <c:yMode val="edge"/>
          <c:x val="4.542972238006332E-2"/>
          <c:y val="0.87755391400817162"/>
          <c:w val="0.91544281191655164"/>
          <c:h val="0.1056388054585960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Planilha1!$D$124</c:f>
              <c:strCache>
                <c:ptCount val="1"/>
                <c:pt idx="0">
                  <c:v>PA-Star (4 cores)</c:v>
                </c:pt>
              </c:strCache>
            </c:strRef>
          </c:tx>
          <c:spPr>
            <a:solidFill>
              <a:schemeClr val="bg2">
                <a:lumMod val="75000"/>
              </a:schemeClr>
            </a:solidFill>
            <a:ln>
              <a:noFill/>
            </a:ln>
            <a:effectLst/>
          </c:spPr>
          <c:invertIfNegative val="0"/>
          <c:trendline>
            <c:spPr>
              <a:ln w="50800" cap="rnd">
                <a:solidFill>
                  <a:schemeClr val="bg2">
                    <a:lumMod val="75000"/>
                  </a:schemeClr>
                </a:solidFill>
                <a:prstDash val="sysDot"/>
              </a:ln>
              <a:effectLst/>
            </c:spPr>
            <c:trendlineType val="linear"/>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(Planilha1!$C$127:$C$128,Planilha1!$C$131:$C$134,Planilha1!$C$137:$C$139,Planilha1!$C$142:$C$147)</c:f>
              <c:numCache>
                <c:formatCode>0.00</c:formatCode>
                <c:ptCount val="15"/>
                <c:pt idx="0">
                  <c:v>7.4999999999999997E-3</c:v>
                </c:pt>
                <c:pt idx="1">
                  <c:v>1.2500000000000001E-2</c:v>
                </c:pt>
                <c:pt idx="2">
                  <c:v>7.0000000000000007E-2</c:v>
                </c:pt>
                <c:pt idx="3">
                  <c:v>6.5250000000000002E-2</c:v>
                </c:pt>
                <c:pt idx="4">
                  <c:v>8.0250000000000002E-2</c:v>
                </c:pt>
                <c:pt idx="5">
                  <c:v>0.13250000000000001</c:v>
                </c:pt>
                <c:pt idx="6">
                  <c:v>14.685</c:v>
                </c:pt>
                <c:pt idx="7">
                  <c:v>21.71</c:v>
                </c:pt>
                <c:pt idx="8">
                  <c:v>62.477499999999999</c:v>
                </c:pt>
                <c:pt idx="9">
                  <c:v>1.52</c:v>
                </c:pt>
                <c:pt idx="10">
                  <c:v>203.49666666666667</c:v>
                </c:pt>
                <c:pt idx="11">
                  <c:v>218.51</c:v>
                </c:pt>
                <c:pt idx="12">
                  <c:v>241.41</c:v>
                </c:pt>
                <c:pt idx="13">
                  <c:v>125.15</c:v>
                </c:pt>
                <c:pt idx="14">
                  <c:v>507</c:v>
                </c:pt>
              </c:numCache>
            </c:numRef>
          </c:val>
          <c:extLst>
            <c:ext xmlns:c16="http://schemas.microsoft.com/office/drawing/2014/chart" uri="{C3380CC4-5D6E-409C-BE32-E72D297353CC}">
              <c16:uniqueId val="{00000000-EFA5-4DD0-8AC0-F4C1D09C50E5}"/>
            </c:ext>
          </c:extLst>
        </c:ser>
        <c:ser>
          <c:idx val="1"/>
          <c:order val="1"/>
          <c:tx>
            <c:strRef>
              <c:f>Planilha1!$O$124</c:f>
              <c:strCache>
                <c:ptCount val="1"/>
                <c:pt idx="0">
                  <c:v>MPI-PAStar (4 cores)</c:v>
                </c:pt>
              </c:strCache>
            </c:strRef>
          </c:tx>
          <c:spPr>
            <a:solidFill>
              <a:schemeClr val="tx1"/>
            </a:solidFill>
            <a:ln>
              <a:solidFill>
                <a:schemeClr val="tx1"/>
              </a:solidFill>
            </a:ln>
            <a:effectLst/>
          </c:spPr>
          <c:invertIfNegative val="0"/>
          <c:trendline>
            <c:spPr>
              <a:ln w="50800" cap="sq">
                <a:solidFill>
                  <a:schemeClr val="tx1"/>
                </a:solidFill>
                <a:prstDash val="sysDot"/>
              </a:ln>
              <a:effectLst/>
            </c:spPr>
            <c:trendlineType val="linear"/>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(Planilha1!$N$127:$N$128,Planilha1!$N$131:$N$134,Planilha1!$N$137:$N$139,Planilha1!$N$142:$N$147)</c:f>
              <c:numCache>
                <c:formatCode>0.00</c:formatCode>
                <c:ptCount val="15"/>
                <c:pt idx="0">
                  <c:v>0.80666666666666664</c:v>
                </c:pt>
                <c:pt idx="1">
                  <c:v>1.0033333333333334</c:v>
                </c:pt>
                <c:pt idx="2">
                  <c:v>1</c:v>
                </c:pt>
                <c:pt idx="3">
                  <c:v>2.9633333333333334</c:v>
                </c:pt>
                <c:pt idx="4">
                  <c:v>0.90333333333333332</c:v>
                </c:pt>
                <c:pt idx="5">
                  <c:v>1.1200000000000001</c:v>
                </c:pt>
                <c:pt idx="6">
                  <c:v>14.63</c:v>
                </c:pt>
                <c:pt idx="7">
                  <c:v>25.516666666666669</c:v>
                </c:pt>
                <c:pt idx="8">
                  <c:v>75.11333333333333</c:v>
                </c:pt>
                <c:pt idx="9">
                  <c:v>3.8833333333333333</c:v>
                </c:pt>
                <c:pt idx="10">
                  <c:v>187.13</c:v>
                </c:pt>
                <c:pt idx="11">
                  <c:v>176.98</c:v>
                </c:pt>
                <c:pt idx="12">
                  <c:v>171.92</c:v>
                </c:pt>
                <c:pt idx="13">
                  <c:v>123.46</c:v>
                </c:pt>
                <c:pt idx="14">
                  <c:v>673.59</c:v>
                </c:pt>
              </c:numCache>
            </c:numRef>
          </c:val>
          <c:extLst>
            <c:ext xmlns:c16="http://schemas.microsoft.com/office/drawing/2014/chart" uri="{C3380CC4-5D6E-409C-BE32-E72D297353CC}">
              <c16:uniqueId val="{00000001-EFA5-4DD0-8AC0-F4C1D09C50E5}"/>
            </c:ext>
          </c:extLst>
        </c:ser>
        <c:dLbls>
          <c:showLegendKey val="0"/>
          <c:showVal val="0"/>
          <c:showCatName val="0"/>
          <c:showSerName val="0"/>
          <c:showPercent val="0"/>
          <c:showBubbleSize val="0"/>
        </c:dLbls>
        <c:gapWidth val="150"/>
        <c:axId val="1946598240"/>
        <c:axId val="1953478432"/>
      </c:barChart>
      <c:catAx>
        <c:axId val="194659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53478432"/>
        <c:crosses val="autoZero"/>
        <c:auto val="1"/>
        <c:lblAlgn val="ctr"/>
        <c:lblOffset val="100"/>
        <c:noMultiLvlLbl val="0"/>
      </c:catAx>
      <c:valAx>
        <c:axId val="1953478432"/>
        <c:scaling>
          <c:orientation val="minMax"/>
          <c:max val="7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r>
                  <a:rPr lang="pt-BR" sz="2000" baseline="0" dirty="0">
                    <a:latin typeface="Times New Roman" panose="02020603050405020304" pitchFamily="18" charset="0"/>
                  </a:rPr>
                  <a:t>Tempo total de execução (s)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46598240"/>
        <c:crosses val="autoZero"/>
        <c:crossBetween val="between"/>
      </c:valAx>
      <c:spPr>
        <a:noFill/>
        <a:ln>
          <a:noFill/>
        </a:ln>
        <a:effectLst/>
      </c:spPr>
    </c:plotArea>
    <c:legend>
      <c:legendPos val="b"/>
      <c:layout>
        <c:manualLayout>
          <c:xMode val="edge"/>
          <c:yMode val="edge"/>
          <c:x val="4.0723057759340577E-2"/>
          <c:y val="0.88671771698640767"/>
          <c:w val="0.81789451166360294"/>
          <c:h val="8.9602150246683082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Planilha1!$D$124</c:f>
              <c:strCache>
                <c:ptCount val="1"/>
                <c:pt idx="0">
                  <c:v>PA-Star (4 cores)</c:v>
                </c:pt>
              </c:strCache>
            </c:strRef>
          </c:tx>
          <c:spPr>
            <a:solidFill>
              <a:schemeClr val="bg2">
                <a:lumMod val="75000"/>
              </a:schemeClr>
            </a:solidFill>
            <a:ln>
              <a:noFill/>
            </a:ln>
            <a:effectLst/>
          </c:spPr>
          <c:invertIfNegative val="0"/>
          <c:trendline>
            <c:spPr>
              <a:ln w="50800" cap="rnd">
                <a:solidFill>
                  <a:schemeClr val="bg2">
                    <a:lumMod val="75000"/>
                  </a:schemeClr>
                </a:solidFill>
                <a:prstDash val="sysDot"/>
              </a:ln>
              <a:effectLst/>
            </c:spPr>
            <c:trendlineType val="exp"/>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(Planilha1!$F$127:$F$128,Planilha1!$F$131:$F$134,Planilha1!$F$137:$F$139,Planilha1!$F$142:$F$148)</c:f>
              <c:numCache>
                <c:formatCode>0.00</c:formatCode>
                <c:ptCount val="16"/>
                <c:pt idx="0">
                  <c:v>4.9052734375</c:v>
                </c:pt>
                <c:pt idx="1">
                  <c:v>5.9677734375</c:v>
                </c:pt>
                <c:pt idx="2">
                  <c:v>8.23828125</c:v>
                </c:pt>
                <c:pt idx="3">
                  <c:v>9.2177734375</c:v>
                </c:pt>
                <c:pt idx="4">
                  <c:v>8.3115234375</c:v>
                </c:pt>
                <c:pt idx="5">
                  <c:v>10.9658203125</c:v>
                </c:pt>
                <c:pt idx="6">
                  <c:v>248.2177734375</c:v>
                </c:pt>
                <c:pt idx="7">
                  <c:v>321.6357421875</c:v>
                </c:pt>
                <c:pt idx="8">
                  <c:v>663.404296875</c:v>
                </c:pt>
                <c:pt idx="9">
                  <c:v>63.627604166666664</c:v>
                </c:pt>
                <c:pt idx="10">
                  <c:v>1773.2096354166667</c:v>
                </c:pt>
                <c:pt idx="11">
                  <c:v>1409.76171875</c:v>
                </c:pt>
                <c:pt idx="12">
                  <c:v>1563.8203125</c:v>
                </c:pt>
                <c:pt idx="13">
                  <c:v>2182.52734375</c:v>
                </c:pt>
                <c:pt idx="14">
                  <c:v>4420.654296875</c:v>
                </c:pt>
              </c:numCache>
            </c:numRef>
          </c:val>
          <c:extLst>
            <c:ext xmlns:c16="http://schemas.microsoft.com/office/drawing/2014/chart" uri="{C3380CC4-5D6E-409C-BE32-E72D297353CC}">
              <c16:uniqueId val="{00000000-16A6-4779-89FB-234528465555}"/>
            </c:ext>
          </c:extLst>
        </c:ser>
        <c:ser>
          <c:idx val="1"/>
          <c:order val="1"/>
          <c:tx>
            <c:strRef>
              <c:f>Planilha1!$O$124</c:f>
              <c:strCache>
                <c:ptCount val="1"/>
                <c:pt idx="0">
                  <c:v>MPI-PAStar (4 cores)</c:v>
                </c:pt>
              </c:strCache>
            </c:strRef>
          </c:tx>
          <c:spPr>
            <a:solidFill>
              <a:schemeClr val="tx1"/>
            </a:solidFill>
            <a:ln>
              <a:solidFill>
                <a:schemeClr val="tx1"/>
              </a:solidFill>
            </a:ln>
            <a:effectLst/>
          </c:spPr>
          <c:invertIfNegative val="0"/>
          <c:trendline>
            <c:spPr>
              <a:ln w="50800" cap="sq">
                <a:solidFill>
                  <a:schemeClr val="tx1"/>
                </a:solidFill>
                <a:prstDash val="sysDot"/>
              </a:ln>
              <a:effectLst/>
            </c:spPr>
            <c:trendlineType val="exp"/>
            <c:dispRSqr val="0"/>
            <c:dispEq val="0"/>
          </c:trendline>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(Planilha1!$R$127:$R$128,Planilha1!$R$131:$R$134,Planilha1!$R$137:$R$139,Planilha1!$R$142:$R$147)</c:f>
              <c:numCache>
                <c:formatCode>0</c:formatCode>
                <c:ptCount val="15"/>
                <c:pt idx="0">
                  <c:v>26.98046875</c:v>
                </c:pt>
                <c:pt idx="1">
                  <c:v>46.33203125</c:v>
                </c:pt>
                <c:pt idx="2">
                  <c:v>38.266927083333336</c:v>
                </c:pt>
                <c:pt idx="3">
                  <c:v>65.190104166666671</c:v>
                </c:pt>
                <c:pt idx="4">
                  <c:v>27.615885416666668</c:v>
                </c:pt>
                <c:pt idx="5">
                  <c:v>38.576171875</c:v>
                </c:pt>
                <c:pt idx="6">
                  <c:v>424.75651041666669</c:v>
                </c:pt>
                <c:pt idx="7">
                  <c:v>576.47265625</c:v>
                </c:pt>
                <c:pt idx="8">
                  <c:v>1079.04296875</c:v>
                </c:pt>
                <c:pt idx="9">
                  <c:v>138.7490234375</c:v>
                </c:pt>
                <c:pt idx="10">
                  <c:v>2951.4973958333335</c:v>
                </c:pt>
                <c:pt idx="11">
                  <c:v>2179.16796875</c:v>
                </c:pt>
                <c:pt idx="12">
                  <c:v>2631.814453125</c:v>
                </c:pt>
                <c:pt idx="13">
                  <c:v>3855.029296875</c:v>
                </c:pt>
                <c:pt idx="14">
                  <c:v>4441.10546875</c:v>
                </c:pt>
              </c:numCache>
            </c:numRef>
          </c:val>
          <c:extLst>
            <c:ext xmlns:c16="http://schemas.microsoft.com/office/drawing/2014/chart" uri="{C3380CC4-5D6E-409C-BE32-E72D297353CC}">
              <c16:uniqueId val="{00000001-16A6-4779-89FB-234528465555}"/>
            </c:ext>
          </c:extLst>
        </c:ser>
        <c:dLbls>
          <c:showLegendKey val="0"/>
          <c:showVal val="0"/>
          <c:showCatName val="0"/>
          <c:showSerName val="0"/>
          <c:showPercent val="0"/>
          <c:showBubbleSize val="0"/>
        </c:dLbls>
        <c:gapWidth val="150"/>
        <c:axId val="1946598240"/>
        <c:axId val="1953478432"/>
      </c:barChart>
      <c:catAx>
        <c:axId val="194659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53478432"/>
        <c:crosses val="autoZero"/>
        <c:auto val="1"/>
        <c:lblAlgn val="ctr"/>
        <c:lblOffset val="100"/>
        <c:noMultiLvlLbl val="0"/>
      </c:catAx>
      <c:valAx>
        <c:axId val="1953478432"/>
        <c:scaling>
          <c:orientation val="minMax"/>
          <c:max val="5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r>
                  <a:rPr lang="pt-BR" sz="2000" baseline="0" dirty="0">
                    <a:latin typeface="Times New Roman" panose="02020603050405020304" pitchFamily="18" charset="0"/>
                  </a:rPr>
                  <a:t>Utilização de memória (MB)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46598240"/>
        <c:crosses val="autoZero"/>
        <c:crossBetween val="between"/>
      </c:valAx>
      <c:spPr>
        <a:noFill/>
        <a:ln>
          <a:noFill/>
        </a:ln>
        <a:effectLst/>
      </c:spPr>
    </c:plotArea>
    <c:legend>
      <c:legendPos val="b"/>
      <c:layout>
        <c:manualLayout>
          <c:xMode val="edge"/>
          <c:yMode val="edge"/>
          <c:x val="4.083932990201404E-2"/>
          <c:y val="0.86402413983966286"/>
          <c:w val="0.8165697691687549"/>
          <c:h val="0.1133001231988858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2"/>
          <c:order val="0"/>
          <c:tx>
            <c:strRef>
              <c:f>Planilha1!$D$124</c:f>
              <c:strCache>
                <c:ptCount val="1"/>
                <c:pt idx="0">
                  <c:v>PA-Star (4 cores)</c:v>
                </c:pt>
              </c:strCache>
            </c:strRef>
          </c:tx>
          <c:spPr>
            <a:solidFill>
              <a:schemeClr val="bg2">
                <a:lumMod val="90000"/>
              </a:schemeClr>
            </a:solidFill>
            <a:ln w="50800">
              <a:noFill/>
              <a:miter lim="800000"/>
            </a:ln>
            <a:effectLst/>
          </c:spPr>
          <c:invertIfNegative val="0"/>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(Planilha1!$B$127:$B$128,Planilha1!$B$131:$B$134,Planilha1!$B$137:$B$139,Planilha1!$B$142:$B$147)</c:f>
              <c:numCache>
                <c:formatCode>0%</c:formatCode>
                <c:ptCount val="15"/>
                <c:pt idx="0">
                  <c:v>1.5249999999999999</c:v>
                </c:pt>
                <c:pt idx="1">
                  <c:v>2.8925000000000001</c:v>
                </c:pt>
                <c:pt idx="2">
                  <c:v>3.6425000000000001</c:v>
                </c:pt>
                <c:pt idx="3">
                  <c:v>3.5300000000000002</c:v>
                </c:pt>
                <c:pt idx="4">
                  <c:v>3.6125000000000003</c:v>
                </c:pt>
                <c:pt idx="5">
                  <c:v>3.6124999999999998</c:v>
                </c:pt>
                <c:pt idx="6">
                  <c:v>3.8825000000000003</c:v>
                </c:pt>
                <c:pt idx="7">
                  <c:v>3.8649999999999998</c:v>
                </c:pt>
                <c:pt idx="8">
                  <c:v>3.9325000000000001</c:v>
                </c:pt>
                <c:pt idx="9">
                  <c:v>3.8866666666666667</c:v>
                </c:pt>
                <c:pt idx="10">
                  <c:v>3.936666666666667</c:v>
                </c:pt>
                <c:pt idx="11">
                  <c:v>3.9466666666666668</c:v>
                </c:pt>
                <c:pt idx="12">
                  <c:v>3.9400000000000004</c:v>
                </c:pt>
                <c:pt idx="13">
                  <c:v>3.9400000000000004</c:v>
                </c:pt>
                <c:pt idx="14">
                  <c:v>3.96</c:v>
                </c:pt>
              </c:numCache>
            </c:numRef>
          </c:val>
          <c:extLst>
            <c:ext xmlns:c16="http://schemas.microsoft.com/office/drawing/2014/chart" uri="{C3380CC4-5D6E-409C-BE32-E72D297353CC}">
              <c16:uniqueId val="{00000000-A9E8-40CD-AC91-61747425FFCB}"/>
            </c:ext>
          </c:extLst>
        </c:ser>
        <c:ser>
          <c:idx val="3"/>
          <c:order val="1"/>
          <c:tx>
            <c:strRef>
              <c:f>Planilha1!$O$124</c:f>
              <c:strCache>
                <c:ptCount val="1"/>
                <c:pt idx="0">
                  <c:v>MPI-PAStar (4 cores)</c:v>
                </c:pt>
              </c:strCache>
            </c:strRef>
          </c:tx>
          <c:spPr>
            <a:solidFill>
              <a:schemeClr val="tx1">
                <a:lumMod val="50000"/>
                <a:lumOff val="50000"/>
              </a:schemeClr>
            </a:solidFill>
            <a:ln w="50800" cap="sq">
              <a:noFill/>
              <a:prstDash val="solid"/>
              <a:miter lim="800000"/>
            </a:ln>
            <a:effectLst/>
          </c:spPr>
          <c:invertIfNegative val="0"/>
          <c:dPt>
            <c:idx val="10"/>
            <c:invertIfNegative val="0"/>
            <c:bubble3D val="0"/>
            <c:spPr>
              <a:solidFill>
                <a:schemeClr val="tx1">
                  <a:lumMod val="50000"/>
                  <a:lumOff val="50000"/>
                </a:schemeClr>
              </a:solidFill>
              <a:ln w="50800" cap="rnd">
                <a:noFill/>
                <a:prstDash val="solid"/>
                <a:miter lim="800000"/>
              </a:ln>
              <a:effectLst/>
            </c:spPr>
            <c:extLst>
              <c:ext xmlns:c16="http://schemas.microsoft.com/office/drawing/2014/chart" uri="{C3380CC4-5D6E-409C-BE32-E72D297353CC}">
                <c16:uniqueId val="{00000002-A9E8-40CD-AC91-61747425FFCB}"/>
              </c:ext>
            </c:extLst>
          </c:dPt>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(Planilha1!$M$127:$M$128,Planilha1!$M$131:$M$134,Planilha1!$M$137:$M$139,Planilha1!$M$142:$M$147)</c:f>
              <c:numCache>
                <c:formatCode>0%</c:formatCode>
                <c:ptCount val="15"/>
                <c:pt idx="0">
                  <c:v>0.73333333333333339</c:v>
                </c:pt>
                <c:pt idx="1">
                  <c:v>1.2933333333333332</c:v>
                </c:pt>
                <c:pt idx="2">
                  <c:v>1.5466666666666666</c:v>
                </c:pt>
                <c:pt idx="3">
                  <c:v>2.7666666666666671</c:v>
                </c:pt>
                <c:pt idx="4">
                  <c:v>1.2866666666666668</c:v>
                </c:pt>
                <c:pt idx="5">
                  <c:v>1.7149999999999999</c:v>
                </c:pt>
                <c:pt idx="6">
                  <c:v>3.09</c:v>
                </c:pt>
                <c:pt idx="7">
                  <c:v>2.8333333333333335</c:v>
                </c:pt>
                <c:pt idx="8">
                  <c:v>2.8866666666666667</c:v>
                </c:pt>
                <c:pt idx="9">
                  <c:v>2.3633333333333333</c:v>
                </c:pt>
                <c:pt idx="10">
                  <c:v>3.2933333333333334</c:v>
                </c:pt>
                <c:pt idx="11">
                  <c:v>2.9</c:v>
                </c:pt>
                <c:pt idx="12">
                  <c:v>3.5350000000000001</c:v>
                </c:pt>
                <c:pt idx="13">
                  <c:v>3.0049999999999999</c:v>
                </c:pt>
                <c:pt idx="14">
                  <c:v>2.4050000000000002</c:v>
                </c:pt>
              </c:numCache>
            </c:numRef>
          </c:val>
          <c:extLst>
            <c:ext xmlns:c16="http://schemas.microsoft.com/office/drawing/2014/chart" uri="{C3380CC4-5D6E-409C-BE32-E72D297353CC}">
              <c16:uniqueId val="{00000003-A9E8-40CD-AC91-61747425FFCB}"/>
            </c:ext>
          </c:extLst>
        </c:ser>
        <c:ser>
          <c:idx val="1"/>
          <c:order val="2"/>
          <c:tx>
            <c:strRef>
              <c:f>Planilha1!$W$203</c:f>
              <c:strCache>
                <c:ptCount val="1"/>
                <c:pt idx="0">
                  <c:v>MPI-PAStar (8 cores)</c:v>
                </c:pt>
              </c:strCache>
            </c:strRef>
          </c:tx>
          <c:spPr>
            <a:solidFill>
              <a:schemeClr val="tx1"/>
            </a:solidFill>
            <a:ln>
              <a:noFill/>
            </a:ln>
            <a:effectLst/>
          </c:spPr>
          <c:invertIfNegative val="0"/>
          <c:cat>
            <c:strRef>
              <c:f>(Planilha1!$A$127:$A$128,Planilha1!$A$131:$A$134,Planilha1!$A$137:$A$139,Planilha1!$A$142:$A$147)</c:f>
              <c:strCache>
                <c:ptCount val="15"/>
                <c:pt idx="0">
                  <c:v>PF08184</c:v>
                </c:pt>
                <c:pt idx="1">
                  <c:v>PF03426</c:v>
                </c:pt>
                <c:pt idx="2">
                  <c:v>1AAB</c:v>
                </c:pt>
                <c:pt idx="3">
                  <c:v>1CSY</c:v>
                </c:pt>
                <c:pt idx="4">
                  <c:v>1TGXA</c:v>
                </c:pt>
                <c:pt idx="5">
                  <c:v>3CYR</c:v>
                </c:pt>
                <c:pt idx="6">
                  <c:v>1GDOA</c:v>
                </c:pt>
                <c:pt idx="7">
                  <c:v>2HSDA</c:v>
                </c:pt>
                <c:pt idx="8">
                  <c:v>KINASE</c:v>
                </c:pt>
                <c:pt idx="9">
                  <c:v>SYNTH_HARD2</c:v>
                </c:pt>
                <c:pt idx="10">
                  <c:v>1TIS</c:v>
                </c:pt>
                <c:pt idx="11">
                  <c:v>1TON</c:v>
                </c:pt>
                <c:pt idx="12">
                  <c:v>5PTP</c:v>
                </c:pt>
                <c:pt idx="13">
                  <c:v>SYNTH_HARD3</c:v>
                </c:pt>
                <c:pt idx="14">
                  <c:v>1AC5</c:v>
                </c:pt>
              </c:strCache>
            </c:strRef>
          </c:cat>
          <c:val>
            <c:numRef>
              <c:f>(Planilha1!$W$206:$W$207,Planilha1!$W$210:$W$213,Planilha1!$W$216:$W$218,Planilha1!$W$221:$W$226)</c:f>
              <c:numCache>
                <c:formatCode>0%</c:formatCode>
                <c:ptCount val="15"/>
                <c:pt idx="0">
                  <c:v>1.7066666666666666</c:v>
                </c:pt>
                <c:pt idx="1">
                  <c:v>3.1366666666666663</c:v>
                </c:pt>
                <c:pt idx="2">
                  <c:v>3.66</c:v>
                </c:pt>
                <c:pt idx="3">
                  <c:v>5.6400000000000006</c:v>
                </c:pt>
                <c:pt idx="4">
                  <c:v>2.9833333333333334</c:v>
                </c:pt>
                <c:pt idx="5">
                  <c:v>4.09</c:v>
                </c:pt>
                <c:pt idx="6">
                  <c:v>6.3900000000000006</c:v>
                </c:pt>
                <c:pt idx="7">
                  <c:v>6.0500000000000007</c:v>
                </c:pt>
                <c:pt idx="8">
                  <c:v>6.24</c:v>
                </c:pt>
                <c:pt idx="9">
                  <c:v>5.1433333333333326</c:v>
                </c:pt>
                <c:pt idx="10">
                  <c:v>6.8366666666666669</c:v>
                </c:pt>
                <c:pt idx="11">
                  <c:v>6.1899999999999995</c:v>
                </c:pt>
                <c:pt idx="12">
                  <c:v>7.17</c:v>
                </c:pt>
                <c:pt idx="13">
                  <c:v>6.06</c:v>
                </c:pt>
                <c:pt idx="14">
                  <c:v>4.9800000000000004</c:v>
                </c:pt>
              </c:numCache>
            </c:numRef>
          </c:val>
          <c:extLst>
            <c:ext xmlns:c16="http://schemas.microsoft.com/office/drawing/2014/chart" uri="{C3380CC4-5D6E-409C-BE32-E72D297353CC}">
              <c16:uniqueId val="{00000004-A9E8-40CD-AC91-61747425FFCB}"/>
            </c:ext>
          </c:extLst>
        </c:ser>
        <c:dLbls>
          <c:showLegendKey val="0"/>
          <c:showVal val="0"/>
          <c:showCatName val="0"/>
          <c:showSerName val="0"/>
          <c:showPercent val="0"/>
          <c:showBubbleSize val="0"/>
        </c:dLbls>
        <c:gapWidth val="150"/>
        <c:axId val="1946598240"/>
        <c:axId val="1953478432"/>
      </c:barChart>
      <c:catAx>
        <c:axId val="194659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53478432"/>
        <c:crosses val="autoZero"/>
        <c:auto val="1"/>
        <c:lblAlgn val="ctr"/>
        <c:lblOffset val="100"/>
        <c:noMultiLvlLbl val="0"/>
      </c:catAx>
      <c:valAx>
        <c:axId val="1953478432"/>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r>
                  <a:rPr lang="pt-BR" sz="2000" baseline="0" dirty="0">
                    <a:latin typeface="Times New Roman" panose="02020603050405020304" pitchFamily="18" charset="0"/>
                  </a:rPr>
                  <a:t>Utilização da CPU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title>
        <c:numFmt formatCode="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mn-cs"/>
              </a:defRPr>
            </a:pPr>
            <a:endParaRPr lang="pt-BR"/>
          </a:p>
        </c:txPr>
        <c:crossAx val="1946598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pt-BR"/>
        </a:p>
      </c:txPr>
    </c:legend>
    <c:plotVisOnly val="1"/>
    <c:dispBlanksAs val="gap"/>
    <c:showDLblsOverMax val="0"/>
  </c:chart>
  <c:spPr>
    <a:noFill/>
    <a:ln w="12700" cap="rnd" cmpd="sng" algn="ctr">
      <a:noFill/>
      <a:prstDash val="solid"/>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94219-9F9F-4200-B2CD-A77D43466FC6}" type="datetimeFigureOut">
              <a:rPr lang="pt-BR" smtClean="0"/>
              <a:t>22/07/2016</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4BEA1-BE0D-457A-9195-F5A80201DA97}" type="slidenum">
              <a:rPr lang="pt-BR" smtClean="0"/>
              <a:t>‹nº›</a:t>
            </a:fld>
            <a:endParaRPr lang="pt-BR" dirty="0"/>
          </a:p>
        </p:txBody>
      </p:sp>
    </p:spTree>
    <p:extLst>
      <p:ext uri="{BB962C8B-B14F-4D97-AF65-F5344CB8AC3E}">
        <p14:creationId xmlns:p14="http://schemas.microsoft.com/office/powerpoint/2010/main" val="2771607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Boa</a:t>
            </a:r>
            <a:r>
              <a:rPr lang="pt-BR" baseline="0" dirty="0"/>
              <a:t> tarde, meu nome é Gabriel Ferreira, e vou apresentar meu projeto de graduação, cujo o tema é alinhamento múltiplo de sequências com o A-Star paralelo em clusters MPI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a:t>
            </a:fld>
            <a:endParaRPr lang="pt-BR" dirty="0"/>
          </a:p>
        </p:txBody>
      </p:sp>
    </p:spTree>
    <p:extLst>
      <p:ext uri="{BB962C8B-B14F-4D97-AF65-F5344CB8AC3E}">
        <p14:creationId xmlns:p14="http://schemas.microsoft.com/office/powerpoint/2010/main" val="2712704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Como dito, o alinhamento</a:t>
            </a:r>
            <a:r>
              <a:rPr lang="pt-BR" baseline="0" dirty="0"/>
              <a:t> múltiplo visa ressaltar as semelhanças e diferenças entre três ou mais sequências comparadas, dispondo cada um de seus elementos de maneira que as similaridades sejam visíveis.</a:t>
            </a:r>
          </a:p>
          <a:p>
            <a:r>
              <a:rPr lang="pt-BR" baseline="0" dirty="0"/>
              <a:t>O alinhamento é feito sobre sequências de mesmo comprimento, e caso haja uma sequência de menor tamanho que a maior sequência alinhada, são introduzidos espaços vazios (gaps)</a:t>
            </a:r>
          </a:p>
          <a:p>
            <a:r>
              <a:rPr lang="pt-BR" baseline="0" dirty="0"/>
              <a:t>Existem três tipos de alinhamento, sendo eles: o global, feito sobre toda a extensão das sequências, o local, feito sobre trechos das sequências, e o semi-global, onde o objetivo é se encontrar numa sequência grande uma região que se aproxime com uma sequência pequena (escore no próximo slide</a:t>
            </a:r>
          </a:p>
          <a:p>
            <a:endParaRPr lang="pt-BR" baseline="0"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10</a:t>
            </a:fld>
            <a:endParaRPr lang="pt-BR"/>
          </a:p>
        </p:txBody>
      </p:sp>
    </p:spTree>
    <p:extLst>
      <p:ext uri="{BB962C8B-B14F-4D97-AF65-F5344CB8AC3E}">
        <p14:creationId xmlns:p14="http://schemas.microsoft.com/office/powerpoint/2010/main" val="105449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a:t>Afim de identificar o grau de similaridade entre as sequências, é necessário um esquema de escore que possa ser utilizado para comparar as sequências.  </a:t>
            </a:r>
            <a:endParaRPr lang="pt-BR" dirty="0"/>
          </a:p>
          <a:p>
            <a:endParaRPr lang="pt-BR" dirty="0"/>
          </a:p>
          <a:p>
            <a:r>
              <a:rPr lang="pt-BR" dirty="0"/>
              <a:t>Um desses esquemas</a:t>
            </a:r>
            <a:r>
              <a:rPr lang="pt-BR" baseline="0" dirty="0"/>
              <a:t> de escore é chamado de soma de pares, que consiste em </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11</a:t>
            </a:fld>
            <a:endParaRPr lang="pt-BR"/>
          </a:p>
        </p:txBody>
      </p:sp>
    </p:spTree>
    <p:extLst>
      <p:ext uri="{BB962C8B-B14F-4D97-AF65-F5344CB8AC3E}">
        <p14:creationId xmlns:p14="http://schemas.microsoft.com/office/powerpoint/2010/main" val="2723989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soma de pares pura tem um defeito, descrito por </a:t>
            </a:r>
            <a:r>
              <a:rPr lang="pt-BR" dirty="0" err="1"/>
              <a:t>Durbin</a:t>
            </a:r>
            <a:r>
              <a:rPr lang="pt-BR" baseline="0" dirty="0"/>
              <a:t> e representado na inequação à seguir, onde supondo três aminoácidos i, j, k, com probabilidades </a:t>
            </a:r>
            <a:r>
              <a:rPr lang="pt-BR" baseline="0" dirty="0" err="1"/>
              <a:t>qi</a:t>
            </a:r>
            <a:r>
              <a:rPr lang="pt-BR" baseline="0" dirty="0"/>
              <a:t>, </a:t>
            </a:r>
            <a:r>
              <a:rPr lang="pt-BR" baseline="0" dirty="0" err="1"/>
              <a:t>qj</a:t>
            </a:r>
            <a:r>
              <a:rPr lang="pt-BR" baseline="0" dirty="0"/>
              <a:t> e </a:t>
            </a:r>
            <a:r>
              <a:rPr lang="pt-BR" baseline="0" dirty="0" err="1"/>
              <a:t>qk</a:t>
            </a:r>
            <a:r>
              <a:rPr lang="pt-BR" baseline="0" dirty="0"/>
              <a:t> de ocorrerem numa sequência proteica, tem o escore calculado pela soma de pares como a probabilidade dos pares se substituírem, enquanto a pontuação biologicamente correta se daria pela probabilidade de substituição de qualquer uma delas por qualquer outra (solução parcial, próximo slide)</a:t>
            </a:r>
          </a:p>
          <a:p>
            <a:endParaRPr lang="pt-BR" baseline="0" dirty="0"/>
          </a:p>
          <a:p>
            <a:r>
              <a:rPr lang="pt-BR" baseline="0" dirty="0"/>
              <a:t>Este problema pode ser mitigado com a solução proposta por Altschul, que consiste em adicionar pesos de correção a cada um dos cálculos de escores entre os pares, de maneira que o erro seja minimizado</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12</a:t>
            </a:fld>
            <a:endParaRPr lang="pt-BR"/>
          </a:p>
        </p:txBody>
      </p:sp>
    </p:spTree>
    <p:extLst>
      <p:ext uri="{BB962C8B-B14F-4D97-AF65-F5344CB8AC3E}">
        <p14:creationId xmlns:p14="http://schemas.microsoft.com/office/powerpoint/2010/main" val="4159457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a:t>Altschul propõe dois esquemas de atribuições de pesos, um baseado na topologia de uma árvore filogenética formada pelas sequências, enquanto o segundo é baseado em coeficientes calculados a partir da sobreposição de caminhos de uma árvore filogenética, onde os pesos são ajustados de acordo com a similaridade entre as sequências, e não apenas com a topologia da árvore, como no caso do primeiro esquema</a:t>
            </a:r>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13</a:t>
            </a:fld>
            <a:endParaRPr lang="pt-BR"/>
          </a:p>
        </p:txBody>
      </p:sp>
    </p:spTree>
    <p:extLst>
      <p:ext uri="{BB962C8B-B14F-4D97-AF65-F5344CB8AC3E}">
        <p14:creationId xmlns:p14="http://schemas.microsoft.com/office/powerpoint/2010/main" val="136863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Wang provou</a:t>
            </a:r>
            <a:r>
              <a:rPr lang="pt-BR" baseline="0" dirty="0"/>
              <a:t> que o alinhamento múltiplo com a soma de pares é NP-Difícil e NP-Completo</a:t>
            </a:r>
          </a:p>
          <a:p>
            <a:endParaRPr lang="pt-BR" baseline="0" dirty="0"/>
          </a:p>
          <a:p>
            <a:r>
              <a:rPr lang="pt-BR" baseline="0" dirty="0"/>
              <a:t>A complexidade do alinhamento cresce exponencialmente com o número de sequências alinhadas e linearmente com o tamanho da maior sequência</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14</a:t>
            </a:fld>
            <a:endParaRPr lang="pt-BR"/>
          </a:p>
        </p:txBody>
      </p:sp>
    </p:spTree>
    <p:extLst>
      <p:ext uri="{BB962C8B-B14F-4D97-AF65-F5344CB8AC3E}">
        <p14:creationId xmlns:p14="http://schemas.microsoft.com/office/powerpoint/2010/main" val="172740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4 primeiras introdutórias, e as 4 últimas relativas aos detalhes do projeto em si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15</a:t>
            </a:fld>
            <a:endParaRPr lang="pt-BR"/>
          </a:p>
        </p:txBody>
      </p:sp>
    </p:spTree>
    <p:extLst>
      <p:ext uri="{BB962C8B-B14F-4D97-AF65-F5344CB8AC3E}">
        <p14:creationId xmlns:p14="http://schemas.microsoft.com/office/powerpoint/2010/main" val="2044180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Carrillo-Lipman modelaram</a:t>
            </a:r>
            <a:r>
              <a:rPr lang="pt-BR" baseline="0" dirty="0"/>
              <a:t> o alinhamento múltiplo de sequências de maneira que cada sequência seja uma aresta perpendicular de um hipercubo n-dimensional, onde n é o número de sequências.</a:t>
            </a:r>
          </a:p>
          <a:p>
            <a:endParaRPr lang="pt-B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a:t>Subdividindo o espaço de busca em subespaços e buscando recursivamente alinhamentos ótimos de cada um desses subespaços. O menor alinhamento que se conecte a outro prossegue a mesma subdivisão partindo de seu vértice final para todos os outros subespaços em direção ao nó final. O procedimento é repetido até que seja encontrado  o vértice final do espaço de busca.</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a:t>A cada nó em direção ao nó final atualmente utilizado, é mantida uma referência para o nó anterior, que ao encontrar o nó final, permite a execução do backtrace, obtendo o alinhamento ótimo.</a:t>
            </a:r>
            <a:endParaRPr lang="pt-BR" dirty="0"/>
          </a:p>
          <a:p>
            <a:endParaRPr lang="pt-BR" baseline="0" dirty="0"/>
          </a:p>
          <a:p>
            <a:r>
              <a:rPr lang="pt-BR" baseline="0" dirty="0"/>
              <a:t>Esta abordagem permite que parte do espaço de busca seja descartado, já que o algoritmo trabalha sobre os alinhamentos aparentemente mais promissores, diferentemente do algoritmo </a:t>
            </a:r>
            <a:r>
              <a:rPr lang="pt-BR" baseline="0" dirty="0" err="1"/>
              <a:t>Naïve</a:t>
            </a:r>
            <a:r>
              <a:rPr lang="pt-BR" baseline="0" dirty="0"/>
              <a:t>, que busca o alinhamento no espaço de busca inteiro.</a:t>
            </a:r>
          </a:p>
          <a:p>
            <a:endParaRPr lang="pt-BR" baseline="0"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16</a:t>
            </a:fld>
            <a:endParaRPr lang="pt-BR"/>
          </a:p>
        </p:txBody>
      </p:sp>
    </p:spTree>
    <p:extLst>
      <p:ext uri="{BB962C8B-B14F-4D97-AF65-F5344CB8AC3E}">
        <p14:creationId xmlns:p14="http://schemas.microsoft.com/office/powerpoint/2010/main" val="3269289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A-Star é uma generalização do algoritmo de Dijkstra.</a:t>
            </a:r>
          </a:p>
          <a:p>
            <a:endParaRPr lang="pt-BR" dirty="0"/>
          </a:p>
          <a:p>
            <a:r>
              <a:rPr lang="pt-BR" dirty="0"/>
              <a:t>Visa encontrar</a:t>
            </a:r>
            <a:r>
              <a:rPr lang="pt-BR" baseline="0" dirty="0"/>
              <a:t> apenas um caminho mais curto entre dois nós, ao invés do caminho mais curto passando por diversos nós.</a:t>
            </a:r>
          </a:p>
          <a:p>
            <a:endParaRPr lang="pt-BR" baseline="0" dirty="0"/>
          </a:p>
          <a:p>
            <a:r>
              <a:rPr lang="pt-BR" baseline="0" dirty="0"/>
              <a:t>O A-Star usa de heurísticas para evitar busca de um caminho numa região não promissora, de maneira a priorizar caminhos mais promissores, e caso esta se concretize, encontrar o caminho mais curto varrendo uma parte menor do espaço de busca.</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17</a:t>
            </a:fld>
            <a:endParaRPr lang="pt-BR"/>
          </a:p>
        </p:txBody>
      </p:sp>
    </p:spTree>
    <p:extLst>
      <p:ext uri="{BB962C8B-B14F-4D97-AF65-F5344CB8AC3E}">
        <p14:creationId xmlns:p14="http://schemas.microsoft.com/office/powerpoint/2010/main" val="4099220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a:t>A priorização citada, no A-Star é dada na forma de três valores: g, que é o custo acumulado do nó raiz até o atual; h o custo estimado do nó atual até o final, calculado através de uma heurística; f, custo total, que é o somatório do atual e estimado, e que se deseja que seja o menor possível. </a:t>
            </a:r>
          </a:p>
          <a:p>
            <a:endParaRPr lang="pt-BR" baseline="0" dirty="0"/>
          </a:p>
          <a:p>
            <a:r>
              <a:rPr lang="pt-BR" baseline="0" dirty="0"/>
              <a:t>Uma das heurísticas que podem ser utilizadas no A-Star é o h2,all, que determina o limite inferior de Carrillo-Lipman e foi provada admissível para o A-Star por Spouge</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18</a:t>
            </a:fld>
            <a:endParaRPr lang="pt-BR" dirty="0"/>
          </a:p>
        </p:txBody>
      </p:sp>
    </p:spTree>
    <p:extLst>
      <p:ext uri="{BB962C8B-B14F-4D97-AF65-F5344CB8AC3E}">
        <p14:creationId xmlns:p14="http://schemas.microsoft.com/office/powerpoint/2010/main" val="1420769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duas listas, uma de nós fechados e uma de nós abertos. O</a:t>
            </a:r>
            <a:r>
              <a:rPr lang="pt-BR" baseline="0" dirty="0"/>
              <a:t> nó inicial é adicionado à lista aberta, é verificado, e por ser o único nó da lista aberta, é adicionado à lista de nós fechados, e logo em seguida é expandido. Os nós adjacentes ao inicial, que foram expandidos na etapa anterior, são adicionados à lista de nós abertos, são verificados, caso tenham custo menor que outro caminho conhecido que passa por aquele nó, o valor do nó na lista de nós fechadas é atualizado e o nó expandido, ou pula-se a fase. A lista de nós abertos porém, verifica primeiro os nós de maior prioridade, prioridade esta definida pela pontuação do caminho já percorrido (valor g) em conjunto com o valor calculado h, resultado da heurística</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19</a:t>
            </a:fld>
            <a:endParaRPr lang="pt-BR" dirty="0"/>
          </a:p>
        </p:txBody>
      </p:sp>
    </p:spTree>
    <p:extLst>
      <p:ext uri="{BB962C8B-B14F-4D97-AF65-F5344CB8AC3E}">
        <p14:creationId xmlns:p14="http://schemas.microsoft.com/office/powerpoint/2010/main" val="184494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5 primeiras introdutórias, e a 6ª parte relativa aos detalhes do projeto em si, 7ª referente aos resultados e 8ª referente à conclusão e trabalhos futuros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a:t>
            </a:fld>
            <a:endParaRPr lang="pt-BR" dirty="0"/>
          </a:p>
        </p:txBody>
      </p:sp>
    </p:spTree>
    <p:extLst>
      <p:ext uri="{BB962C8B-B14F-4D97-AF65-F5344CB8AC3E}">
        <p14:creationId xmlns:p14="http://schemas.microsoft.com/office/powerpoint/2010/main" val="373156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4 primeiras introdutórias, e as 4 últimas relativas aos detalhes do projeto em si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20</a:t>
            </a:fld>
            <a:endParaRPr lang="pt-BR" dirty="0"/>
          </a:p>
        </p:txBody>
      </p:sp>
    </p:spTree>
    <p:extLst>
      <p:ext uri="{BB962C8B-B14F-4D97-AF65-F5344CB8AC3E}">
        <p14:creationId xmlns:p14="http://schemas.microsoft.com/office/powerpoint/2010/main" val="17524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MPI, ou message</a:t>
            </a:r>
            <a:r>
              <a:rPr lang="pt-BR" baseline="0" dirty="0"/>
              <a:t> passing interface, é um ambiente que oferece recursos para trocas de mensagens (troca síncrona, próxima mensagem)</a:t>
            </a:r>
          </a:p>
          <a:p>
            <a:endParaRPr lang="pt-BR" baseline="0" dirty="0"/>
          </a:p>
          <a:p>
            <a:r>
              <a:rPr lang="pt-BR" baseline="0" dirty="0"/>
              <a:t>É baseado em sockets, porém gerencia conexões entre diversos processos em uma camada de mais alto nível, abstraindo tipos de sockets e utilidades dos mais diversos operacionais de maneira genérica e portável</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21</a:t>
            </a:fld>
            <a:endParaRPr lang="pt-BR" dirty="0"/>
          </a:p>
        </p:txBody>
      </p:sp>
    </p:spTree>
    <p:extLst>
      <p:ext uri="{BB962C8B-B14F-4D97-AF65-F5344CB8AC3E}">
        <p14:creationId xmlns:p14="http://schemas.microsoft.com/office/powerpoint/2010/main" val="1513908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troca síncrona de mensagens é uma das principais e mais simples utilizadas do MPI, e é utilizada para fazer a troca de mensagens de maneira síncrona, ou seja, tanto receptor fica</a:t>
            </a:r>
            <a:r>
              <a:rPr lang="pt-BR" baseline="0" dirty="0"/>
              <a:t> bloqueado até de terminar de receber uma mensagem, e o emissor fica bloqueado até terminar de enviar uma mensagem. </a:t>
            </a:r>
          </a:p>
          <a:p>
            <a:endParaRPr lang="pt-BR" baseline="0" dirty="0"/>
          </a:p>
          <a:p>
            <a:r>
              <a:rPr lang="pt-BR" baseline="0" dirty="0"/>
              <a:t>Apesar da simplicidade de se ter garantido envio e recebimento quando a função retorna, caso receptor ou emissor fiquem bloqueados indefinidamente, aguardando a finalização da comunicação por parte de outro processo, acontece um deadlock.</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22</a:t>
            </a:fld>
            <a:endParaRPr lang="pt-BR" dirty="0"/>
          </a:p>
        </p:txBody>
      </p:sp>
    </p:spTree>
    <p:extLst>
      <p:ext uri="{BB962C8B-B14F-4D97-AF65-F5344CB8AC3E}">
        <p14:creationId xmlns:p14="http://schemas.microsoft.com/office/powerpoint/2010/main" val="4174519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troca assíncrona de mensagens permite que mensagens</a:t>
            </a:r>
            <a:r>
              <a:rPr lang="pt-BR" baseline="0" dirty="0"/>
              <a:t> sejam trocadas entre diferentes processos MPI de maneira não blocante.</a:t>
            </a:r>
          </a:p>
          <a:p>
            <a:r>
              <a:rPr lang="pt-BR" baseline="0" dirty="0"/>
              <a:t>A chamada de envio de mensagens, após seu retorno, não garante que a mensagem tenha sido recebida por completo, devendo o programador garantir que a mensagem seja enviada, seja checando o recebimento ou chamando a função de aguardo, que bloqueia o processo até que a mensagem seja recebida.</a:t>
            </a:r>
          </a:p>
          <a:p>
            <a:r>
              <a:rPr lang="pt-BR" baseline="0" dirty="0"/>
              <a:t>Por não bloquear o processo até que seja explicitamente requisitado, o programa pode continuar seu fluxo de execução enquanto recebe a mensagem, permitindo menos tempo ocioso, e na maioria dos casos aumentando o desempenho geral do programa. </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23</a:t>
            </a:fld>
            <a:endParaRPr lang="pt-BR" dirty="0"/>
          </a:p>
        </p:txBody>
      </p:sp>
    </p:spTree>
    <p:extLst>
      <p:ext uri="{BB962C8B-B14F-4D97-AF65-F5344CB8AC3E}">
        <p14:creationId xmlns:p14="http://schemas.microsoft.com/office/powerpoint/2010/main" val="1850929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Comunicações coletivas permitem que diversos processos troquem dados de</a:t>
            </a:r>
            <a:r>
              <a:rPr lang="pt-BR" baseline="0" dirty="0"/>
              <a:t> diversas maneiras, sendo as principais: broadcast, gather, scatter e reduce</a:t>
            </a:r>
          </a:p>
          <a:p>
            <a:r>
              <a:rPr lang="pt-BR" baseline="0" dirty="0"/>
              <a:t>O broadcast transmite os mesmos dados a partir de um processo para todos os outros processos</a:t>
            </a:r>
          </a:p>
          <a:p>
            <a:r>
              <a:rPr lang="pt-BR" baseline="0" dirty="0"/>
              <a:t>Gather permite que um processo receba dados de todos os processos de uma única vez</a:t>
            </a:r>
          </a:p>
          <a:p>
            <a:r>
              <a:rPr lang="pt-BR" baseline="0" dirty="0"/>
              <a:t>Scatter permite que um determinado bloco de dados seja fracionado e distribuído entre os diversos processos</a:t>
            </a:r>
          </a:p>
          <a:p>
            <a:r>
              <a:rPr lang="pt-BR" baseline="0" dirty="0"/>
              <a:t>Reduce permite que todos os processos enviem dados para um processo específico, que pode operar estes dados e retornar um valor único para o processo principal</a:t>
            </a:r>
          </a:p>
          <a:p>
            <a:r>
              <a:rPr lang="pt-BR" baseline="0" dirty="0"/>
              <a:t>(ALL no próximo slide)</a:t>
            </a:r>
          </a:p>
          <a:p>
            <a:endParaRPr lang="pt-BR" baseline="0"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24</a:t>
            </a:fld>
            <a:endParaRPr lang="pt-BR" dirty="0"/>
          </a:p>
        </p:txBody>
      </p:sp>
    </p:spTree>
    <p:extLst>
      <p:ext uri="{BB962C8B-B14F-4D97-AF65-F5344CB8AC3E}">
        <p14:creationId xmlns:p14="http://schemas.microsoft.com/office/powerpoint/2010/main" val="2701065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a:t>Com exceção do broadcast, todas as outras comunicações coletivas citadas tem variantes om prefixo ALL, que fazem um broadcast após a operação anterior, garantindo que todos os processos recebam os resultados que apenas o processo principal esperava</a:t>
            </a:r>
          </a:p>
          <a:p>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25</a:t>
            </a:fld>
            <a:endParaRPr lang="pt-BR" dirty="0"/>
          </a:p>
        </p:txBody>
      </p:sp>
    </p:spTree>
    <p:extLst>
      <p:ext uri="{BB962C8B-B14F-4D97-AF65-F5344CB8AC3E}">
        <p14:creationId xmlns:p14="http://schemas.microsoft.com/office/powerpoint/2010/main" val="2010954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4 primeiras introdutórias, e as 4 últimas relativas aos detalhes do projeto em si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26</a:t>
            </a:fld>
            <a:endParaRPr lang="pt-BR" dirty="0"/>
          </a:p>
        </p:txBody>
      </p:sp>
    </p:spTree>
    <p:extLst>
      <p:ext uri="{BB962C8B-B14F-4D97-AF65-F5344CB8AC3E}">
        <p14:creationId xmlns:p14="http://schemas.microsoft.com/office/powerpoint/2010/main" val="2600699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As</a:t>
            </a:r>
            <a:r>
              <a:rPr lang="pt-BR" baseline="0" dirty="0"/>
              <a:t> estratégias propostas por Korf em 2003 e 2004 são as mesmas, expansão dos nós atuais, explorando o espaço de busca com o A-Star, porém escrevendo valores das expansões de nós abertos em arquivos, que depois são ordenados do menor valor para o maior, com quicksort no DDD e com um hashes no HBDDD, de maneira a obter uma lista de nós ordenados e os mesmos nós com valores também ordenados. Numa segunda fase, duplicadas são retiradas, passando para um outro arquivo no DDD e lendo do arquivo para a memória no HBDDD, utilizando um hash que não permite que um mesmo nó tenha seu valor sobrescrito.</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27</a:t>
            </a:fld>
            <a:endParaRPr lang="pt-BR" dirty="0"/>
          </a:p>
        </p:txBody>
      </p:sp>
    </p:spTree>
    <p:extLst>
      <p:ext uri="{BB962C8B-B14F-4D97-AF65-F5344CB8AC3E}">
        <p14:creationId xmlns:p14="http://schemas.microsoft.com/office/powerpoint/2010/main" val="4009622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projeto</a:t>
            </a:r>
            <a:r>
              <a:rPr lang="pt-BR" baseline="0" dirty="0"/>
              <a:t> de Sundfeld é atualmente o estado da arte em questão de alinhamento múltiplo.</a:t>
            </a:r>
          </a:p>
          <a:p>
            <a:endParaRPr lang="pt-BR" baseline="0" dirty="0"/>
          </a:p>
          <a:p>
            <a:r>
              <a:rPr lang="pt-BR" baseline="0" dirty="0"/>
              <a:t>Usando uma abordagem multi-threaded para o A-Star e um hash que permite fracionar o espaço de busca, permitindo explorar a localidade de dados, consegue explorar muito rapidamente o espaço de busca.</a:t>
            </a:r>
          </a:p>
          <a:p>
            <a:endParaRPr lang="pt-BR" baseline="0" dirty="0"/>
          </a:p>
          <a:p>
            <a:r>
              <a:rPr lang="pt-BR" dirty="0"/>
              <a:t>Seu projeto consiste de diversas threads trabalhadoras (workers), que executam</a:t>
            </a:r>
            <a:r>
              <a:rPr lang="pt-BR" baseline="0" dirty="0"/>
              <a:t> a busca do A-Star.</a:t>
            </a:r>
          </a:p>
          <a:p>
            <a:r>
              <a:rPr lang="pt-BR" baseline="0" dirty="0"/>
              <a:t>Na fase de expansão de nós, feitas pelas threads trabalhadoras, baseado na coordenada dos nós expandidos, estes podem continuar sendo utilizados pela thread corrente, ou serem alocados para outras threads de trabalho, através do uso do hash de localidade aplicado as coordenadas dos nós abertos, que caso devam ser abertos por outras threads, são copiados para buffers de trabalho de cada uma das threads.</a:t>
            </a:r>
          </a:p>
          <a:p>
            <a:endParaRPr lang="pt-BR" baseline="0" dirty="0"/>
          </a:p>
          <a:p>
            <a:r>
              <a:rPr lang="pt-BR" dirty="0"/>
              <a:t>Assim</a:t>
            </a:r>
            <a:r>
              <a:rPr lang="pt-BR" baseline="0" dirty="0"/>
              <a:t> que um nó com coordenadas finais do problema é encontrado, ele é checado pela thread que o encontrou, que verifica se o mesmo é melhor que o nó final atual, que começa com maior valor possível. Caso seja melhor que o nó final atual, este é substituído, e a thread que achou o nó final adiciona este nó ao buffer de todas as outras threads trabalhadoras, que irão adicionar e processar o nó, e cairão na mesma verificação de nó final. Caso o nó final seja melhor que o já encontrado, todas as threads cessam a execução da busca, e verificam se o resultado é ótimo, o que é feito com todas as threads consumindo suas listas de nós abertos, de maneira que se houver um nó melhor em qualquer uma das listas a verificação recomece com o novo nó final ótimo. Caso todas as threads trabalhadoras não tenham resultado melhor, aquele é tomado como ótimo e então a execução das trabalhadoras é finalizada, é feito o backtrace e impressos a similaridade das sequências, o alinhamento ótimo encontrado, além de dados de uso, como número de nós expandidos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28</a:t>
            </a:fld>
            <a:endParaRPr lang="pt-BR" dirty="0"/>
          </a:p>
        </p:txBody>
      </p:sp>
    </p:spTree>
    <p:extLst>
      <p:ext uri="{BB962C8B-B14F-4D97-AF65-F5344CB8AC3E}">
        <p14:creationId xmlns:p14="http://schemas.microsoft.com/office/powerpoint/2010/main" val="1848870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próximo tópico trata do projeto</a:t>
            </a:r>
            <a:r>
              <a:rPr lang="pt-BR" baseline="0" dirty="0"/>
              <a:t> do MPI-PAStar</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29</a:t>
            </a:fld>
            <a:endParaRPr lang="pt-BR" dirty="0"/>
          </a:p>
        </p:txBody>
      </p:sp>
    </p:spTree>
    <p:extLst>
      <p:ext uri="{BB962C8B-B14F-4D97-AF65-F5344CB8AC3E}">
        <p14:creationId xmlns:p14="http://schemas.microsoft.com/office/powerpoint/2010/main" val="177330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Uma sequência é um conjunto de elementos de um</a:t>
            </a:r>
            <a:r>
              <a:rPr lang="pt-BR" baseline="0" dirty="0"/>
              <a:t> dado domínio de aplicação, ordenado por um determinado processo de construção</a:t>
            </a:r>
          </a:p>
          <a:p>
            <a:r>
              <a:rPr lang="pt-BR" baseline="0" dirty="0"/>
              <a:t>Biologicamente, sequências são fragmentos de DNA, RNA, aminoácidos e proteínas, sendo esses formados de bases nitrogenadas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a:t>
            </a:fld>
            <a:endParaRPr lang="pt-BR" dirty="0"/>
          </a:p>
        </p:txBody>
      </p:sp>
    </p:spTree>
    <p:extLst>
      <p:ext uri="{BB962C8B-B14F-4D97-AF65-F5344CB8AC3E}">
        <p14:creationId xmlns:p14="http://schemas.microsoft.com/office/powerpoint/2010/main" val="4015422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projeto</a:t>
            </a:r>
            <a:r>
              <a:rPr lang="pt-BR" baseline="0" dirty="0"/>
              <a:t> do MPI-PAStar foi dividido em três fases, a primeira de inicialização, a segunda de computação principal e a terceira, e última, é a fase de finalização</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30</a:t>
            </a:fld>
            <a:endParaRPr lang="pt-BR" dirty="0"/>
          </a:p>
        </p:txBody>
      </p:sp>
    </p:spTree>
    <p:extLst>
      <p:ext uri="{BB962C8B-B14F-4D97-AF65-F5344CB8AC3E}">
        <p14:creationId xmlns:p14="http://schemas.microsoft.com/office/powerpoint/2010/main" val="3477882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Na fase</a:t>
            </a:r>
            <a:r>
              <a:rPr lang="pt-BR" baseline="0" dirty="0"/>
              <a:t> de inicialização o processo da máquina 0 é responsável por inicializar o MPI, repassar os parâmetros para outras máquinas, ler o arquivo de sequências e enviar para outras máquinas, além de inicializar a busca colocando o nó inicial em um slot de um buffer de trabalho, o qual será lido pela thread correspondente.</a:t>
            </a:r>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31</a:t>
            </a:fld>
            <a:endParaRPr lang="pt-BR" dirty="0"/>
          </a:p>
        </p:txBody>
      </p:sp>
    </p:spTree>
    <p:extLst>
      <p:ext uri="{BB962C8B-B14F-4D97-AF65-F5344CB8AC3E}">
        <p14:creationId xmlns:p14="http://schemas.microsoft.com/office/powerpoint/2010/main" val="26115802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Na</a:t>
            </a:r>
            <a:r>
              <a:rPr lang="pt-BR" baseline="0" dirty="0"/>
              <a:t> fase da computação principal, as threads worker executam o A-Star paralelo. Caso nós a serem expandidos tenham como resultado do hash threads da mesma máquina, os nós são adicionados ao buffer de trabalho. Caso tenham como resultado hashes de threads externas, os nós são adicionados ao buffer de saída, para serem enviados posteriormente</a:t>
            </a:r>
          </a:p>
          <a:p>
            <a:r>
              <a:rPr lang="pt-BR" baseline="0" dirty="0"/>
              <a:t>A thread receiver recebe mensagens e adiciona ao buffer de entrada (IB)</a:t>
            </a:r>
          </a:p>
          <a:p>
            <a:r>
              <a:rPr lang="pt-BR" baseline="0" dirty="0"/>
              <a:t>As threads msg_proc retiram mensagens do buffer de entrada (IB), as descompactam e deserializam, obtendo vetores de nós a serem processados, que são adicionados ao buffer de trabalho (WB) no slot correspondente ao da thread de processamento</a:t>
            </a:r>
          </a:p>
          <a:p>
            <a:r>
              <a:rPr lang="pt-BR" baseline="0" dirty="0"/>
              <a:t>A thread de envio de mensagens varre o buffer de saída, retirando nós que devam ser enviados, os serializando e compactando antes de enviar ao processo e thread destinatários, que são determinados pelo índice do buffer de saída</a:t>
            </a:r>
          </a:p>
          <a:p>
            <a:endParaRPr lang="pt-BR" baseline="0" dirty="0"/>
          </a:p>
          <a:p>
            <a:r>
              <a:rPr lang="pt-BR" baseline="0" dirty="0"/>
              <a:t>O MPI é utilizado para comunicação externa, enquanto a comunicação interna é feita via memória compartilhada.</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32</a:t>
            </a:fld>
            <a:endParaRPr lang="pt-BR" dirty="0"/>
          </a:p>
        </p:txBody>
      </p:sp>
    </p:spTree>
    <p:extLst>
      <p:ext uri="{BB962C8B-B14F-4D97-AF65-F5344CB8AC3E}">
        <p14:creationId xmlns:p14="http://schemas.microsoft.com/office/powerpoint/2010/main" val="1404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todas as</a:t>
            </a:r>
            <a:r>
              <a:rPr lang="pt-BR" baseline="0" dirty="0"/>
              <a:t> threads terem concordado com o resultado mínimo entre elas, elas são finalizadas e a thread principal do processo reassume o fluxo de execução, onde os dados de execução (número de nós expandidos, reabertos, na openlist, além das closedlists) são serializados, comprimidos e enviados para o host (máquina 0), que abrirá cada uma das mensagens e agregará os resultados, de maneira que possa executar o backtrace do PA-Star sem modificações e imprimir os resultados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33</a:t>
            </a:fld>
            <a:endParaRPr lang="pt-BR" dirty="0"/>
          </a:p>
        </p:txBody>
      </p:sp>
    </p:spTree>
    <p:extLst>
      <p:ext uri="{BB962C8B-B14F-4D97-AF65-F5344CB8AC3E}">
        <p14:creationId xmlns:p14="http://schemas.microsoft.com/office/powerpoint/2010/main" val="25189615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Antes de entrar no detalhe do projeto</a:t>
            </a:r>
            <a:r>
              <a:rPr lang="pt-BR" baseline="0" dirty="0"/>
              <a:t> das threads, entendo como relevante mostrar a estrutura do buffer de saída, onde o índice do vetor principal permite o acesso ao ponteiro de um vetor secundário, onde ficam armazenados os nós. Esse tipo de organização foi escolhida por permitir que a thread de envio bloqueie o buffer por um tempo menor do que o tempo de se copiar todo o conteúdo para outro buffer temporário e limpar o buffer de saída, apenas copiando o ponteiro do vetor secundário que será enviado e substituindo o ponteiro do vetor principal de maneira que aponte para o endereço de um vetor vazio alocado ao final do último envio.</a:t>
            </a:r>
          </a:p>
          <a:p>
            <a:endParaRPr lang="pt-BR" baseline="0" dirty="0"/>
          </a:p>
          <a:p>
            <a:r>
              <a:rPr lang="pt-BR" dirty="0"/>
              <a:t>Os outros dois buffers funcional apenas como um vetor de vetores, evitando manipulação de</a:t>
            </a:r>
            <a:r>
              <a:rPr lang="pt-BR" baseline="0" dirty="0"/>
              <a:t> ponteiros. No buffer de entrada os vetores secundários são de strings, e no buffer de trabalho, os vetores secundários são de nós.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34</a:t>
            </a:fld>
            <a:endParaRPr lang="pt-BR" dirty="0"/>
          </a:p>
        </p:txBody>
      </p:sp>
    </p:spTree>
    <p:extLst>
      <p:ext uri="{BB962C8B-B14F-4D97-AF65-F5344CB8AC3E}">
        <p14:creationId xmlns:p14="http://schemas.microsoft.com/office/powerpoint/2010/main" val="3623839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a:t>
            </a:r>
            <a:r>
              <a:rPr lang="pt-BR" baseline="0" dirty="0"/>
              <a:t> thread sender é responsável por retirar um vetor de nós do buffer de saída, o que faz manipulando ponteiros, como dito anteriormente, e após isso serializa o vetor inteiro para uma codificação binária, com funções do Boost C++. Após a serialização, o vetor é liberado da memória. </a:t>
            </a:r>
          </a:p>
          <a:p>
            <a:endParaRPr lang="pt-BR" baseline="0" dirty="0"/>
          </a:p>
          <a:p>
            <a:r>
              <a:rPr lang="pt-BR" baseline="0" dirty="0"/>
              <a:t>Em seguida, a saída da serialização é um bloco de dados serializados. Este bloco é compactado com o algoritmo LZ4, com intuito de se reduzir o tamanho das mensagens, de maneira a reduzir efeitos negativos do tráfego de dados em rede no tempo total de execução. Em seguida, este bloco compactado é prefixado com o tamanho do bloco serializado não compactado (para alocação de buffer de tamanho correto na máquina que recebe a mensagem) e tamanho máximo da descompactação (para alocação de buffer que guarda resultado da descompactação). Ao final destes, o bloco serializado é liberado da memória.</a:t>
            </a:r>
          </a:p>
          <a:p>
            <a:endParaRPr lang="pt-BR" baseline="0" dirty="0"/>
          </a:p>
          <a:p>
            <a:r>
              <a:rPr lang="pt-BR" baseline="0" dirty="0"/>
              <a:t>Após a finalização da serialização e compressão, o bloco de dados comprimidos é colocado no corpo de uma mensagem, e o cabeçalho desta é preenchido com a máquina e thread de destino, além do tamanho do bloco de dados no corpo da mensagem. A máquina e thread de destino são determinados pelo índice de onde o vetor de nós foi removido do buffer de saída (OB), que fornece o id da thread global, e com o auxílio de uma lookup table, são descobertos máquina e id de thread local destino.</a:t>
            </a:r>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35</a:t>
            </a:fld>
            <a:endParaRPr lang="pt-BR" dirty="0"/>
          </a:p>
        </p:txBody>
      </p:sp>
    </p:spTree>
    <p:extLst>
      <p:ext uri="{BB962C8B-B14F-4D97-AF65-F5344CB8AC3E}">
        <p14:creationId xmlns:p14="http://schemas.microsoft.com/office/powerpoint/2010/main" val="2015739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thread receiver é responsável por verificar o recebimento de mensagens, através de um Iprobe,</a:t>
            </a:r>
            <a:r>
              <a:rPr lang="pt-BR" baseline="0" dirty="0"/>
              <a:t> e caso a verificação seja positiva, o tamanho da mensagem é obtido a partir do probe. Um buffer temporário é alocado, e a mensagem é recebida. Após recebida,  a mensagem é colocada no final de um slot do buffer de entrada (IB) com base nos dados de seu cabeçalho.</a:t>
            </a:r>
          </a:p>
          <a:p>
            <a:endParaRPr lang="pt-BR" baseline="0" dirty="0"/>
          </a:p>
          <a:p>
            <a:r>
              <a:rPr lang="pt-BR" baseline="0" dirty="0"/>
              <a:t>Caso a verificação seja negativa, a thread fica bloqueada por alguns milissegundos, e conforme as mensagens demoram a chegar, o tempo de bloqueio aumenta até alcançar 1 segundo entre as verificações, afim de evitar espera ocupada que acontecia com o probe blocante.</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36</a:t>
            </a:fld>
            <a:endParaRPr lang="pt-BR" dirty="0"/>
          </a:p>
        </p:txBody>
      </p:sp>
    </p:spTree>
    <p:extLst>
      <p:ext uri="{BB962C8B-B14F-4D97-AF65-F5344CB8AC3E}">
        <p14:creationId xmlns:p14="http://schemas.microsoft.com/office/powerpoint/2010/main" val="3168654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thread de processamento</a:t>
            </a:r>
            <a:r>
              <a:rPr lang="pt-BR" baseline="0" dirty="0"/>
              <a:t> de mensagens é responsável por retirar blocos de dados da buffer de entrada (IB), de um slot correspondente ao seu índice, os descompactar e deserializar, recuperando um vetor de nós, o qual tem seu conteúdo copiado para um slot do buffer de trabalho, sendo esse slot de mesmo índice ao da thread de processamento</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37</a:t>
            </a:fld>
            <a:endParaRPr lang="pt-BR" dirty="0"/>
          </a:p>
        </p:txBody>
      </p:sp>
    </p:spTree>
    <p:extLst>
      <p:ext uri="{BB962C8B-B14F-4D97-AF65-F5344CB8AC3E}">
        <p14:creationId xmlns:p14="http://schemas.microsoft.com/office/powerpoint/2010/main" val="2143245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As threads trabalhadoras, ou workers, foram levemente modificadas quando comparadas à</a:t>
            </a:r>
            <a:r>
              <a:rPr lang="pt-BR" baseline="0" dirty="0"/>
              <a:t> implementação do PA-Star, onde a mudança consiste basicamente na adição de nós expandidos à buffers de threads externas ao processo atual, o que é feito inserindo os nós no buffer de saída (OB), abstraído nessa imagem como fazendo parte da lógica de envio de mensagens.</a:t>
            </a:r>
          </a:p>
          <a:p>
            <a:endParaRPr lang="pt-BR" baseline="0" dirty="0"/>
          </a:p>
          <a:p>
            <a:r>
              <a:rPr lang="pt-BR" baseline="0" dirty="0"/>
              <a:t>As threads executam normalmente a busca A-Star, porém o buffer de trabalho (WB) conta com uma nova fonte de dados, que são as threads de processamento de mensagens, abstraídas na imagem como fazendo parte da lógica de recebimento de mensagens.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38</a:t>
            </a:fld>
            <a:endParaRPr lang="pt-BR" dirty="0"/>
          </a:p>
        </p:txBody>
      </p:sp>
    </p:spTree>
    <p:extLst>
      <p:ext uri="{BB962C8B-B14F-4D97-AF65-F5344CB8AC3E}">
        <p14:creationId xmlns:p14="http://schemas.microsoft.com/office/powerpoint/2010/main" val="2005834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Revisitando</a:t>
            </a:r>
            <a:r>
              <a:rPr lang="pt-BR" baseline="0" dirty="0"/>
              <a:t> rapidamente, então temos que a máquina inicial adiciona o nó inicial no buffer de trabalho da thread 0, que é processado pela thread, que por sua vez faz a expansão e baseado nas coordenadas dos nós determina se vão para o buffer de trabalho (WB) ou para o buffer de saída (OB).</a:t>
            </a:r>
          </a:p>
          <a:p>
            <a:endParaRPr lang="pt-BR" baseline="0" dirty="0"/>
          </a:p>
          <a:p>
            <a:r>
              <a:rPr lang="pt-BR" baseline="0" dirty="0"/>
              <a:t>Se voltarem para o buffer de trabalho, a thread correspondente eventualmente tira os nós de lá e os processa. Se forem para o buffer de saída, a thread de envio determina máquina e thread de destino pelo índice do buffer, serializa e compacta a mensagem, e logo em seguida a envia.</a:t>
            </a:r>
          </a:p>
          <a:p>
            <a:endParaRPr lang="pt-BR" baseline="0" dirty="0"/>
          </a:p>
          <a:p>
            <a:r>
              <a:rPr lang="pt-BR" baseline="0" dirty="0"/>
              <a:t>A outra máquina, com a thread receiver, recebe a mensagem e adiciona seu corpo ao slot correspondente à thread indicada no cabeçalho da mensagem.</a:t>
            </a:r>
          </a:p>
          <a:p>
            <a:endParaRPr lang="pt-BR" baseline="0" dirty="0"/>
          </a:p>
          <a:p>
            <a:r>
              <a:rPr lang="pt-BR" baseline="0" dirty="0"/>
              <a:t>Eventualmente, uma thread de processamento de mensagens retira os blocos de dados do buffer de entrada (IB), os descompacta, os deserializa, e em seguida inserem o conteúdo do vetor de nós recuperados no slot do buffer de trabalho (WB) correspondente ao índice da thread de processamento de mensagem.</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39</a:t>
            </a:fld>
            <a:endParaRPr lang="pt-BR" dirty="0"/>
          </a:p>
        </p:txBody>
      </p:sp>
    </p:spTree>
    <p:extLst>
      <p:ext uri="{BB962C8B-B14F-4D97-AF65-F5344CB8AC3E}">
        <p14:creationId xmlns:p14="http://schemas.microsoft.com/office/powerpoint/2010/main" val="92126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alinhamento de sequências biológicas tem como objetivo descobrir o</a:t>
            </a:r>
            <a:r>
              <a:rPr lang="pt-BR" baseline="0" dirty="0"/>
              <a:t> grau de similaridade entre as sequências, na tentativa de encontrar um relacionamento funcional ou evolucionário entre elas e as espécies que as carregam</a:t>
            </a:r>
          </a:p>
          <a:p>
            <a:r>
              <a:rPr lang="pt-BR" baseline="0" dirty="0"/>
              <a:t>O problema é provado NP-Completo com uso de soma de pares, portanto sendo também NP-Difícil, segundo Wang</a:t>
            </a:r>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4</a:t>
            </a:fld>
            <a:endParaRPr lang="pt-BR" dirty="0"/>
          </a:p>
        </p:txBody>
      </p:sp>
    </p:spTree>
    <p:extLst>
      <p:ext uri="{BB962C8B-B14F-4D97-AF65-F5344CB8AC3E}">
        <p14:creationId xmlns:p14="http://schemas.microsoft.com/office/powerpoint/2010/main" val="4292484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4 primeiras introdutórias, e as 4 últimas relativas aos detalhes do projeto em si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42</a:t>
            </a:fld>
            <a:endParaRPr lang="pt-BR" dirty="0"/>
          </a:p>
        </p:txBody>
      </p:sp>
    </p:spTree>
    <p:extLst>
      <p:ext uri="{BB962C8B-B14F-4D97-AF65-F5344CB8AC3E}">
        <p14:creationId xmlns:p14="http://schemas.microsoft.com/office/powerpoint/2010/main" val="9466184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43</a:t>
            </a:fld>
            <a:endParaRPr lang="pt-BR" dirty="0"/>
          </a:p>
        </p:txBody>
      </p:sp>
    </p:spTree>
    <p:extLst>
      <p:ext uri="{BB962C8B-B14F-4D97-AF65-F5344CB8AC3E}">
        <p14:creationId xmlns:p14="http://schemas.microsoft.com/office/powerpoint/2010/main" val="3440570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45</a:t>
            </a:fld>
            <a:endParaRPr lang="pt-BR" dirty="0"/>
          </a:p>
        </p:txBody>
      </p:sp>
    </p:spTree>
    <p:extLst>
      <p:ext uri="{BB962C8B-B14F-4D97-AF65-F5344CB8AC3E}">
        <p14:creationId xmlns:p14="http://schemas.microsoft.com/office/powerpoint/2010/main" val="214460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4 primeiras introdutórias, e as 4 últimas relativas aos detalhes do projeto em si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51</a:t>
            </a:fld>
            <a:endParaRPr lang="pt-BR" dirty="0"/>
          </a:p>
        </p:txBody>
      </p:sp>
    </p:spTree>
    <p:extLst>
      <p:ext uri="{BB962C8B-B14F-4D97-AF65-F5344CB8AC3E}">
        <p14:creationId xmlns:p14="http://schemas.microsoft.com/office/powerpoint/2010/main" val="1833215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Altschul propôs dois esquemas de pesos para mitigar o problema anterior</a:t>
            </a:r>
            <a:r>
              <a:rPr lang="pt-BR" baseline="0" dirty="0"/>
              <a:t> e dar maior correção biológica para os alinhamentos.</a:t>
            </a:r>
          </a:p>
          <a:p>
            <a:endParaRPr lang="pt-BR" baseline="0" dirty="0"/>
          </a:p>
          <a:p>
            <a:r>
              <a:rPr lang="pt-BR" baseline="0" dirty="0"/>
              <a:t>O primeiro esquema é baseado no número de nós que se ligam aos nós de um caminho que ligam quaisquer dois nós. Depende exclusivamente da topologia, mas não dos pesos entre nós.</a:t>
            </a:r>
          </a:p>
          <a:p>
            <a:endParaRPr lang="pt-BR" baseline="0"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54</a:t>
            </a:fld>
            <a:endParaRPr lang="pt-BR" dirty="0"/>
          </a:p>
        </p:txBody>
      </p:sp>
    </p:spTree>
    <p:extLst>
      <p:ext uri="{BB962C8B-B14F-4D97-AF65-F5344CB8AC3E}">
        <p14:creationId xmlns:p14="http://schemas.microsoft.com/office/powerpoint/2010/main" val="1619466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a:t>A adição de um terceiro nó no nó raiz, modifica o cálculo de parte dos pesos, independente do conteúdo das sequências</a:t>
            </a:r>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55</a:t>
            </a:fld>
            <a:endParaRPr lang="pt-BR" dirty="0"/>
          </a:p>
        </p:txBody>
      </p:sp>
    </p:spTree>
    <p:extLst>
      <p:ext uri="{BB962C8B-B14F-4D97-AF65-F5344CB8AC3E}">
        <p14:creationId xmlns:p14="http://schemas.microsoft.com/office/powerpoint/2010/main" val="2954296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a:t>O segundo usa um esquema mais complexo, que leva em conta dois caminhos (lp e lq), que ligam um par de nós cada, e em algum ponto se sobrepõem (lpq). A razão do quadrado da sobreposição dos caminhos pelo produto dos caminhos geram um coeficiente, que então é usado numa matriz, que é invertida e tem as linhas somadas, produzindo os pesos de ligação entre os nós desejados.</a:t>
            </a:r>
          </a:p>
          <a:p>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56</a:t>
            </a:fld>
            <a:endParaRPr lang="pt-BR" dirty="0"/>
          </a:p>
        </p:txBody>
      </p:sp>
    </p:spTree>
    <p:extLst>
      <p:ext uri="{BB962C8B-B14F-4D97-AF65-F5344CB8AC3E}">
        <p14:creationId xmlns:p14="http://schemas.microsoft.com/office/powerpoint/2010/main" val="42490901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PFA-Star-DDD</a:t>
            </a:r>
            <a:r>
              <a:rPr lang="pt-BR" baseline="0" dirty="0"/>
              <a:t> é uma variante do DDD e busca em fronteira do A-Star, e visa solucionar um problema das propostas de Korf ao adicionar uma lista adicional de nós fechados, que podem ou não ser reprocessados, e alocando estes junto à blocos do espaço de busca em registros, que são distribuídos entre diversas máquinas para serem processados</a:t>
            </a:r>
          </a:p>
          <a:p>
            <a:endParaRPr lang="pt-BR" baseline="0" dirty="0"/>
          </a:p>
          <a:p>
            <a:r>
              <a:rPr lang="pt-BR" baseline="0" dirty="0"/>
              <a:t>O algoritmo se utiliza do ambiente MPI para distribuir registros contendo diversas informações necessárias para que o algoritmo seja executado e é capaz de redistribuir carga de trabalho entre as máquinas conforme necessário, se valendo de duas estratégias blá blá blá</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57</a:t>
            </a:fld>
            <a:endParaRPr lang="pt-BR" dirty="0"/>
          </a:p>
        </p:txBody>
      </p:sp>
    </p:spTree>
    <p:extLst>
      <p:ext uri="{BB962C8B-B14F-4D97-AF65-F5344CB8AC3E}">
        <p14:creationId xmlns:p14="http://schemas.microsoft.com/office/powerpoint/2010/main" val="151566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a:t>Pela complexidade do problema, que cresce exponencialmente com o número de sequências alinhadas e linearmente com o tamanho das sequências, são necessárias estratégias de redução do</a:t>
            </a:r>
            <a:r>
              <a:rPr lang="pt-BR" dirty="0"/>
              <a:t> espaço de busca, que</a:t>
            </a:r>
            <a:r>
              <a:rPr lang="pt-BR" baseline="0" dirty="0"/>
              <a:t> serão tratadas em detalhe posteriormente</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a:t>Carrilo-Lipman propõe que o alinhamento seja feito a partir de uma matriz de programação dinâmica, onde as sequências formam o espaço de busca do problema como eixos perpendiculares entre si, onde o alinhamento pode ser encontrado ao se achar o caminho que ligue as extremidades do espaço de busca minimizando o valor total do percurso </a:t>
            </a:r>
          </a:p>
          <a:p>
            <a:r>
              <a:rPr lang="pt-BR" baseline="0" dirty="0"/>
              <a:t>Uma das estratégias de busca mais eficazes é a do A-Star, que é a abordagem mais comum de resolução deste problema</a:t>
            </a:r>
            <a:endParaRPr lang="pt-BR" dirty="0"/>
          </a:p>
          <a:p>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5</a:t>
            </a:fld>
            <a:endParaRPr lang="pt-BR" dirty="0"/>
          </a:p>
        </p:txBody>
      </p:sp>
    </p:spTree>
    <p:extLst>
      <p:ext uri="{BB962C8B-B14F-4D97-AF65-F5344CB8AC3E}">
        <p14:creationId xmlns:p14="http://schemas.microsoft.com/office/powerpoint/2010/main" val="15702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diversas estratégias de busca</a:t>
            </a:r>
            <a:r>
              <a:rPr lang="pt-BR" baseline="0" dirty="0"/>
              <a:t> paralela, utilizando ou não o A-Star, sendo a mais conhecida a proposta por Korf, o HBDDD, que expande tanto quanto pode o espaço de busca, e remove caminhos duplicados após cada fase de expansão, o PFA-Star-DDD-Star, que se utiliza do A-Star para fazer a busca, porém resolve duplicadas com a estratégia de Korf; enquanto o Parallel A-Star, de Sundfeld, é atualmente o estado da arte em termos de alinhamento múltiplo (próximo slide)</a:t>
            </a:r>
          </a:p>
          <a:p>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6</a:t>
            </a:fld>
            <a:endParaRPr lang="pt-BR" dirty="0"/>
          </a:p>
        </p:txBody>
      </p:sp>
    </p:spTree>
    <p:extLst>
      <p:ext uri="{BB962C8B-B14F-4D97-AF65-F5344CB8AC3E}">
        <p14:creationId xmlns:p14="http://schemas.microsoft.com/office/powerpoint/2010/main" val="2737752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aseline="0" dirty="0"/>
              <a:t>O PA-Star se utiliza de uma estratégia de busca multi-threaded, onde o espaço de busca é subdividido em blocos e estes são alocados para as threads, que passam a ser responsáveis pela busca deles. É atualmente a implementação mais rápida em termos de alinhamento, porém tem alto consumo de memória, e por ter sua execução limitada a uma única máquina, a complexidade de memória se torna um problema.</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7</a:t>
            </a:fld>
            <a:endParaRPr lang="pt-BR" dirty="0"/>
          </a:p>
        </p:txBody>
      </p:sp>
    </p:spTree>
    <p:extLst>
      <p:ext uri="{BB962C8B-B14F-4D97-AF65-F5344CB8AC3E}">
        <p14:creationId xmlns:p14="http://schemas.microsoft.com/office/powerpoint/2010/main" val="393834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deste trabalho é propor, implementar e avaliar uma estratégia que permita a distribuição da execução do PA-Star em diversas máquinas,</a:t>
            </a:r>
            <a:r>
              <a:rPr lang="pt-BR" baseline="0" dirty="0"/>
              <a:t> de maneira que este possa se utilizar de um maior número de processadores e maior quantidade de memória, permitindo a execução de alinhamentos complexos sem máquinas especialmente caras</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8</a:t>
            </a:fld>
            <a:endParaRPr lang="pt-BR" dirty="0"/>
          </a:p>
        </p:txBody>
      </p:sp>
    </p:spTree>
    <p:extLst>
      <p:ext uri="{BB962C8B-B14F-4D97-AF65-F5344CB8AC3E}">
        <p14:creationId xmlns:p14="http://schemas.microsoft.com/office/powerpoint/2010/main" val="2637198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apresentação</a:t>
            </a:r>
            <a:r>
              <a:rPr lang="pt-BR" baseline="0" dirty="0"/>
              <a:t> está dividida em 8 partes, sendo as 4 primeiras introdutórias, e as 4 últimas relativas aos detalhes do projeto em si</a:t>
            </a:r>
            <a:endParaRPr lang="pt-BR" dirty="0"/>
          </a:p>
        </p:txBody>
      </p:sp>
      <p:sp>
        <p:nvSpPr>
          <p:cNvPr id="4" name="Espaço Reservado para Número de Slide 3"/>
          <p:cNvSpPr>
            <a:spLocks noGrp="1"/>
          </p:cNvSpPr>
          <p:nvPr>
            <p:ph type="sldNum" sz="quarter" idx="10"/>
          </p:nvPr>
        </p:nvSpPr>
        <p:spPr/>
        <p:txBody>
          <a:bodyPr/>
          <a:lstStyle/>
          <a:p>
            <a:fld id="{0284BEA1-BE0D-457A-9195-F5A80201DA97}" type="slidenum">
              <a:rPr lang="pt-BR" smtClean="0"/>
              <a:t>9</a:t>
            </a:fld>
            <a:endParaRPr lang="pt-BR" dirty="0"/>
          </a:p>
        </p:txBody>
      </p:sp>
    </p:spTree>
    <p:extLst>
      <p:ext uri="{BB962C8B-B14F-4D97-AF65-F5344CB8AC3E}">
        <p14:creationId xmlns:p14="http://schemas.microsoft.com/office/powerpoint/2010/main" val="160145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B419CB3-07BD-4E35-A592-AA7CBEA7DB15}"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473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A2BFAA40-8A3A-43D7-B67A-82F17642298F}"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9210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10052E5-A244-4B61-B7EF-D19B56152016}"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2017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89CB9C71-4772-4275-90A4-5CB047701114}"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74718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4D9C547-ECA1-45E2-81FD-456A3B24E312}"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5047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15B1D31-6C92-46F5-AD86-9AFF57300D0F}"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48315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F49F9E6-A266-4207-B5A1-2D89F4F595C8}"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625389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9D0220A-4B15-46B9-A5C9-9786026F079F}"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6962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70909" y="310018"/>
            <a:ext cx="8596668" cy="1320800"/>
          </a:xfrm>
        </p:spPr>
        <p:txBody>
          <a:bodyPr>
            <a:normAutofit/>
          </a:bodyPr>
          <a:lstStyle>
            <a:lvl1pPr>
              <a:defRPr sz="3600"/>
            </a:lvl1pPr>
          </a:lstStyle>
          <a:p>
            <a:r>
              <a:rPr lang="pt-BR" dirty="0"/>
              <a:t>Clique para editar o título mestre</a:t>
            </a:r>
            <a:endParaRPr lang="en-US" dirty="0"/>
          </a:p>
        </p:txBody>
      </p:sp>
      <p:sp>
        <p:nvSpPr>
          <p:cNvPr id="3" name="Content Placeholder 2"/>
          <p:cNvSpPr>
            <a:spLocks noGrp="1"/>
          </p:cNvSpPr>
          <p:nvPr>
            <p:ph idx="1"/>
          </p:nvPr>
        </p:nvSpPr>
        <p:spPr>
          <a:xfrm>
            <a:off x="677334" y="1144589"/>
            <a:ext cx="8596668" cy="3880773"/>
          </a:xfrm>
        </p:spPr>
        <p:txBody>
          <a:bodyPr/>
          <a:lstStyle>
            <a:lvl1pPr>
              <a:defRPr sz="2800"/>
            </a:lvl1pPr>
            <a:lvl2pPr>
              <a:defRPr sz="2400"/>
            </a:lvl2pPr>
            <a:lvl3pPr>
              <a:defRPr sz="1800"/>
            </a:lvl3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a:xfrm>
            <a:off x="7090039" y="6041362"/>
            <a:ext cx="1385530" cy="365125"/>
          </a:xfrm>
        </p:spPr>
        <p:txBody>
          <a:bodyPr/>
          <a:lstStyle>
            <a:lvl1pPr>
              <a:defRPr sz="2000"/>
            </a:lvl1pPr>
          </a:lstStyle>
          <a:p>
            <a:fld id="{7E1D007C-FFF6-4080-961D-5EB6C50DC4F2}" type="datetime1">
              <a:rPr lang="en-US" smtClean="0"/>
              <a:t>7/22/2016</a:t>
            </a:fld>
            <a:endParaRPr lang="en-US" dirty="0"/>
          </a:p>
        </p:txBody>
      </p:sp>
      <p:sp>
        <p:nvSpPr>
          <p:cNvPr id="5" name="Footer Placeholder 4"/>
          <p:cNvSpPr>
            <a:spLocks noGrp="1"/>
          </p:cNvSpPr>
          <p:nvPr>
            <p:ph type="ftr" sz="quarter" idx="11"/>
          </p:nvPr>
        </p:nvSpPr>
        <p:spPr/>
        <p:txBody>
          <a:bodyPr/>
          <a:lstStyle>
            <a:lvl1pPr>
              <a:defRPr sz="2000"/>
            </a:lvl1pPr>
          </a:lstStyle>
          <a:p>
            <a:endParaRPr lang="en-US" dirty="0"/>
          </a:p>
        </p:txBody>
      </p:sp>
      <p:sp>
        <p:nvSpPr>
          <p:cNvPr id="6" name="Slide Number Placeholder 5"/>
          <p:cNvSpPr>
            <a:spLocks noGrp="1"/>
          </p:cNvSpPr>
          <p:nvPr>
            <p:ph type="sldNum" sz="quarter" idx="12"/>
          </p:nvPr>
        </p:nvSpPr>
        <p:spPr>
          <a:xfrm>
            <a:off x="11000034" y="6227343"/>
            <a:ext cx="843623" cy="365125"/>
          </a:xfrm>
        </p:spPr>
        <p:txBody>
          <a:bodyPr/>
          <a:lstStyle>
            <a:lvl1pPr>
              <a:defRPr sz="2000">
                <a:solidFill>
                  <a:schemeClr val="bg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0297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D3E147A-F80D-4797-AAF4-85698862E936}" type="datetime1">
              <a:rPr lang="en-US" smtClean="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7981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1506D97-7AAA-454A-BE9B-0C5A0AF3D680}" type="datetime1">
              <a:rPr lang="en-US" smtClean="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66567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C322BD7-BB9C-4A6F-A761-9147E615B75F}" type="datetime1">
              <a:rPr lang="en-US" smtClean="0"/>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304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E8A7B54-1582-45B4-AB83-FF9768E45F9E}" type="datetime1">
              <a:rPr lang="en-US" smtClean="0"/>
              <a:t>7/22/2016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09621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F08B1-00FA-4367-A173-B7045DC729C6}" type="datetime1">
              <a:rPr lang="en-US" smtClean="0"/>
              <a:t>7/22/2016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D740368B-E125-4F19-AF3F-5C7ECEE3C450}" type="datetime1">
              <a:rPr lang="en-US" smtClean="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348380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dirty="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1FA0D0B5-7D1C-4352-BE69-AB230308C708}" type="datetime1">
              <a:rPr lang="en-US" smtClean="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7423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98D14C-C57E-4453-B1D4-89F1A16BDB2E}" type="datetime1">
              <a:rPr lang="en-US" smtClean="0"/>
              <a:t>7/22/2016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31643679"/>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8.xml"/><Relationship Id="rId7" Type="http://schemas.openxmlformats.org/officeDocument/2006/relationships/image" Target="../media/image2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tags" Target="../tags/tag9.xml"/><Relationship Id="rId9" Type="http://schemas.openxmlformats.org/officeDocument/2006/relationships/image" Target="../media/image24.png"/></Relationships>
</file>

<file path=ppt/slides/_rels/slide5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2.xml"/><Relationship Id="rId7" Type="http://schemas.openxmlformats.org/officeDocument/2006/relationships/image" Target="../media/image2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07067" y="3039964"/>
            <a:ext cx="7766936" cy="1646302"/>
          </a:xfrm>
        </p:spPr>
        <p:txBody>
          <a:bodyPr/>
          <a:lstStyle/>
          <a:p>
            <a:r>
              <a:rPr lang="pt-BR" sz="4800" dirty="0"/>
              <a:t>Alinhamento múltiplo de sequências com A-Star paralelo em clusters MPI</a:t>
            </a:r>
          </a:p>
        </p:txBody>
      </p:sp>
      <p:sp>
        <p:nvSpPr>
          <p:cNvPr id="3" name="Subtítulo 2"/>
          <p:cNvSpPr>
            <a:spLocks noGrp="1"/>
          </p:cNvSpPr>
          <p:nvPr>
            <p:ph type="subTitle" idx="1"/>
          </p:nvPr>
        </p:nvSpPr>
        <p:spPr>
          <a:xfrm>
            <a:off x="1507067" y="4944463"/>
            <a:ext cx="7766936" cy="1096899"/>
          </a:xfrm>
        </p:spPr>
        <p:txBody>
          <a:bodyPr>
            <a:noAutofit/>
          </a:bodyPr>
          <a:lstStyle/>
          <a:p>
            <a:r>
              <a:rPr lang="pt-BR" dirty="0"/>
              <a:t>Trabalho de graduação</a:t>
            </a:r>
          </a:p>
          <a:p>
            <a:r>
              <a:rPr lang="pt-BR" dirty="0"/>
              <a:t>Engenharia da Computação</a:t>
            </a:r>
          </a:p>
          <a:p>
            <a:r>
              <a:rPr lang="pt-BR" dirty="0"/>
              <a:t>Gabriel de Carvalho Ferreira</a:t>
            </a:r>
          </a:p>
          <a:p>
            <a:r>
              <a:rPr lang="pt-BR" dirty="0"/>
              <a:t>Orientadora: Dr. Alba Cristina M. de Melo</a:t>
            </a:r>
          </a:p>
        </p:txBody>
      </p:sp>
      <p:sp>
        <p:nvSpPr>
          <p:cNvPr id="4" name="Subtítulo 2"/>
          <p:cNvSpPr txBox="1">
            <a:spLocks/>
          </p:cNvSpPr>
          <p:nvPr/>
        </p:nvSpPr>
        <p:spPr>
          <a:xfrm>
            <a:off x="1507067" y="210739"/>
            <a:ext cx="7766936" cy="109689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pt-BR" sz="3000" dirty="0"/>
              <a:t>Universidade de Brasília</a:t>
            </a:r>
          </a:p>
          <a:p>
            <a:r>
              <a:rPr lang="pt-BR" sz="3000" dirty="0"/>
              <a:t>Instituto de Ciências Exatas</a:t>
            </a:r>
          </a:p>
          <a:p>
            <a:r>
              <a:rPr lang="pt-BR" sz="3000" dirty="0"/>
              <a:t>Departamento de Ciência da Computação</a:t>
            </a:r>
          </a:p>
        </p:txBody>
      </p:sp>
      <p:sp>
        <p:nvSpPr>
          <p:cNvPr id="5" name="Espaço Reservado para Número de Slide 4"/>
          <p:cNvSpPr>
            <a:spLocks noGrp="1"/>
          </p:cNvSpPr>
          <p:nvPr>
            <p:ph type="sldNum" sz="quarter" idx="12"/>
          </p:nvPr>
        </p:nvSpPr>
        <p:spPr>
          <a:xfrm>
            <a:off x="11185945" y="6229621"/>
            <a:ext cx="683339" cy="365125"/>
          </a:xfrm>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7917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p:txBody>
          <a:bodyPr>
            <a:normAutofit/>
          </a:bodyPr>
          <a:lstStyle/>
          <a:p>
            <a:r>
              <a:rPr lang="pt-BR" sz="2800" dirty="0"/>
              <a:t>Alinhamento</a:t>
            </a:r>
          </a:p>
        </p:txBody>
      </p:sp>
      <p:pic>
        <p:nvPicPr>
          <p:cNvPr id="10" name="Imagem 9"/>
          <p:cNvPicPr>
            <a:picLocks noChangeAspect="1"/>
          </p:cNvPicPr>
          <p:nvPr>
            <p:custDataLst>
              <p:tags r:id="rId1"/>
            </p:custDataLst>
          </p:nvPr>
        </p:nvPicPr>
        <p:blipFill>
          <a:blip r:embed="rId4"/>
          <a:stretch>
            <a:fillRect/>
          </a:stretch>
        </p:blipFill>
        <p:spPr>
          <a:xfrm>
            <a:off x="1756634" y="2019301"/>
            <a:ext cx="6284683" cy="3869364"/>
          </a:xfrm>
          <a:prstGeom prst="rect">
            <a:avLst/>
          </a:prstGeom>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49583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a:xfrm>
            <a:off x="643498" y="1132968"/>
            <a:ext cx="8596668" cy="3880773"/>
          </a:xfrm>
        </p:spPr>
        <p:txBody>
          <a:bodyPr>
            <a:normAutofit/>
          </a:bodyPr>
          <a:lstStyle/>
          <a:p>
            <a:r>
              <a:rPr lang="pt-BR" sz="2800" dirty="0"/>
              <a:t>Soma de pares</a:t>
            </a:r>
          </a:p>
          <a:p>
            <a:r>
              <a:rPr lang="pt-BR" sz="2800" dirty="0"/>
              <a:t>Tabelas de pontuação</a:t>
            </a:r>
          </a:p>
          <a:p>
            <a:endParaRPr lang="pt-BR" sz="2800" dirty="0"/>
          </a:p>
          <a:p>
            <a:endParaRPr lang="pt-BR" sz="2800" dirty="0"/>
          </a:p>
        </p:txBody>
      </p:sp>
      <p:pic>
        <p:nvPicPr>
          <p:cNvPr id="24" name="Imagem 23"/>
          <p:cNvPicPr>
            <a:picLocks noChangeAspect="1"/>
          </p:cNvPicPr>
          <p:nvPr>
            <p:custDataLst>
              <p:tags r:id="rId1"/>
            </p:custDataLst>
          </p:nvPr>
        </p:nvPicPr>
        <p:blipFill>
          <a:blip r:embed="rId4"/>
          <a:stretch>
            <a:fillRect/>
          </a:stretch>
        </p:blipFill>
        <p:spPr>
          <a:xfrm>
            <a:off x="339728" y="2453768"/>
            <a:ext cx="7634575" cy="2949108"/>
          </a:xfrm>
          <a:prstGeom prst="rect">
            <a:avLst/>
          </a:prstGeom>
        </p:spPr>
      </p:pic>
      <p:grpSp>
        <p:nvGrpSpPr>
          <p:cNvPr id="6" name="Group 4"/>
          <p:cNvGrpSpPr>
            <a:grpSpLocks noChangeAspect="1"/>
          </p:cNvGrpSpPr>
          <p:nvPr/>
        </p:nvGrpSpPr>
        <p:grpSpPr bwMode="auto">
          <a:xfrm>
            <a:off x="8055543" y="2833300"/>
            <a:ext cx="1783377" cy="1463929"/>
            <a:chOff x="633" y="2260"/>
            <a:chExt cx="1418" cy="1164"/>
          </a:xfrm>
        </p:grpSpPr>
        <p:sp>
          <p:nvSpPr>
            <p:cNvPr id="7" name="AutoShape 3"/>
            <p:cNvSpPr>
              <a:spLocks noChangeAspect="1" noChangeArrowheads="1" noTextEdit="1"/>
            </p:cNvSpPr>
            <p:nvPr/>
          </p:nvSpPr>
          <p:spPr bwMode="auto">
            <a:xfrm>
              <a:off x="633" y="2260"/>
              <a:ext cx="1418" cy="11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Rectangle 5"/>
            <p:cNvSpPr>
              <a:spLocks noChangeArrowheads="1"/>
            </p:cNvSpPr>
            <p:nvPr/>
          </p:nvSpPr>
          <p:spPr bwMode="auto">
            <a:xfrm>
              <a:off x="633" y="2260"/>
              <a:ext cx="1418" cy="1164"/>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Freeform 6"/>
            <p:cNvSpPr>
              <a:spLocks/>
            </p:cNvSpPr>
            <p:nvPr/>
          </p:nvSpPr>
          <p:spPr bwMode="auto">
            <a:xfrm>
              <a:off x="752" y="2366"/>
              <a:ext cx="184" cy="192"/>
            </a:xfrm>
            <a:custGeom>
              <a:avLst/>
              <a:gdLst>
                <a:gd name="T0" fmla="*/ 534 w 551"/>
                <a:gd name="T1" fmla="*/ 0 h 574"/>
                <a:gd name="T2" fmla="*/ 529 w 551"/>
                <a:gd name="T3" fmla="*/ 191 h 574"/>
                <a:gd name="T4" fmla="*/ 521 w 551"/>
                <a:gd name="T5" fmla="*/ 121 h 574"/>
                <a:gd name="T6" fmla="*/ 507 w 551"/>
                <a:gd name="T7" fmla="*/ 73 h 574"/>
                <a:gd name="T8" fmla="*/ 482 w 551"/>
                <a:gd name="T9" fmla="*/ 45 h 574"/>
                <a:gd name="T10" fmla="*/ 441 w 551"/>
                <a:gd name="T11" fmla="*/ 29 h 574"/>
                <a:gd name="T12" fmla="*/ 376 w 551"/>
                <a:gd name="T13" fmla="*/ 26 h 574"/>
                <a:gd name="T14" fmla="*/ 342 w 551"/>
                <a:gd name="T15" fmla="*/ 27 h 574"/>
                <a:gd name="T16" fmla="*/ 320 w 551"/>
                <a:gd name="T17" fmla="*/ 32 h 574"/>
                <a:gd name="T18" fmla="*/ 313 w 551"/>
                <a:gd name="T19" fmla="*/ 49 h 574"/>
                <a:gd name="T20" fmla="*/ 313 w 551"/>
                <a:gd name="T21" fmla="*/ 507 h 574"/>
                <a:gd name="T22" fmla="*/ 315 w 551"/>
                <a:gd name="T23" fmla="*/ 526 h 574"/>
                <a:gd name="T24" fmla="*/ 324 w 551"/>
                <a:gd name="T25" fmla="*/ 538 h 574"/>
                <a:gd name="T26" fmla="*/ 351 w 551"/>
                <a:gd name="T27" fmla="*/ 546 h 574"/>
                <a:gd name="T28" fmla="*/ 402 w 551"/>
                <a:gd name="T29" fmla="*/ 548 h 574"/>
                <a:gd name="T30" fmla="*/ 436 w 551"/>
                <a:gd name="T31" fmla="*/ 574 h 574"/>
                <a:gd name="T32" fmla="*/ 387 w 551"/>
                <a:gd name="T33" fmla="*/ 573 h 574"/>
                <a:gd name="T34" fmla="*/ 326 w 551"/>
                <a:gd name="T35" fmla="*/ 571 h 574"/>
                <a:gd name="T36" fmla="*/ 275 w 551"/>
                <a:gd name="T37" fmla="*/ 571 h 574"/>
                <a:gd name="T38" fmla="*/ 223 w 551"/>
                <a:gd name="T39" fmla="*/ 571 h 574"/>
                <a:gd name="T40" fmla="*/ 163 w 551"/>
                <a:gd name="T41" fmla="*/ 573 h 574"/>
                <a:gd name="T42" fmla="*/ 115 w 551"/>
                <a:gd name="T43" fmla="*/ 574 h 574"/>
                <a:gd name="T44" fmla="*/ 148 w 551"/>
                <a:gd name="T45" fmla="*/ 548 h 574"/>
                <a:gd name="T46" fmla="*/ 200 w 551"/>
                <a:gd name="T47" fmla="*/ 546 h 574"/>
                <a:gd name="T48" fmla="*/ 227 w 551"/>
                <a:gd name="T49" fmla="*/ 538 h 574"/>
                <a:gd name="T50" fmla="*/ 236 w 551"/>
                <a:gd name="T51" fmla="*/ 526 h 574"/>
                <a:gd name="T52" fmla="*/ 237 w 551"/>
                <a:gd name="T53" fmla="*/ 507 h 574"/>
                <a:gd name="T54" fmla="*/ 237 w 551"/>
                <a:gd name="T55" fmla="*/ 47 h 574"/>
                <a:gd name="T56" fmla="*/ 230 w 551"/>
                <a:gd name="T57" fmla="*/ 32 h 574"/>
                <a:gd name="T58" fmla="*/ 208 w 551"/>
                <a:gd name="T59" fmla="*/ 27 h 574"/>
                <a:gd name="T60" fmla="*/ 174 w 551"/>
                <a:gd name="T61" fmla="*/ 26 h 574"/>
                <a:gd name="T62" fmla="*/ 110 w 551"/>
                <a:gd name="T63" fmla="*/ 29 h 574"/>
                <a:gd name="T64" fmla="*/ 68 w 551"/>
                <a:gd name="T65" fmla="*/ 45 h 574"/>
                <a:gd name="T66" fmla="*/ 44 w 551"/>
                <a:gd name="T67" fmla="*/ 73 h 574"/>
                <a:gd name="T68" fmla="*/ 30 w 551"/>
                <a:gd name="T69" fmla="*/ 121 h 574"/>
                <a:gd name="T70" fmla="*/ 22 w 551"/>
                <a:gd name="T71" fmla="*/ 191 h 574"/>
                <a:gd name="T72" fmla="*/ 17 w 551"/>
                <a:gd name="T73"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574">
                  <a:moveTo>
                    <a:pt x="17" y="0"/>
                  </a:moveTo>
                  <a:lnTo>
                    <a:pt x="534" y="0"/>
                  </a:lnTo>
                  <a:lnTo>
                    <a:pt x="551" y="191"/>
                  </a:lnTo>
                  <a:lnTo>
                    <a:pt x="529" y="191"/>
                  </a:lnTo>
                  <a:lnTo>
                    <a:pt x="526" y="153"/>
                  </a:lnTo>
                  <a:lnTo>
                    <a:pt x="521" y="121"/>
                  </a:lnTo>
                  <a:lnTo>
                    <a:pt x="516" y="95"/>
                  </a:lnTo>
                  <a:lnTo>
                    <a:pt x="507" y="73"/>
                  </a:lnTo>
                  <a:lnTo>
                    <a:pt x="496" y="57"/>
                  </a:lnTo>
                  <a:lnTo>
                    <a:pt x="482" y="45"/>
                  </a:lnTo>
                  <a:lnTo>
                    <a:pt x="464" y="36"/>
                  </a:lnTo>
                  <a:lnTo>
                    <a:pt x="441" y="29"/>
                  </a:lnTo>
                  <a:lnTo>
                    <a:pt x="411" y="27"/>
                  </a:lnTo>
                  <a:lnTo>
                    <a:pt x="376" y="26"/>
                  </a:lnTo>
                  <a:lnTo>
                    <a:pt x="358" y="26"/>
                  </a:lnTo>
                  <a:lnTo>
                    <a:pt x="342" y="27"/>
                  </a:lnTo>
                  <a:lnTo>
                    <a:pt x="329" y="28"/>
                  </a:lnTo>
                  <a:lnTo>
                    <a:pt x="320" y="32"/>
                  </a:lnTo>
                  <a:lnTo>
                    <a:pt x="315" y="38"/>
                  </a:lnTo>
                  <a:lnTo>
                    <a:pt x="313" y="49"/>
                  </a:lnTo>
                  <a:lnTo>
                    <a:pt x="313" y="60"/>
                  </a:lnTo>
                  <a:lnTo>
                    <a:pt x="313" y="507"/>
                  </a:lnTo>
                  <a:lnTo>
                    <a:pt x="313" y="517"/>
                  </a:lnTo>
                  <a:lnTo>
                    <a:pt x="315" y="526"/>
                  </a:lnTo>
                  <a:lnTo>
                    <a:pt x="317" y="533"/>
                  </a:lnTo>
                  <a:lnTo>
                    <a:pt x="324" y="538"/>
                  </a:lnTo>
                  <a:lnTo>
                    <a:pt x="335" y="543"/>
                  </a:lnTo>
                  <a:lnTo>
                    <a:pt x="351" y="546"/>
                  </a:lnTo>
                  <a:lnTo>
                    <a:pt x="373" y="547"/>
                  </a:lnTo>
                  <a:lnTo>
                    <a:pt x="402" y="548"/>
                  </a:lnTo>
                  <a:lnTo>
                    <a:pt x="436" y="548"/>
                  </a:lnTo>
                  <a:lnTo>
                    <a:pt x="436" y="574"/>
                  </a:lnTo>
                  <a:lnTo>
                    <a:pt x="415" y="573"/>
                  </a:lnTo>
                  <a:lnTo>
                    <a:pt x="387" y="573"/>
                  </a:lnTo>
                  <a:lnTo>
                    <a:pt x="357" y="571"/>
                  </a:lnTo>
                  <a:lnTo>
                    <a:pt x="326" y="571"/>
                  </a:lnTo>
                  <a:lnTo>
                    <a:pt x="298" y="571"/>
                  </a:lnTo>
                  <a:lnTo>
                    <a:pt x="275" y="571"/>
                  </a:lnTo>
                  <a:lnTo>
                    <a:pt x="251" y="571"/>
                  </a:lnTo>
                  <a:lnTo>
                    <a:pt x="223" y="571"/>
                  </a:lnTo>
                  <a:lnTo>
                    <a:pt x="193" y="571"/>
                  </a:lnTo>
                  <a:lnTo>
                    <a:pt x="163" y="573"/>
                  </a:lnTo>
                  <a:lnTo>
                    <a:pt x="135" y="573"/>
                  </a:lnTo>
                  <a:lnTo>
                    <a:pt x="115" y="574"/>
                  </a:lnTo>
                  <a:lnTo>
                    <a:pt x="115" y="548"/>
                  </a:lnTo>
                  <a:lnTo>
                    <a:pt x="148" y="548"/>
                  </a:lnTo>
                  <a:lnTo>
                    <a:pt x="178" y="547"/>
                  </a:lnTo>
                  <a:lnTo>
                    <a:pt x="200" y="546"/>
                  </a:lnTo>
                  <a:lnTo>
                    <a:pt x="215" y="543"/>
                  </a:lnTo>
                  <a:lnTo>
                    <a:pt x="227" y="538"/>
                  </a:lnTo>
                  <a:lnTo>
                    <a:pt x="233" y="533"/>
                  </a:lnTo>
                  <a:lnTo>
                    <a:pt x="236" y="526"/>
                  </a:lnTo>
                  <a:lnTo>
                    <a:pt x="237" y="517"/>
                  </a:lnTo>
                  <a:lnTo>
                    <a:pt x="237" y="507"/>
                  </a:lnTo>
                  <a:lnTo>
                    <a:pt x="237" y="60"/>
                  </a:lnTo>
                  <a:lnTo>
                    <a:pt x="237" y="47"/>
                  </a:lnTo>
                  <a:lnTo>
                    <a:pt x="235" y="37"/>
                  </a:lnTo>
                  <a:lnTo>
                    <a:pt x="230" y="32"/>
                  </a:lnTo>
                  <a:lnTo>
                    <a:pt x="219" y="28"/>
                  </a:lnTo>
                  <a:lnTo>
                    <a:pt x="208" y="27"/>
                  </a:lnTo>
                  <a:lnTo>
                    <a:pt x="191" y="26"/>
                  </a:lnTo>
                  <a:lnTo>
                    <a:pt x="174" y="26"/>
                  </a:lnTo>
                  <a:lnTo>
                    <a:pt x="139" y="27"/>
                  </a:lnTo>
                  <a:lnTo>
                    <a:pt x="110" y="29"/>
                  </a:lnTo>
                  <a:lnTo>
                    <a:pt x="86" y="36"/>
                  </a:lnTo>
                  <a:lnTo>
                    <a:pt x="68" y="45"/>
                  </a:lnTo>
                  <a:lnTo>
                    <a:pt x="54" y="57"/>
                  </a:lnTo>
                  <a:lnTo>
                    <a:pt x="44" y="73"/>
                  </a:lnTo>
                  <a:lnTo>
                    <a:pt x="35" y="95"/>
                  </a:lnTo>
                  <a:lnTo>
                    <a:pt x="30" y="121"/>
                  </a:lnTo>
                  <a:lnTo>
                    <a:pt x="25" y="153"/>
                  </a:lnTo>
                  <a:lnTo>
                    <a:pt x="22" y="191"/>
                  </a:lnTo>
                  <a:lnTo>
                    <a:pt x="0" y="191"/>
                  </a:lnTo>
                  <a:lnTo>
                    <a:pt x="17"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0" name="Freeform 7"/>
            <p:cNvSpPr>
              <a:spLocks/>
            </p:cNvSpPr>
            <p:nvPr/>
          </p:nvSpPr>
          <p:spPr bwMode="auto">
            <a:xfrm>
              <a:off x="1052" y="2366"/>
              <a:ext cx="183" cy="192"/>
            </a:xfrm>
            <a:custGeom>
              <a:avLst/>
              <a:gdLst>
                <a:gd name="T0" fmla="*/ 533 w 550"/>
                <a:gd name="T1" fmla="*/ 0 h 574"/>
                <a:gd name="T2" fmla="*/ 528 w 550"/>
                <a:gd name="T3" fmla="*/ 191 h 574"/>
                <a:gd name="T4" fmla="*/ 520 w 550"/>
                <a:gd name="T5" fmla="*/ 121 h 574"/>
                <a:gd name="T6" fmla="*/ 506 w 550"/>
                <a:gd name="T7" fmla="*/ 73 h 574"/>
                <a:gd name="T8" fmla="*/ 482 w 550"/>
                <a:gd name="T9" fmla="*/ 45 h 574"/>
                <a:gd name="T10" fmla="*/ 440 w 550"/>
                <a:gd name="T11" fmla="*/ 29 h 574"/>
                <a:gd name="T12" fmla="*/ 376 w 550"/>
                <a:gd name="T13" fmla="*/ 26 h 574"/>
                <a:gd name="T14" fmla="*/ 341 w 550"/>
                <a:gd name="T15" fmla="*/ 27 h 574"/>
                <a:gd name="T16" fmla="*/ 319 w 550"/>
                <a:gd name="T17" fmla="*/ 32 h 574"/>
                <a:gd name="T18" fmla="*/ 313 w 550"/>
                <a:gd name="T19" fmla="*/ 49 h 574"/>
                <a:gd name="T20" fmla="*/ 313 w 550"/>
                <a:gd name="T21" fmla="*/ 507 h 574"/>
                <a:gd name="T22" fmla="*/ 314 w 550"/>
                <a:gd name="T23" fmla="*/ 526 h 574"/>
                <a:gd name="T24" fmla="*/ 323 w 550"/>
                <a:gd name="T25" fmla="*/ 538 h 574"/>
                <a:gd name="T26" fmla="*/ 350 w 550"/>
                <a:gd name="T27" fmla="*/ 546 h 574"/>
                <a:gd name="T28" fmla="*/ 402 w 550"/>
                <a:gd name="T29" fmla="*/ 548 h 574"/>
                <a:gd name="T30" fmla="*/ 435 w 550"/>
                <a:gd name="T31" fmla="*/ 574 h 574"/>
                <a:gd name="T32" fmla="*/ 386 w 550"/>
                <a:gd name="T33" fmla="*/ 573 h 574"/>
                <a:gd name="T34" fmla="*/ 326 w 550"/>
                <a:gd name="T35" fmla="*/ 571 h 574"/>
                <a:gd name="T36" fmla="*/ 274 w 550"/>
                <a:gd name="T37" fmla="*/ 571 h 574"/>
                <a:gd name="T38" fmla="*/ 223 w 550"/>
                <a:gd name="T39" fmla="*/ 571 h 574"/>
                <a:gd name="T40" fmla="*/ 162 w 550"/>
                <a:gd name="T41" fmla="*/ 573 h 574"/>
                <a:gd name="T42" fmla="*/ 114 w 550"/>
                <a:gd name="T43" fmla="*/ 574 h 574"/>
                <a:gd name="T44" fmla="*/ 148 w 550"/>
                <a:gd name="T45" fmla="*/ 548 h 574"/>
                <a:gd name="T46" fmla="*/ 199 w 550"/>
                <a:gd name="T47" fmla="*/ 546 h 574"/>
                <a:gd name="T48" fmla="*/ 226 w 550"/>
                <a:gd name="T49" fmla="*/ 538 h 574"/>
                <a:gd name="T50" fmla="*/ 235 w 550"/>
                <a:gd name="T51" fmla="*/ 526 h 574"/>
                <a:gd name="T52" fmla="*/ 237 w 550"/>
                <a:gd name="T53" fmla="*/ 507 h 574"/>
                <a:gd name="T54" fmla="*/ 237 w 550"/>
                <a:gd name="T55" fmla="*/ 47 h 574"/>
                <a:gd name="T56" fmla="*/ 229 w 550"/>
                <a:gd name="T57" fmla="*/ 32 h 574"/>
                <a:gd name="T58" fmla="*/ 207 w 550"/>
                <a:gd name="T59" fmla="*/ 27 h 574"/>
                <a:gd name="T60" fmla="*/ 174 w 550"/>
                <a:gd name="T61" fmla="*/ 26 h 574"/>
                <a:gd name="T62" fmla="*/ 109 w 550"/>
                <a:gd name="T63" fmla="*/ 29 h 574"/>
                <a:gd name="T64" fmla="*/ 68 w 550"/>
                <a:gd name="T65" fmla="*/ 45 h 574"/>
                <a:gd name="T66" fmla="*/ 43 w 550"/>
                <a:gd name="T67" fmla="*/ 73 h 574"/>
                <a:gd name="T68" fmla="*/ 29 w 550"/>
                <a:gd name="T69" fmla="*/ 121 h 574"/>
                <a:gd name="T70" fmla="*/ 21 w 550"/>
                <a:gd name="T71" fmla="*/ 191 h 574"/>
                <a:gd name="T72" fmla="*/ 16 w 550"/>
                <a:gd name="T73"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0" h="574">
                  <a:moveTo>
                    <a:pt x="16" y="0"/>
                  </a:moveTo>
                  <a:lnTo>
                    <a:pt x="533" y="0"/>
                  </a:lnTo>
                  <a:lnTo>
                    <a:pt x="550" y="191"/>
                  </a:lnTo>
                  <a:lnTo>
                    <a:pt x="528" y="191"/>
                  </a:lnTo>
                  <a:lnTo>
                    <a:pt x="526" y="153"/>
                  </a:lnTo>
                  <a:lnTo>
                    <a:pt x="520" y="121"/>
                  </a:lnTo>
                  <a:lnTo>
                    <a:pt x="515" y="95"/>
                  </a:lnTo>
                  <a:lnTo>
                    <a:pt x="506" y="73"/>
                  </a:lnTo>
                  <a:lnTo>
                    <a:pt x="496" y="57"/>
                  </a:lnTo>
                  <a:lnTo>
                    <a:pt x="482" y="45"/>
                  </a:lnTo>
                  <a:lnTo>
                    <a:pt x="464" y="36"/>
                  </a:lnTo>
                  <a:lnTo>
                    <a:pt x="440" y="29"/>
                  </a:lnTo>
                  <a:lnTo>
                    <a:pt x="411" y="27"/>
                  </a:lnTo>
                  <a:lnTo>
                    <a:pt x="376" y="26"/>
                  </a:lnTo>
                  <a:lnTo>
                    <a:pt x="358" y="26"/>
                  </a:lnTo>
                  <a:lnTo>
                    <a:pt x="341" y="27"/>
                  </a:lnTo>
                  <a:lnTo>
                    <a:pt x="328" y="28"/>
                  </a:lnTo>
                  <a:lnTo>
                    <a:pt x="319" y="32"/>
                  </a:lnTo>
                  <a:lnTo>
                    <a:pt x="314" y="38"/>
                  </a:lnTo>
                  <a:lnTo>
                    <a:pt x="313" y="49"/>
                  </a:lnTo>
                  <a:lnTo>
                    <a:pt x="313" y="60"/>
                  </a:lnTo>
                  <a:lnTo>
                    <a:pt x="313" y="507"/>
                  </a:lnTo>
                  <a:lnTo>
                    <a:pt x="313" y="517"/>
                  </a:lnTo>
                  <a:lnTo>
                    <a:pt x="314" y="526"/>
                  </a:lnTo>
                  <a:lnTo>
                    <a:pt x="317" y="533"/>
                  </a:lnTo>
                  <a:lnTo>
                    <a:pt x="323" y="538"/>
                  </a:lnTo>
                  <a:lnTo>
                    <a:pt x="335" y="543"/>
                  </a:lnTo>
                  <a:lnTo>
                    <a:pt x="350" y="546"/>
                  </a:lnTo>
                  <a:lnTo>
                    <a:pt x="372" y="547"/>
                  </a:lnTo>
                  <a:lnTo>
                    <a:pt x="402" y="548"/>
                  </a:lnTo>
                  <a:lnTo>
                    <a:pt x="435" y="548"/>
                  </a:lnTo>
                  <a:lnTo>
                    <a:pt x="435" y="574"/>
                  </a:lnTo>
                  <a:lnTo>
                    <a:pt x="415" y="573"/>
                  </a:lnTo>
                  <a:lnTo>
                    <a:pt x="386" y="573"/>
                  </a:lnTo>
                  <a:lnTo>
                    <a:pt x="357" y="571"/>
                  </a:lnTo>
                  <a:lnTo>
                    <a:pt x="326" y="571"/>
                  </a:lnTo>
                  <a:lnTo>
                    <a:pt x="297" y="571"/>
                  </a:lnTo>
                  <a:lnTo>
                    <a:pt x="274" y="571"/>
                  </a:lnTo>
                  <a:lnTo>
                    <a:pt x="251" y="571"/>
                  </a:lnTo>
                  <a:lnTo>
                    <a:pt x="223" y="571"/>
                  </a:lnTo>
                  <a:lnTo>
                    <a:pt x="193" y="571"/>
                  </a:lnTo>
                  <a:lnTo>
                    <a:pt x="162" y="573"/>
                  </a:lnTo>
                  <a:lnTo>
                    <a:pt x="135" y="573"/>
                  </a:lnTo>
                  <a:lnTo>
                    <a:pt x="114" y="574"/>
                  </a:lnTo>
                  <a:lnTo>
                    <a:pt x="114" y="548"/>
                  </a:lnTo>
                  <a:lnTo>
                    <a:pt x="148" y="548"/>
                  </a:lnTo>
                  <a:lnTo>
                    <a:pt x="177" y="547"/>
                  </a:lnTo>
                  <a:lnTo>
                    <a:pt x="199" y="546"/>
                  </a:lnTo>
                  <a:lnTo>
                    <a:pt x="215" y="543"/>
                  </a:lnTo>
                  <a:lnTo>
                    <a:pt x="226" y="538"/>
                  </a:lnTo>
                  <a:lnTo>
                    <a:pt x="233" y="533"/>
                  </a:lnTo>
                  <a:lnTo>
                    <a:pt x="235" y="526"/>
                  </a:lnTo>
                  <a:lnTo>
                    <a:pt x="237" y="517"/>
                  </a:lnTo>
                  <a:lnTo>
                    <a:pt x="237" y="507"/>
                  </a:lnTo>
                  <a:lnTo>
                    <a:pt x="237" y="60"/>
                  </a:lnTo>
                  <a:lnTo>
                    <a:pt x="237" y="47"/>
                  </a:lnTo>
                  <a:lnTo>
                    <a:pt x="234" y="37"/>
                  </a:lnTo>
                  <a:lnTo>
                    <a:pt x="229" y="32"/>
                  </a:lnTo>
                  <a:lnTo>
                    <a:pt x="219" y="28"/>
                  </a:lnTo>
                  <a:lnTo>
                    <a:pt x="207" y="27"/>
                  </a:lnTo>
                  <a:lnTo>
                    <a:pt x="190" y="26"/>
                  </a:lnTo>
                  <a:lnTo>
                    <a:pt x="174" y="26"/>
                  </a:lnTo>
                  <a:lnTo>
                    <a:pt x="139" y="27"/>
                  </a:lnTo>
                  <a:lnTo>
                    <a:pt x="109" y="29"/>
                  </a:lnTo>
                  <a:lnTo>
                    <a:pt x="86" y="36"/>
                  </a:lnTo>
                  <a:lnTo>
                    <a:pt x="68" y="45"/>
                  </a:lnTo>
                  <a:lnTo>
                    <a:pt x="54" y="57"/>
                  </a:lnTo>
                  <a:lnTo>
                    <a:pt x="43" y="73"/>
                  </a:lnTo>
                  <a:lnTo>
                    <a:pt x="34" y="95"/>
                  </a:lnTo>
                  <a:lnTo>
                    <a:pt x="29" y="121"/>
                  </a:lnTo>
                  <a:lnTo>
                    <a:pt x="24" y="153"/>
                  </a:lnTo>
                  <a:lnTo>
                    <a:pt x="21" y="191"/>
                  </a:lnTo>
                  <a:lnTo>
                    <a:pt x="0" y="191"/>
                  </a:lnTo>
                  <a:lnTo>
                    <a:pt x="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1" name="Freeform 8"/>
            <p:cNvSpPr>
              <a:spLocks/>
            </p:cNvSpPr>
            <p:nvPr/>
          </p:nvSpPr>
          <p:spPr bwMode="auto">
            <a:xfrm>
              <a:off x="1348" y="2365"/>
              <a:ext cx="238" cy="193"/>
            </a:xfrm>
            <a:custGeom>
              <a:avLst/>
              <a:gdLst>
                <a:gd name="T0" fmla="*/ 143 w 713"/>
                <a:gd name="T1" fmla="*/ 0 h 579"/>
                <a:gd name="T2" fmla="*/ 162 w 713"/>
                <a:gd name="T3" fmla="*/ 2 h 579"/>
                <a:gd name="T4" fmla="*/ 173 w 713"/>
                <a:gd name="T5" fmla="*/ 18 h 579"/>
                <a:gd name="T6" fmla="*/ 543 w 713"/>
                <a:gd name="T7" fmla="*/ 16 h 579"/>
                <a:gd name="T8" fmla="*/ 550 w 713"/>
                <a:gd name="T9" fmla="*/ 2 h 579"/>
                <a:gd name="T10" fmla="*/ 570 w 713"/>
                <a:gd name="T11" fmla="*/ 0 h 579"/>
                <a:gd name="T12" fmla="*/ 713 w 713"/>
                <a:gd name="T13" fmla="*/ 25 h 579"/>
                <a:gd name="T14" fmla="*/ 669 w 713"/>
                <a:gd name="T15" fmla="*/ 27 h 579"/>
                <a:gd name="T16" fmla="*/ 639 w 713"/>
                <a:gd name="T17" fmla="*/ 32 h 579"/>
                <a:gd name="T18" fmla="*/ 628 w 713"/>
                <a:gd name="T19" fmla="*/ 45 h 579"/>
                <a:gd name="T20" fmla="*/ 627 w 713"/>
                <a:gd name="T21" fmla="*/ 65 h 579"/>
                <a:gd name="T22" fmla="*/ 627 w 713"/>
                <a:gd name="T23" fmla="*/ 525 h 579"/>
                <a:gd name="T24" fmla="*/ 632 w 713"/>
                <a:gd name="T25" fmla="*/ 542 h 579"/>
                <a:gd name="T26" fmla="*/ 651 w 713"/>
                <a:gd name="T27" fmla="*/ 551 h 579"/>
                <a:gd name="T28" fmla="*/ 694 w 713"/>
                <a:gd name="T29" fmla="*/ 553 h 579"/>
                <a:gd name="T30" fmla="*/ 713 w 713"/>
                <a:gd name="T31" fmla="*/ 579 h 579"/>
                <a:gd name="T32" fmla="*/ 667 w 713"/>
                <a:gd name="T33" fmla="*/ 578 h 579"/>
                <a:gd name="T34" fmla="*/ 615 w 713"/>
                <a:gd name="T35" fmla="*/ 576 h 579"/>
                <a:gd name="T36" fmla="*/ 570 w 713"/>
                <a:gd name="T37" fmla="*/ 576 h 579"/>
                <a:gd name="T38" fmla="*/ 517 w 713"/>
                <a:gd name="T39" fmla="*/ 578 h 579"/>
                <a:gd name="T40" fmla="*/ 471 w 713"/>
                <a:gd name="T41" fmla="*/ 579 h 579"/>
                <a:gd name="T42" fmla="*/ 490 w 713"/>
                <a:gd name="T43" fmla="*/ 553 h 579"/>
                <a:gd name="T44" fmla="*/ 532 w 713"/>
                <a:gd name="T45" fmla="*/ 551 h 579"/>
                <a:gd name="T46" fmla="*/ 552 w 713"/>
                <a:gd name="T47" fmla="*/ 542 h 579"/>
                <a:gd name="T48" fmla="*/ 557 w 713"/>
                <a:gd name="T49" fmla="*/ 525 h 579"/>
                <a:gd name="T50" fmla="*/ 557 w 713"/>
                <a:gd name="T51" fmla="*/ 25 h 579"/>
                <a:gd name="T52" fmla="*/ 348 w 713"/>
                <a:gd name="T53" fmla="*/ 564 h 579"/>
                <a:gd name="T54" fmla="*/ 344 w 713"/>
                <a:gd name="T55" fmla="*/ 571 h 579"/>
                <a:gd name="T56" fmla="*/ 340 w 713"/>
                <a:gd name="T57" fmla="*/ 576 h 579"/>
                <a:gd name="T58" fmla="*/ 333 w 713"/>
                <a:gd name="T59" fmla="*/ 579 h 579"/>
                <a:gd name="T60" fmla="*/ 326 w 713"/>
                <a:gd name="T61" fmla="*/ 576 h 579"/>
                <a:gd name="T62" fmla="*/ 320 w 713"/>
                <a:gd name="T63" fmla="*/ 570 h 579"/>
                <a:gd name="T64" fmla="*/ 316 w 713"/>
                <a:gd name="T65" fmla="*/ 561 h 579"/>
                <a:gd name="T66" fmla="*/ 111 w 713"/>
                <a:gd name="T67" fmla="*/ 33 h 579"/>
                <a:gd name="T68" fmla="*/ 111 w 713"/>
                <a:gd name="T69" fmla="*/ 498 h 579"/>
                <a:gd name="T70" fmla="*/ 113 w 713"/>
                <a:gd name="T71" fmla="*/ 517 h 579"/>
                <a:gd name="T72" fmla="*/ 126 w 713"/>
                <a:gd name="T73" fmla="*/ 534 h 579"/>
                <a:gd name="T74" fmla="*/ 152 w 713"/>
                <a:gd name="T75" fmla="*/ 548 h 579"/>
                <a:gd name="T76" fmla="*/ 199 w 713"/>
                <a:gd name="T77" fmla="*/ 553 h 579"/>
                <a:gd name="T78" fmla="*/ 165 w 713"/>
                <a:gd name="T79" fmla="*/ 578 h 579"/>
                <a:gd name="T80" fmla="*/ 99 w 713"/>
                <a:gd name="T81" fmla="*/ 576 h 579"/>
                <a:gd name="T82" fmla="*/ 32 w 713"/>
                <a:gd name="T83" fmla="*/ 578 h 579"/>
                <a:gd name="T84" fmla="*/ 0 w 713"/>
                <a:gd name="T85" fmla="*/ 553 h 579"/>
                <a:gd name="T86" fmla="*/ 46 w 713"/>
                <a:gd name="T87" fmla="*/ 548 h 579"/>
                <a:gd name="T88" fmla="*/ 72 w 713"/>
                <a:gd name="T89" fmla="*/ 534 h 579"/>
                <a:gd name="T90" fmla="*/ 84 w 713"/>
                <a:gd name="T91" fmla="*/ 517 h 579"/>
                <a:gd name="T92" fmla="*/ 86 w 713"/>
                <a:gd name="T93" fmla="*/ 498 h 579"/>
                <a:gd name="T94" fmla="*/ 86 w 713"/>
                <a:gd name="T95" fmla="*/ 65 h 579"/>
                <a:gd name="T96" fmla="*/ 85 w 713"/>
                <a:gd name="T97" fmla="*/ 45 h 579"/>
                <a:gd name="T98" fmla="*/ 74 w 713"/>
                <a:gd name="T99" fmla="*/ 32 h 579"/>
                <a:gd name="T100" fmla="*/ 44 w 713"/>
                <a:gd name="T101" fmla="*/ 27 h 579"/>
                <a:gd name="T102" fmla="*/ 0 w 713"/>
                <a:gd name="T103" fmla="*/ 25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3" h="579">
                  <a:moveTo>
                    <a:pt x="0" y="0"/>
                  </a:moveTo>
                  <a:lnTo>
                    <a:pt x="143" y="0"/>
                  </a:lnTo>
                  <a:lnTo>
                    <a:pt x="155" y="0"/>
                  </a:lnTo>
                  <a:lnTo>
                    <a:pt x="162" y="2"/>
                  </a:lnTo>
                  <a:lnTo>
                    <a:pt x="168" y="7"/>
                  </a:lnTo>
                  <a:lnTo>
                    <a:pt x="173" y="18"/>
                  </a:lnTo>
                  <a:lnTo>
                    <a:pt x="357" y="494"/>
                  </a:lnTo>
                  <a:lnTo>
                    <a:pt x="543" y="16"/>
                  </a:lnTo>
                  <a:lnTo>
                    <a:pt x="547" y="7"/>
                  </a:lnTo>
                  <a:lnTo>
                    <a:pt x="550" y="2"/>
                  </a:lnTo>
                  <a:lnTo>
                    <a:pt x="557" y="0"/>
                  </a:lnTo>
                  <a:lnTo>
                    <a:pt x="570" y="0"/>
                  </a:lnTo>
                  <a:lnTo>
                    <a:pt x="713" y="0"/>
                  </a:lnTo>
                  <a:lnTo>
                    <a:pt x="713" y="25"/>
                  </a:lnTo>
                  <a:lnTo>
                    <a:pt x="694" y="25"/>
                  </a:lnTo>
                  <a:lnTo>
                    <a:pt x="669" y="27"/>
                  </a:lnTo>
                  <a:lnTo>
                    <a:pt x="651" y="28"/>
                  </a:lnTo>
                  <a:lnTo>
                    <a:pt x="639" y="32"/>
                  </a:lnTo>
                  <a:lnTo>
                    <a:pt x="632" y="37"/>
                  </a:lnTo>
                  <a:lnTo>
                    <a:pt x="628" y="45"/>
                  </a:lnTo>
                  <a:lnTo>
                    <a:pt x="627" y="54"/>
                  </a:lnTo>
                  <a:lnTo>
                    <a:pt x="627" y="65"/>
                  </a:lnTo>
                  <a:lnTo>
                    <a:pt x="627" y="513"/>
                  </a:lnTo>
                  <a:lnTo>
                    <a:pt x="627" y="525"/>
                  </a:lnTo>
                  <a:lnTo>
                    <a:pt x="628" y="534"/>
                  </a:lnTo>
                  <a:lnTo>
                    <a:pt x="632" y="542"/>
                  </a:lnTo>
                  <a:lnTo>
                    <a:pt x="639" y="547"/>
                  </a:lnTo>
                  <a:lnTo>
                    <a:pt x="651" y="551"/>
                  </a:lnTo>
                  <a:lnTo>
                    <a:pt x="669" y="552"/>
                  </a:lnTo>
                  <a:lnTo>
                    <a:pt x="694" y="553"/>
                  </a:lnTo>
                  <a:lnTo>
                    <a:pt x="713" y="553"/>
                  </a:lnTo>
                  <a:lnTo>
                    <a:pt x="713" y="579"/>
                  </a:lnTo>
                  <a:lnTo>
                    <a:pt x="692" y="578"/>
                  </a:lnTo>
                  <a:lnTo>
                    <a:pt x="667" y="578"/>
                  </a:lnTo>
                  <a:lnTo>
                    <a:pt x="641" y="576"/>
                  </a:lnTo>
                  <a:lnTo>
                    <a:pt x="615" y="576"/>
                  </a:lnTo>
                  <a:lnTo>
                    <a:pt x="592" y="576"/>
                  </a:lnTo>
                  <a:lnTo>
                    <a:pt x="570" y="576"/>
                  </a:lnTo>
                  <a:lnTo>
                    <a:pt x="544" y="576"/>
                  </a:lnTo>
                  <a:lnTo>
                    <a:pt x="517" y="578"/>
                  </a:lnTo>
                  <a:lnTo>
                    <a:pt x="491" y="578"/>
                  </a:lnTo>
                  <a:lnTo>
                    <a:pt x="471" y="579"/>
                  </a:lnTo>
                  <a:lnTo>
                    <a:pt x="471" y="553"/>
                  </a:lnTo>
                  <a:lnTo>
                    <a:pt x="490" y="553"/>
                  </a:lnTo>
                  <a:lnTo>
                    <a:pt x="514" y="552"/>
                  </a:lnTo>
                  <a:lnTo>
                    <a:pt x="532" y="551"/>
                  </a:lnTo>
                  <a:lnTo>
                    <a:pt x="544" y="547"/>
                  </a:lnTo>
                  <a:lnTo>
                    <a:pt x="552" y="542"/>
                  </a:lnTo>
                  <a:lnTo>
                    <a:pt x="556" y="534"/>
                  </a:lnTo>
                  <a:lnTo>
                    <a:pt x="557" y="525"/>
                  </a:lnTo>
                  <a:lnTo>
                    <a:pt x="557" y="513"/>
                  </a:lnTo>
                  <a:lnTo>
                    <a:pt x="557" y="25"/>
                  </a:lnTo>
                  <a:lnTo>
                    <a:pt x="557" y="25"/>
                  </a:lnTo>
                  <a:lnTo>
                    <a:pt x="348" y="564"/>
                  </a:lnTo>
                  <a:lnTo>
                    <a:pt x="347" y="567"/>
                  </a:lnTo>
                  <a:lnTo>
                    <a:pt x="344" y="571"/>
                  </a:lnTo>
                  <a:lnTo>
                    <a:pt x="343" y="575"/>
                  </a:lnTo>
                  <a:lnTo>
                    <a:pt x="340" y="576"/>
                  </a:lnTo>
                  <a:lnTo>
                    <a:pt x="337" y="579"/>
                  </a:lnTo>
                  <a:lnTo>
                    <a:pt x="333" y="579"/>
                  </a:lnTo>
                  <a:lnTo>
                    <a:pt x="329" y="579"/>
                  </a:lnTo>
                  <a:lnTo>
                    <a:pt x="326" y="576"/>
                  </a:lnTo>
                  <a:lnTo>
                    <a:pt x="322" y="574"/>
                  </a:lnTo>
                  <a:lnTo>
                    <a:pt x="320" y="570"/>
                  </a:lnTo>
                  <a:lnTo>
                    <a:pt x="318" y="566"/>
                  </a:lnTo>
                  <a:lnTo>
                    <a:pt x="316" y="561"/>
                  </a:lnTo>
                  <a:lnTo>
                    <a:pt x="112" y="33"/>
                  </a:lnTo>
                  <a:lnTo>
                    <a:pt x="111" y="33"/>
                  </a:lnTo>
                  <a:lnTo>
                    <a:pt x="111" y="490"/>
                  </a:lnTo>
                  <a:lnTo>
                    <a:pt x="111" y="498"/>
                  </a:lnTo>
                  <a:lnTo>
                    <a:pt x="112" y="507"/>
                  </a:lnTo>
                  <a:lnTo>
                    <a:pt x="113" y="517"/>
                  </a:lnTo>
                  <a:lnTo>
                    <a:pt x="119" y="526"/>
                  </a:lnTo>
                  <a:lnTo>
                    <a:pt x="126" y="534"/>
                  </a:lnTo>
                  <a:lnTo>
                    <a:pt x="137" y="542"/>
                  </a:lnTo>
                  <a:lnTo>
                    <a:pt x="152" y="548"/>
                  </a:lnTo>
                  <a:lnTo>
                    <a:pt x="171" y="552"/>
                  </a:lnTo>
                  <a:lnTo>
                    <a:pt x="199" y="553"/>
                  </a:lnTo>
                  <a:lnTo>
                    <a:pt x="199" y="579"/>
                  </a:lnTo>
                  <a:lnTo>
                    <a:pt x="165" y="578"/>
                  </a:lnTo>
                  <a:lnTo>
                    <a:pt x="130" y="578"/>
                  </a:lnTo>
                  <a:lnTo>
                    <a:pt x="99" y="576"/>
                  </a:lnTo>
                  <a:lnTo>
                    <a:pt x="67" y="578"/>
                  </a:lnTo>
                  <a:lnTo>
                    <a:pt x="32" y="578"/>
                  </a:lnTo>
                  <a:lnTo>
                    <a:pt x="0" y="579"/>
                  </a:lnTo>
                  <a:lnTo>
                    <a:pt x="0" y="553"/>
                  </a:lnTo>
                  <a:lnTo>
                    <a:pt x="26" y="552"/>
                  </a:lnTo>
                  <a:lnTo>
                    <a:pt x="46" y="548"/>
                  </a:lnTo>
                  <a:lnTo>
                    <a:pt x="61" y="542"/>
                  </a:lnTo>
                  <a:lnTo>
                    <a:pt x="72" y="534"/>
                  </a:lnTo>
                  <a:lnTo>
                    <a:pt x="80" y="526"/>
                  </a:lnTo>
                  <a:lnTo>
                    <a:pt x="84" y="517"/>
                  </a:lnTo>
                  <a:lnTo>
                    <a:pt x="86" y="507"/>
                  </a:lnTo>
                  <a:lnTo>
                    <a:pt x="86" y="498"/>
                  </a:lnTo>
                  <a:lnTo>
                    <a:pt x="86" y="490"/>
                  </a:lnTo>
                  <a:lnTo>
                    <a:pt x="86" y="65"/>
                  </a:lnTo>
                  <a:lnTo>
                    <a:pt x="86" y="54"/>
                  </a:lnTo>
                  <a:lnTo>
                    <a:pt x="85" y="45"/>
                  </a:lnTo>
                  <a:lnTo>
                    <a:pt x="81" y="37"/>
                  </a:lnTo>
                  <a:lnTo>
                    <a:pt x="74" y="32"/>
                  </a:lnTo>
                  <a:lnTo>
                    <a:pt x="62" y="28"/>
                  </a:lnTo>
                  <a:lnTo>
                    <a:pt x="44" y="27"/>
                  </a:lnTo>
                  <a:lnTo>
                    <a:pt x="21" y="25"/>
                  </a:lnTo>
                  <a:lnTo>
                    <a:pt x="0" y="2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2" name="Freeform 9"/>
            <p:cNvSpPr>
              <a:spLocks/>
            </p:cNvSpPr>
            <p:nvPr/>
          </p:nvSpPr>
          <p:spPr bwMode="auto">
            <a:xfrm>
              <a:off x="1694" y="2365"/>
              <a:ext cx="206" cy="193"/>
            </a:xfrm>
            <a:custGeom>
              <a:avLst/>
              <a:gdLst>
                <a:gd name="T0" fmla="*/ 55 w 616"/>
                <a:gd name="T1" fmla="*/ 2 h 579"/>
                <a:gd name="T2" fmla="*/ 134 w 616"/>
                <a:gd name="T3" fmla="*/ 2 h 579"/>
                <a:gd name="T4" fmla="*/ 188 w 616"/>
                <a:gd name="T5" fmla="*/ 2 h 579"/>
                <a:gd name="T6" fmla="*/ 236 w 616"/>
                <a:gd name="T7" fmla="*/ 0 h 579"/>
                <a:gd name="T8" fmla="*/ 215 w 616"/>
                <a:gd name="T9" fmla="*/ 27 h 579"/>
                <a:gd name="T10" fmla="*/ 187 w 616"/>
                <a:gd name="T11" fmla="*/ 32 h 579"/>
                <a:gd name="T12" fmla="*/ 177 w 616"/>
                <a:gd name="T13" fmla="*/ 47 h 579"/>
                <a:gd name="T14" fmla="*/ 177 w 616"/>
                <a:gd name="T15" fmla="*/ 51 h 579"/>
                <a:gd name="T16" fmla="*/ 178 w 616"/>
                <a:gd name="T17" fmla="*/ 55 h 579"/>
                <a:gd name="T18" fmla="*/ 183 w 616"/>
                <a:gd name="T19" fmla="*/ 62 h 579"/>
                <a:gd name="T20" fmla="*/ 476 w 616"/>
                <a:gd name="T21" fmla="*/ 85 h 579"/>
                <a:gd name="T22" fmla="*/ 483 w 616"/>
                <a:gd name="T23" fmla="*/ 69 h 579"/>
                <a:gd name="T24" fmla="*/ 482 w 616"/>
                <a:gd name="T25" fmla="*/ 49 h 579"/>
                <a:gd name="T26" fmla="*/ 468 w 616"/>
                <a:gd name="T27" fmla="*/ 33 h 579"/>
                <a:gd name="T28" fmla="*/ 436 w 616"/>
                <a:gd name="T29" fmla="*/ 25 h 579"/>
                <a:gd name="T30" fmla="*/ 453 w 616"/>
                <a:gd name="T31" fmla="*/ 0 h 579"/>
                <a:gd name="T32" fmla="*/ 494 w 616"/>
                <a:gd name="T33" fmla="*/ 1 h 579"/>
                <a:gd name="T34" fmla="*/ 534 w 616"/>
                <a:gd name="T35" fmla="*/ 2 h 579"/>
                <a:gd name="T36" fmla="*/ 589 w 616"/>
                <a:gd name="T37" fmla="*/ 1 h 579"/>
                <a:gd name="T38" fmla="*/ 616 w 616"/>
                <a:gd name="T39" fmla="*/ 25 h 579"/>
                <a:gd name="T40" fmla="*/ 589 w 616"/>
                <a:gd name="T41" fmla="*/ 28 h 579"/>
                <a:gd name="T42" fmla="*/ 556 w 616"/>
                <a:gd name="T43" fmla="*/ 37 h 579"/>
                <a:gd name="T44" fmla="*/ 522 w 616"/>
                <a:gd name="T45" fmla="*/ 62 h 579"/>
                <a:gd name="T46" fmla="*/ 344 w 616"/>
                <a:gd name="T47" fmla="*/ 348 h 579"/>
                <a:gd name="T48" fmla="*/ 346 w 616"/>
                <a:gd name="T49" fmla="*/ 524 h 579"/>
                <a:gd name="T50" fmla="*/ 351 w 616"/>
                <a:gd name="T51" fmla="*/ 542 h 579"/>
                <a:gd name="T52" fmla="*/ 370 w 616"/>
                <a:gd name="T53" fmla="*/ 551 h 579"/>
                <a:gd name="T54" fmla="*/ 413 w 616"/>
                <a:gd name="T55" fmla="*/ 553 h 579"/>
                <a:gd name="T56" fmla="*/ 432 w 616"/>
                <a:gd name="T57" fmla="*/ 579 h 579"/>
                <a:gd name="T58" fmla="*/ 384 w 616"/>
                <a:gd name="T59" fmla="*/ 578 h 579"/>
                <a:gd name="T60" fmla="*/ 331 w 616"/>
                <a:gd name="T61" fmla="*/ 576 h 579"/>
                <a:gd name="T62" fmla="*/ 285 w 616"/>
                <a:gd name="T63" fmla="*/ 576 h 579"/>
                <a:gd name="T64" fmla="*/ 232 w 616"/>
                <a:gd name="T65" fmla="*/ 578 h 579"/>
                <a:gd name="T66" fmla="*/ 184 w 616"/>
                <a:gd name="T67" fmla="*/ 579 h 579"/>
                <a:gd name="T68" fmla="*/ 205 w 616"/>
                <a:gd name="T69" fmla="*/ 553 h 579"/>
                <a:gd name="T70" fmla="*/ 246 w 616"/>
                <a:gd name="T71" fmla="*/ 551 h 579"/>
                <a:gd name="T72" fmla="*/ 266 w 616"/>
                <a:gd name="T73" fmla="*/ 542 h 579"/>
                <a:gd name="T74" fmla="*/ 272 w 616"/>
                <a:gd name="T75" fmla="*/ 525 h 579"/>
                <a:gd name="T76" fmla="*/ 272 w 616"/>
                <a:gd name="T77" fmla="*/ 348 h 579"/>
                <a:gd name="T78" fmla="*/ 88 w 616"/>
                <a:gd name="T79" fmla="*/ 47 h 579"/>
                <a:gd name="T80" fmla="*/ 71 w 616"/>
                <a:gd name="T81" fmla="*/ 33 h 579"/>
                <a:gd name="T82" fmla="*/ 40 w 616"/>
                <a:gd name="T83" fmla="*/ 27 h 579"/>
                <a:gd name="T84" fmla="*/ 0 w 616"/>
                <a:gd name="T85" fmla="*/ 25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6" h="579">
                  <a:moveTo>
                    <a:pt x="0" y="0"/>
                  </a:moveTo>
                  <a:lnTo>
                    <a:pt x="55" y="2"/>
                  </a:lnTo>
                  <a:lnTo>
                    <a:pt x="111" y="2"/>
                  </a:lnTo>
                  <a:lnTo>
                    <a:pt x="134" y="2"/>
                  </a:lnTo>
                  <a:lnTo>
                    <a:pt x="160" y="2"/>
                  </a:lnTo>
                  <a:lnTo>
                    <a:pt x="188" y="2"/>
                  </a:lnTo>
                  <a:lnTo>
                    <a:pt x="214" y="1"/>
                  </a:lnTo>
                  <a:lnTo>
                    <a:pt x="236" y="0"/>
                  </a:lnTo>
                  <a:lnTo>
                    <a:pt x="236" y="25"/>
                  </a:lnTo>
                  <a:lnTo>
                    <a:pt x="215" y="27"/>
                  </a:lnTo>
                  <a:lnTo>
                    <a:pt x="199" y="28"/>
                  </a:lnTo>
                  <a:lnTo>
                    <a:pt x="187" y="32"/>
                  </a:lnTo>
                  <a:lnTo>
                    <a:pt x="179" y="38"/>
                  </a:lnTo>
                  <a:lnTo>
                    <a:pt x="177" y="47"/>
                  </a:lnTo>
                  <a:lnTo>
                    <a:pt x="177" y="49"/>
                  </a:lnTo>
                  <a:lnTo>
                    <a:pt x="177" y="51"/>
                  </a:lnTo>
                  <a:lnTo>
                    <a:pt x="178" y="52"/>
                  </a:lnTo>
                  <a:lnTo>
                    <a:pt x="178" y="55"/>
                  </a:lnTo>
                  <a:lnTo>
                    <a:pt x="181" y="58"/>
                  </a:lnTo>
                  <a:lnTo>
                    <a:pt x="183" y="62"/>
                  </a:lnTo>
                  <a:lnTo>
                    <a:pt x="337" y="312"/>
                  </a:lnTo>
                  <a:lnTo>
                    <a:pt x="476" y="85"/>
                  </a:lnTo>
                  <a:lnTo>
                    <a:pt x="480" y="78"/>
                  </a:lnTo>
                  <a:lnTo>
                    <a:pt x="483" y="69"/>
                  </a:lnTo>
                  <a:lnTo>
                    <a:pt x="485" y="59"/>
                  </a:lnTo>
                  <a:lnTo>
                    <a:pt x="482" y="49"/>
                  </a:lnTo>
                  <a:lnTo>
                    <a:pt x="477" y="40"/>
                  </a:lnTo>
                  <a:lnTo>
                    <a:pt x="468" y="33"/>
                  </a:lnTo>
                  <a:lnTo>
                    <a:pt x="455" y="28"/>
                  </a:lnTo>
                  <a:lnTo>
                    <a:pt x="436" y="25"/>
                  </a:lnTo>
                  <a:lnTo>
                    <a:pt x="436" y="0"/>
                  </a:lnTo>
                  <a:lnTo>
                    <a:pt x="453" y="0"/>
                  </a:lnTo>
                  <a:lnTo>
                    <a:pt x="472" y="1"/>
                  </a:lnTo>
                  <a:lnTo>
                    <a:pt x="494" y="1"/>
                  </a:lnTo>
                  <a:lnTo>
                    <a:pt x="516" y="2"/>
                  </a:lnTo>
                  <a:lnTo>
                    <a:pt x="534" y="2"/>
                  </a:lnTo>
                  <a:lnTo>
                    <a:pt x="560" y="2"/>
                  </a:lnTo>
                  <a:lnTo>
                    <a:pt x="589" y="1"/>
                  </a:lnTo>
                  <a:lnTo>
                    <a:pt x="616" y="0"/>
                  </a:lnTo>
                  <a:lnTo>
                    <a:pt x="616" y="25"/>
                  </a:lnTo>
                  <a:lnTo>
                    <a:pt x="603" y="27"/>
                  </a:lnTo>
                  <a:lnTo>
                    <a:pt x="589" y="28"/>
                  </a:lnTo>
                  <a:lnTo>
                    <a:pt x="572" y="32"/>
                  </a:lnTo>
                  <a:lnTo>
                    <a:pt x="556" y="37"/>
                  </a:lnTo>
                  <a:lnTo>
                    <a:pt x="539" y="47"/>
                  </a:lnTo>
                  <a:lnTo>
                    <a:pt x="522" y="62"/>
                  </a:lnTo>
                  <a:lnTo>
                    <a:pt x="508" y="81"/>
                  </a:lnTo>
                  <a:lnTo>
                    <a:pt x="344" y="348"/>
                  </a:lnTo>
                  <a:lnTo>
                    <a:pt x="344" y="512"/>
                  </a:lnTo>
                  <a:lnTo>
                    <a:pt x="346" y="524"/>
                  </a:lnTo>
                  <a:lnTo>
                    <a:pt x="347" y="534"/>
                  </a:lnTo>
                  <a:lnTo>
                    <a:pt x="351" y="542"/>
                  </a:lnTo>
                  <a:lnTo>
                    <a:pt x="358" y="547"/>
                  </a:lnTo>
                  <a:lnTo>
                    <a:pt x="370" y="551"/>
                  </a:lnTo>
                  <a:lnTo>
                    <a:pt x="388" y="552"/>
                  </a:lnTo>
                  <a:lnTo>
                    <a:pt x="413" y="553"/>
                  </a:lnTo>
                  <a:lnTo>
                    <a:pt x="432" y="553"/>
                  </a:lnTo>
                  <a:lnTo>
                    <a:pt x="432" y="579"/>
                  </a:lnTo>
                  <a:lnTo>
                    <a:pt x="410" y="578"/>
                  </a:lnTo>
                  <a:lnTo>
                    <a:pt x="384" y="578"/>
                  </a:lnTo>
                  <a:lnTo>
                    <a:pt x="357" y="576"/>
                  </a:lnTo>
                  <a:lnTo>
                    <a:pt x="331" y="576"/>
                  </a:lnTo>
                  <a:lnTo>
                    <a:pt x="308" y="576"/>
                  </a:lnTo>
                  <a:lnTo>
                    <a:pt x="285" y="576"/>
                  </a:lnTo>
                  <a:lnTo>
                    <a:pt x="259" y="576"/>
                  </a:lnTo>
                  <a:lnTo>
                    <a:pt x="232" y="578"/>
                  </a:lnTo>
                  <a:lnTo>
                    <a:pt x="206" y="578"/>
                  </a:lnTo>
                  <a:lnTo>
                    <a:pt x="184" y="579"/>
                  </a:lnTo>
                  <a:lnTo>
                    <a:pt x="184" y="553"/>
                  </a:lnTo>
                  <a:lnTo>
                    <a:pt x="205" y="553"/>
                  </a:lnTo>
                  <a:lnTo>
                    <a:pt x="230" y="552"/>
                  </a:lnTo>
                  <a:lnTo>
                    <a:pt x="246" y="551"/>
                  </a:lnTo>
                  <a:lnTo>
                    <a:pt x="259" y="547"/>
                  </a:lnTo>
                  <a:lnTo>
                    <a:pt x="266" y="542"/>
                  </a:lnTo>
                  <a:lnTo>
                    <a:pt x="269" y="534"/>
                  </a:lnTo>
                  <a:lnTo>
                    <a:pt x="272" y="525"/>
                  </a:lnTo>
                  <a:lnTo>
                    <a:pt x="272" y="513"/>
                  </a:lnTo>
                  <a:lnTo>
                    <a:pt x="272" y="348"/>
                  </a:lnTo>
                  <a:lnTo>
                    <a:pt x="94" y="58"/>
                  </a:lnTo>
                  <a:lnTo>
                    <a:pt x="88" y="47"/>
                  </a:lnTo>
                  <a:lnTo>
                    <a:pt x="80" y="40"/>
                  </a:lnTo>
                  <a:lnTo>
                    <a:pt x="71" y="33"/>
                  </a:lnTo>
                  <a:lnTo>
                    <a:pt x="58" y="29"/>
                  </a:lnTo>
                  <a:lnTo>
                    <a:pt x="40" y="27"/>
                  </a:lnTo>
                  <a:lnTo>
                    <a:pt x="16" y="25"/>
                  </a:lnTo>
                  <a:lnTo>
                    <a:pt x="0" y="25"/>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3" name="Freeform 10"/>
            <p:cNvSpPr>
              <a:spLocks noEditPoints="1"/>
            </p:cNvSpPr>
            <p:nvPr/>
          </p:nvSpPr>
          <p:spPr bwMode="auto">
            <a:xfrm>
              <a:off x="751" y="2741"/>
              <a:ext cx="194" cy="203"/>
            </a:xfrm>
            <a:custGeom>
              <a:avLst/>
              <a:gdLst>
                <a:gd name="T0" fmla="*/ 172 w 582"/>
                <a:gd name="T1" fmla="*/ 388 h 608"/>
                <a:gd name="T2" fmla="*/ 266 w 582"/>
                <a:gd name="T3" fmla="*/ 112 h 608"/>
                <a:gd name="T4" fmla="*/ 297 w 582"/>
                <a:gd name="T5" fmla="*/ 1 h 608"/>
                <a:gd name="T6" fmla="*/ 303 w 582"/>
                <a:gd name="T7" fmla="*/ 4 h 608"/>
                <a:gd name="T8" fmla="*/ 308 w 582"/>
                <a:gd name="T9" fmla="*/ 9 h 608"/>
                <a:gd name="T10" fmla="*/ 311 w 582"/>
                <a:gd name="T11" fmla="*/ 17 h 608"/>
                <a:gd name="T12" fmla="*/ 499 w 582"/>
                <a:gd name="T13" fmla="*/ 560 h 608"/>
                <a:gd name="T14" fmla="*/ 515 w 582"/>
                <a:gd name="T15" fmla="*/ 576 h 608"/>
                <a:gd name="T16" fmla="*/ 544 w 582"/>
                <a:gd name="T17" fmla="*/ 581 h 608"/>
                <a:gd name="T18" fmla="*/ 582 w 582"/>
                <a:gd name="T19" fmla="*/ 582 h 608"/>
                <a:gd name="T20" fmla="*/ 526 w 582"/>
                <a:gd name="T21" fmla="*/ 607 h 608"/>
                <a:gd name="T22" fmla="*/ 449 w 582"/>
                <a:gd name="T23" fmla="*/ 605 h 608"/>
                <a:gd name="T24" fmla="*/ 395 w 582"/>
                <a:gd name="T25" fmla="*/ 607 h 608"/>
                <a:gd name="T26" fmla="*/ 348 w 582"/>
                <a:gd name="T27" fmla="*/ 608 h 608"/>
                <a:gd name="T28" fmla="*/ 360 w 582"/>
                <a:gd name="T29" fmla="*/ 582 h 608"/>
                <a:gd name="T30" fmla="*/ 386 w 582"/>
                <a:gd name="T31" fmla="*/ 579 h 608"/>
                <a:gd name="T32" fmla="*/ 409 w 582"/>
                <a:gd name="T33" fmla="*/ 573 h 608"/>
                <a:gd name="T34" fmla="*/ 419 w 582"/>
                <a:gd name="T35" fmla="*/ 556 h 608"/>
                <a:gd name="T36" fmla="*/ 417 w 582"/>
                <a:gd name="T37" fmla="*/ 548 h 608"/>
                <a:gd name="T38" fmla="*/ 371 w 582"/>
                <a:gd name="T39" fmla="*/ 414 h 608"/>
                <a:gd name="T40" fmla="*/ 123 w 582"/>
                <a:gd name="T41" fmla="*/ 525 h 608"/>
                <a:gd name="T42" fmla="*/ 121 w 582"/>
                <a:gd name="T43" fmla="*/ 532 h 608"/>
                <a:gd name="T44" fmla="*/ 121 w 582"/>
                <a:gd name="T45" fmla="*/ 538 h 608"/>
                <a:gd name="T46" fmla="*/ 132 w 582"/>
                <a:gd name="T47" fmla="*/ 563 h 608"/>
                <a:gd name="T48" fmla="*/ 161 w 582"/>
                <a:gd name="T49" fmla="*/ 579 h 608"/>
                <a:gd name="T50" fmla="*/ 185 w 582"/>
                <a:gd name="T51" fmla="*/ 608 h 608"/>
                <a:gd name="T52" fmla="*/ 136 w 582"/>
                <a:gd name="T53" fmla="*/ 607 h 608"/>
                <a:gd name="T54" fmla="*/ 88 w 582"/>
                <a:gd name="T55" fmla="*/ 605 h 608"/>
                <a:gd name="T56" fmla="*/ 40 w 582"/>
                <a:gd name="T57" fmla="*/ 607 h 608"/>
                <a:gd name="T58" fmla="*/ 0 w 582"/>
                <a:gd name="T59" fmla="*/ 608 h 608"/>
                <a:gd name="T60" fmla="*/ 22 w 582"/>
                <a:gd name="T61" fmla="*/ 581 h 608"/>
                <a:gd name="T62" fmla="*/ 60 w 582"/>
                <a:gd name="T63" fmla="*/ 569 h 608"/>
                <a:gd name="T64" fmla="*/ 87 w 582"/>
                <a:gd name="T65" fmla="*/ 545 h 608"/>
                <a:gd name="T66" fmla="*/ 271 w 582"/>
                <a:gd name="T67" fmla="*/ 17 h 608"/>
                <a:gd name="T68" fmla="*/ 275 w 582"/>
                <a:gd name="T69" fmla="*/ 9 h 608"/>
                <a:gd name="T70" fmla="*/ 279 w 582"/>
                <a:gd name="T71" fmla="*/ 4 h 608"/>
                <a:gd name="T72" fmla="*/ 286 w 582"/>
                <a:gd name="T73" fmla="*/ 1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608">
                  <a:moveTo>
                    <a:pt x="266" y="112"/>
                  </a:moveTo>
                  <a:lnTo>
                    <a:pt x="172" y="388"/>
                  </a:lnTo>
                  <a:lnTo>
                    <a:pt x="362" y="388"/>
                  </a:lnTo>
                  <a:lnTo>
                    <a:pt x="266" y="112"/>
                  </a:lnTo>
                  <a:close/>
                  <a:moveTo>
                    <a:pt x="292" y="0"/>
                  </a:moveTo>
                  <a:lnTo>
                    <a:pt x="297" y="1"/>
                  </a:lnTo>
                  <a:lnTo>
                    <a:pt x="301" y="1"/>
                  </a:lnTo>
                  <a:lnTo>
                    <a:pt x="303" y="4"/>
                  </a:lnTo>
                  <a:lnTo>
                    <a:pt x="306" y="6"/>
                  </a:lnTo>
                  <a:lnTo>
                    <a:pt x="308" y="9"/>
                  </a:lnTo>
                  <a:lnTo>
                    <a:pt x="310" y="13"/>
                  </a:lnTo>
                  <a:lnTo>
                    <a:pt x="311" y="17"/>
                  </a:lnTo>
                  <a:lnTo>
                    <a:pt x="494" y="547"/>
                  </a:lnTo>
                  <a:lnTo>
                    <a:pt x="499" y="560"/>
                  </a:lnTo>
                  <a:lnTo>
                    <a:pt x="506" y="569"/>
                  </a:lnTo>
                  <a:lnTo>
                    <a:pt x="515" y="576"/>
                  </a:lnTo>
                  <a:lnTo>
                    <a:pt x="527" y="579"/>
                  </a:lnTo>
                  <a:lnTo>
                    <a:pt x="544" y="581"/>
                  </a:lnTo>
                  <a:lnTo>
                    <a:pt x="566" y="582"/>
                  </a:lnTo>
                  <a:lnTo>
                    <a:pt x="582" y="582"/>
                  </a:lnTo>
                  <a:lnTo>
                    <a:pt x="582" y="608"/>
                  </a:lnTo>
                  <a:lnTo>
                    <a:pt x="526" y="607"/>
                  </a:lnTo>
                  <a:lnTo>
                    <a:pt x="471" y="605"/>
                  </a:lnTo>
                  <a:lnTo>
                    <a:pt x="449" y="605"/>
                  </a:lnTo>
                  <a:lnTo>
                    <a:pt x="422" y="605"/>
                  </a:lnTo>
                  <a:lnTo>
                    <a:pt x="395" y="607"/>
                  </a:lnTo>
                  <a:lnTo>
                    <a:pt x="370" y="607"/>
                  </a:lnTo>
                  <a:lnTo>
                    <a:pt x="348" y="608"/>
                  </a:lnTo>
                  <a:lnTo>
                    <a:pt x="348" y="582"/>
                  </a:lnTo>
                  <a:lnTo>
                    <a:pt x="360" y="582"/>
                  </a:lnTo>
                  <a:lnTo>
                    <a:pt x="373" y="581"/>
                  </a:lnTo>
                  <a:lnTo>
                    <a:pt x="386" y="579"/>
                  </a:lnTo>
                  <a:lnTo>
                    <a:pt x="399" y="577"/>
                  </a:lnTo>
                  <a:lnTo>
                    <a:pt x="409" y="573"/>
                  </a:lnTo>
                  <a:lnTo>
                    <a:pt x="417" y="565"/>
                  </a:lnTo>
                  <a:lnTo>
                    <a:pt x="419" y="556"/>
                  </a:lnTo>
                  <a:lnTo>
                    <a:pt x="418" y="552"/>
                  </a:lnTo>
                  <a:lnTo>
                    <a:pt x="417" y="548"/>
                  </a:lnTo>
                  <a:lnTo>
                    <a:pt x="417" y="545"/>
                  </a:lnTo>
                  <a:lnTo>
                    <a:pt x="371" y="414"/>
                  </a:lnTo>
                  <a:lnTo>
                    <a:pt x="161" y="414"/>
                  </a:lnTo>
                  <a:lnTo>
                    <a:pt x="123" y="525"/>
                  </a:lnTo>
                  <a:lnTo>
                    <a:pt x="123" y="528"/>
                  </a:lnTo>
                  <a:lnTo>
                    <a:pt x="121" y="532"/>
                  </a:lnTo>
                  <a:lnTo>
                    <a:pt x="121" y="536"/>
                  </a:lnTo>
                  <a:lnTo>
                    <a:pt x="121" y="538"/>
                  </a:lnTo>
                  <a:lnTo>
                    <a:pt x="124" y="551"/>
                  </a:lnTo>
                  <a:lnTo>
                    <a:pt x="132" y="563"/>
                  </a:lnTo>
                  <a:lnTo>
                    <a:pt x="145" y="573"/>
                  </a:lnTo>
                  <a:lnTo>
                    <a:pt x="161" y="579"/>
                  </a:lnTo>
                  <a:lnTo>
                    <a:pt x="185" y="582"/>
                  </a:lnTo>
                  <a:lnTo>
                    <a:pt x="185" y="608"/>
                  </a:lnTo>
                  <a:lnTo>
                    <a:pt x="161" y="608"/>
                  </a:lnTo>
                  <a:lnTo>
                    <a:pt x="136" y="607"/>
                  </a:lnTo>
                  <a:lnTo>
                    <a:pt x="110" y="605"/>
                  </a:lnTo>
                  <a:lnTo>
                    <a:pt x="88" y="605"/>
                  </a:lnTo>
                  <a:lnTo>
                    <a:pt x="63" y="605"/>
                  </a:lnTo>
                  <a:lnTo>
                    <a:pt x="40" y="607"/>
                  </a:lnTo>
                  <a:lnTo>
                    <a:pt x="18" y="608"/>
                  </a:lnTo>
                  <a:lnTo>
                    <a:pt x="0" y="608"/>
                  </a:lnTo>
                  <a:lnTo>
                    <a:pt x="0" y="582"/>
                  </a:lnTo>
                  <a:lnTo>
                    <a:pt x="22" y="581"/>
                  </a:lnTo>
                  <a:lnTo>
                    <a:pt x="43" y="576"/>
                  </a:lnTo>
                  <a:lnTo>
                    <a:pt x="60" y="569"/>
                  </a:lnTo>
                  <a:lnTo>
                    <a:pt x="75" y="559"/>
                  </a:lnTo>
                  <a:lnTo>
                    <a:pt x="87" y="545"/>
                  </a:lnTo>
                  <a:lnTo>
                    <a:pt x="96" y="525"/>
                  </a:lnTo>
                  <a:lnTo>
                    <a:pt x="271" y="17"/>
                  </a:lnTo>
                  <a:lnTo>
                    <a:pt x="273" y="13"/>
                  </a:lnTo>
                  <a:lnTo>
                    <a:pt x="275" y="9"/>
                  </a:lnTo>
                  <a:lnTo>
                    <a:pt x="277" y="5"/>
                  </a:lnTo>
                  <a:lnTo>
                    <a:pt x="279" y="4"/>
                  </a:lnTo>
                  <a:lnTo>
                    <a:pt x="283" y="1"/>
                  </a:lnTo>
                  <a:lnTo>
                    <a:pt x="286" y="1"/>
                  </a:lnTo>
                  <a:lnTo>
                    <a:pt x="292"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4" name="Freeform 11"/>
            <p:cNvSpPr>
              <a:spLocks/>
            </p:cNvSpPr>
            <p:nvPr/>
          </p:nvSpPr>
          <p:spPr bwMode="auto">
            <a:xfrm>
              <a:off x="1058" y="2753"/>
              <a:ext cx="184" cy="191"/>
            </a:xfrm>
            <a:custGeom>
              <a:avLst/>
              <a:gdLst>
                <a:gd name="T0" fmla="*/ 534 w 551"/>
                <a:gd name="T1" fmla="*/ 0 h 574"/>
                <a:gd name="T2" fmla="*/ 529 w 551"/>
                <a:gd name="T3" fmla="*/ 191 h 574"/>
                <a:gd name="T4" fmla="*/ 521 w 551"/>
                <a:gd name="T5" fmla="*/ 121 h 574"/>
                <a:gd name="T6" fmla="*/ 507 w 551"/>
                <a:gd name="T7" fmla="*/ 73 h 574"/>
                <a:gd name="T8" fmla="*/ 482 w 551"/>
                <a:gd name="T9" fmla="*/ 45 h 574"/>
                <a:gd name="T10" fmla="*/ 440 w 551"/>
                <a:gd name="T11" fmla="*/ 29 h 574"/>
                <a:gd name="T12" fmla="*/ 377 w 551"/>
                <a:gd name="T13" fmla="*/ 25 h 574"/>
                <a:gd name="T14" fmla="*/ 342 w 551"/>
                <a:gd name="T15" fmla="*/ 27 h 574"/>
                <a:gd name="T16" fmla="*/ 320 w 551"/>
                <a:gd name="T17" fmla="*/ 32 h 574"/>
                <a:gd name="T18" fmla="*/ 313 w 551"/>
                <a:gd name="T19" fmla="*/ 49 h 574"/>
                <a:gd name="T20" fmla="*/ 313 w 551"/>
                <a:gd name="T21" fmla="*/ 507 h 574"/>
                <a:gd name="T22" fmla="*/ 315 w 551"/>
                <a:gd name="T23" fmla="*/ 526 h 574"/>
                <a:gd name="T24" fmla="*/ 324 w 551"/>
                <a:gd name="T25" fmla="*/ 538 h 574"/>
                <a:gd name="T26" fmla="*/ 351 w 551"/>
                <a:gd name="T27" fmla="*/ 545 h 574"/>
                <a:gd name="T28" fmla="*/ 402 w 551"/>
                <a:gd name="T29" fmla="*/ 548 h 574"/>
                <a:gd name="T30" fmla="*/ 436 w 551"/>
                <a:gd name="T31" fmla="*/ 574 h 574"/>
                <a:gd name="T32" fmla="*/ 387 w 551"/>
                <a:gd name="T33" fmla="*/ 573 h 574"/>
                <a:gd name="T34" fmla="*/ 326 w 551"/>
                <a:gd name="T35" fmla="*/ 571 h 574"/>
                <a:gd name="T36" fmla="*/ 275 w 551"/>
                <a:gd name="T37" fmla="*/ 571 h 574"/>
                <a:gd name="T38" fmla="*/ 223 w 551"/>
                <a:gd name="T39" fmla="*/ 571 h 574"/>
                <a:gd name="T40" fmla="*/ 163 w 551"/>
                <a:gd name="T41" fmla="*/ 573 h 574"/>
                <a:gd name="T42" fmla="*/ 115 w 551"/>
                <a:gd name="T43" fmla="*/ 574 h 574"/>
                <a:gd name="T44" fmla="*/ 148 w 551"/>
                <a:gd name="T45" fmla="*/ 548 h 574"/>
                <a:gd name="T46" fmla="*/ 200 w 551"/>
                <a:gd name="T47" fmla="*/ 545 h 574"/>
                <a:gd name="T48" fmla="*/ 226 w 551"/>
                <a:gd name="T49" fmla="*/ 538 h 574"/>
                <a:gd name="T50" fmla="*/ 236 w 551"/>
                <a:gd name="T51" fmla="*/ 526 h 574"/>
                <a:gd name="T52" fmla="*/ 237 w 551"/>
                <a:gd name="T53" fmla="*/ 507 h 574"/>
                <a:gd name="T54" fmla="*/ 237 w 551"/>
                <a:gd name="T55" fmla="*/ 47 h 574"/>
                <a:gd name="T56" fmla="*/ 230 w 551"/>
                <a:gd name="T57" fmla="*/ 32 h 574"/>
                <a:gd name="T58" fmla="*/ 208 w 551"/>
                <a:gd name="T59" fmla="*/ 27 h 574"/>
                <a:gd name="T60" fmla="*/ 174 w 551"/>
                <a:gd name="T61" fmla="*/ 25 h 574"/>
                <a:gd name="T62" fmla="*/ 110 w 551"/>
                <a:gd name="T63" fmla="*/ 29 h 574"/>
                <a:gd name="T64" fmla="*/ 69 w 551"/>
                <a:gd name="T65" fmla="*/ 45 h 574"/>
                <a:gd name="T66" fmla="*/ 43 w 551"/>
                <a:gd name="T67" fmla="*/ 73 h 574"/>
                <a:gd name="T68" fmla="*/ 30 w 551"/>
                <a:gd name="T69" fmla="*/ 121 h 574"/>
                <a:gd name="T70" fmla="*/ 21 w 551"/>
                <a:gd name="T71" fmla="*/ 191 h 574"/>
                <a:gd name="T72" fmla="*/ 16 w 551"/>
                <a:gd name="T73"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51" h="574">
                  <a:moveTo>
                    <a:pt x="16" y="0"/>
                  </a:moveTo>
                  <a:lnTo>
                    <a:pt x="534" y="0"/>
                  </a:lnTo>
                  <a:lnTo>
                    <a:pt x="551" y="191"/>
                  </a:lnTo>
                  <a:lnTo>
                    <a:pt x="529" y="191"/>
                  </a:lnTo>
                  <a:lnTo>
                    <a:pt x="525" y="153"/>
                  </a:lnTo>
                  <a:lnTo>
                    <a:pt x="521" y="121"/>
                  </a:lnTo>
                  <a:lnTo>
                    <a:pt x="515" y="95"/>
                  </a:lnTo>
                  <a:lnTo>
                    <a:pt x="507" y="73"/>
                  </a:lnTo>
                  <a:lnTo>
                    <a:pt x="497" y="56"/>
                  </a:lnTo>
                  <a:lnTo>
                    <a:pt x="482" y="45"/>
                  </a:lnTo>
                  <a:lnTo>
                    <a:pt x="463" y="36"/>
                  </a:lnTo>
                  <a:lnTo>
                    <a:pt x="440" y="29"/>
                  </a:lnTo>
                  <a:lnTo>
                    <a:pt x="411" y="27"/>
                  </a:lnTo>
                  <a:lnTo>
                    <a:pt x="377" y="25"/>
                  </a:lnTo>
                  <a:lnTo>
                    <a:pt x="359" y="25"/>
                  </a:lnTo>
                  <a:lnTo>
                    <a:pt x="342" y="27"/>
                  </a:lnTo>
                  <a:lnTo>
                    <a:pt x="328" y="28"/>
                  </a:lnTo>
                  <a:lnTo>
                    <a:pt x="320" y="32"/>
                  </a:lnTo>
                  <a:lnTo>
                    <a:pt x="315" y="38"/>
                  </a:lnTo>
                  <a:lnTo>
                    <a:pt x="313" y="49"/>
                  </a:lnTo>
                  <a:lnTo>
                    <a:pt x="313" y="60"/>
                  </a:lnTo>
                  <a:lnTo>
                    <a:pt x="313" y="507"/>
                  </a:lnTo>
                  <a:lnTo>
                    <a:pt x="313" y="517"/>
                  </a:lnTo>
                  <a:lnTo>
                    <a:pt x="315" y="526"/>
                  </a:lnTo>
                  <a:lnTo>
                    <a:pt x="317" y="533"/>
                  </a:lnTo>
                  <a:lnTo>
                    <a:pt x="324" y="538"/>
                  </a:lnTo>
                  <a:lnTo>
                    <a:pt x="334" y="543"/>
                  </a:lnTo>
                  <a:lnTo>
                    <a:pt x="351" y="545"/>
                  </a:lnTo>
                  <a:lnTo>
                    <a:pt x="373" y="547"/>
                  </a:lnTo>
                  <a:lnTo>
                    <a:pt x="402" y="548"/>
                  </a:lnTo>
                  <a:lnTo>
                    <a:pt x="436" y="548"/>
                  </a:lnTo>
                  <a:lnTo>
                    <a:pt x="436" y="574"/>
                  </a:lnTo>
                  <a:lnTo>
                    <a:pt x="414" y="573"/>
                  </a:lnTo>
                  <a:lnTo>
                    <a:pt x="387" y="573"/>
                  </a:lnTo>
                  <a:lnTo>
                    <a:pt x="357" y="571"/>
                  </a:lnTo>
                  <a:lnTo>
                    <a:pt x="326" y="571"/>
                  </a:lnTo>
                  <a:lnTo>
                    <a:pt x="298" y="571"/>
                  </a:lnTo>
                  <a:lnTo>
                    <a:pt x="275" y="571"/>
                  </a:lnTo>
                  <a:lnTo>
                    <a:pt x="252" y="571"/>
                  </a:lnTo>
                  <a:lnTo>
                    <a:pt x="223" y="571"/>
                  </a:lnTo>
                  <a:lnTo>
                    <a:pt x="194" y="571"/>
                  </a:lnTo>
                  <a:lnTo>
                    <a:pt x="163" y="573"/>
                  </a:lnTo>
                  <a:lnTo>
                    <a:pt x="136" y="573"/>
                  </a:lnTo>
                  <a:lnTo>
                    <a:pt x="115" y="574"/>
                  </a:lnTo>
                  <a:lnTo>
                    <a:pt x="115" y="548"/>
                  </a:lnTo>
                  <a:lnTo>
                    <a:pt x="148" y="548"/>
                  </a:lnTo>
                  <a:lnTo>
                    <a:pt x="178" y="547"/>
                  </a:lnTo>
                  <a:lnTo>
                    <a:pt x="200" y="545"/>
                  </a:lnTo>
                  <a:lnTo>
                    <a:pt x="215" y="543"/>
                  </a:lnTo>
                  <a:lnTo>
                    <a:pt x="226" y="538"/>
                  </a:lnTo>
                  <a:lnTo>
                    <a:pt x="232" y="533"/>
                  </a:lnTo>
                  <a:lnTo>
                    <a:pt x="236" y="526"/>
                  </a:lnTo>
                  <a:lnTo>
                    <a:pt x="237" y="517"/>
                  </a:lnTo>
                  <a:lnTo>
                    <a:pt x="237" y="507"/>
                  </a:lnTo>
                  <a:lnTo>
                    <a:pt x="237" y="60"/>
                  </a:lnTo>
                  <a:lnTo>
                    <a:pt x="237" y="47"/>
                  </a:lnTo>
                  <a:lnTo>
                    <a:pt x="235" y="37"/>
                  </a:lnTo>
                  <a:lnTo>
                    <a:pt x="230" y="32"/>
                  </a:lnTo>
                  <a:lnTo>
                    <a:pt x="219" y="28"/>
                  </a:lnTo>
                  <a:lnTo>
                    <a:pt x="208" y="27"/>
                  </a:lnTo>
                  <a:lnTo>
                    <a:pt x="191" y="25"/>
                  </a:lnTo>
                  <a:lnTo>
                    <a:pt x="174" y="25"/>
                  </a:lnTo>
                  <a:lnTo>
                    <a:pt x="139" y="27"/>
                  </a:lnTo>
                  <a:lnTo>
                    <a:pt x="110" y="29"/>
                  </a:lnTo>
                  <a:lnTo>
                    <a:pt x="87" y="36"/>
                  </a:lnTo>
                  <a:lnTo>
                    <a:pt x="69" y="45"/>
                  </a:lnTo>
                  <a:lnTo>
                    <a:pt x="54" y="56"/>
                  </a:lnTo>
                  <a:lnTo>
                    <a:pt x="43" y="73"/>
                  </a:lnTo>
                  <a:lnTo>
                    <a:pt x="35" y="95"/>
                  </a:lnTo>
                  <a:lnTo>
                    <a:pt x="30" y="121"/>
                  </a:lnTo>
                  <a:lnTo>
                    <a:pt x="25" y="153"/>
                  </a:lnTo>
                  <a:lnTo>
                    <a:pt x="21" y="191"/>
                  </a:lnTo>
                  <a:lnTo>
                    <a:pt x="0" y="191"/>
                  </a:lnTo>
                  <a:lnTo>
                    <a:pt x="1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5" name="Freeform 12"/>
            <p:cNvSpPr>
              <a:spLocks/>
            </p:cNvSpPr>
            <p:nvPr/>
          </p:nvSpPr>
          <p:spPr bwMode="auto">
            <a:xfrm>
              <a:off x="1363" y="2745"/>
              <a:ext cx="172" cy="205"/>
            </a:xfrm>
            <a:custGeom>
              <a:avLst/>
              <a:gdLst>
                <a:gd name="T0" fmla="*/ 356 w 516"/>
                <a:gd name="T1" fmla="*/ 9 h 617"/>
                <a:gd name="T2" fmla="*/ 421 w 516"/>
                <a:gd name="T3" fmla="*/ 46 h 617"/>
                <a:gd name="T4" fmla="*/ 494 w 516"/>
                <a:gd name="T5" fmla="*/ 9 h 617"/>
                <a:gd name="T6" fmla="*/ 502 w 516"/>
                <a:gd name="T7" fmla="*/ 2 h 617"/>
                <a:gd name="T8" fmla="*/ 507 w 516"/>
                <a:gd name="T9" fmla="*/ 0 h 617"/>
                <a:gd name="T10" fmla="*/ 516 w 516"/>
                <a:gd name="T11" fmla="*/ 4 h 617"/>
                <a:gd name="T12" fmla="*/ 516 w 516"/>
                <a:gd name="T13" fmla="*/ 20 h 617"/>
                <a:gd name="T14" fmla="*/ 516 w 516"/>
                <a:gd name="T15" fmla="*/ 233 h 617"/>
                <a:gd name="T16" fmla="*/ 512 w 516"/>
                <a:gd name="T17" fmla="*/ 240 h 617"/>
                <a:gd name="T18" fmla="*/ 498 w 516"/>
                <a:gd name="T19" fmla="*/ 242 h 617"/>
                <a:gd name="T20" fmla="*/ 492 w 516"/>
                <a:gd name="T21" fmla="*/ 237 h 617"/>
                <a:gd name="T22" fmla="*/ 480 w 516"/>
                <a:gd name="T23" fmla="*/ 184 h 617"/>
                <a:gd name="T24" fmla="*/ 426 w 516"/>
                <a:gd name="T25" fmla="*/ 80 h 617"/>
                <a:gd name="T26" fmla="*/ 338 w 516"/>
                <a:gd name="T27" fmla="*/ 30 h 617"/>
                <a:gd name="T28" fmla="*/ 280 w 516"/>
                <a:gd name="T29" fmla="*/ 27 h 617"/>
                <a:gd name="T30" fmla="*/ 231 w 516"/>
                <a:gd name="T31" fmla="*/ 40 h 617"/>
                <a:gd name="T32" fmla="*/ 177 w 516"/>
                <a:gd name="T33" fmla="*/ 73 h 617"/>
                <a:gd name="T34" fmla="*/ 128 w 516"/>
                <a:gd name="T35" fmla="*/ 131 h 617"/>
                <a:gd name="T36" fmla="*/ 95 w 516"/>
                <a:gd name="T37" fmla="*/ 224 h 617"/>
                <a:gd name="T38" fmla="*/ 89 w 516"/>
                <a:gd name="T39" fmla="*/ 354 h 617"/>
                <a:gd name="T40" fmla="*/ 115 w 516"/>
                <a:gd name="T41" fmla="*/ 460 h 617"/>
                <a:gd name="T42" fmla="*/ 160 w 516"/>
                <a:gd name="T43" fmla="*/ 528 h 617"/>
                <a:gd name="T44" fmla="*/ 214 w 516"/>
                <a:gd name="T45" fmla="*/ 568 h 617"/>
                <a:gd name="T46" fmla="*/ 266 w 516"/>
                <a:gd name="T47" fmla="*/ 586 h 617"/>
                <a:gd name="T48" fmla="*/ 306 w 516"/>
                <a:gd name="T49" fmla="*/ 590 h 617"/>
                <a:gd name="T50" fmla="*/ 395 w 516"/>
                <a:gd name="T51" fmla="*/ 568 h 617"/>
                <a:gd name="T52" fmla="*/ 463 w 516"/>
                <a:gd name="T53" fmla="*/ 502 h 617"/>
                <a:gd name="T54" fmla="*/ 495 w 516"/>
                <a:gd name="T55" fmla="*/ 399 h 617"/>
                <a:gd name="T56" fmla="*/ 498 w 516"/>
                <a:gd name="T57" fmla="*/ 390 h 617"/>
                <a:gd name="T58" fmla="*/ 506 w 516"/>
                <a:gd name="T59" fmla="*/ 386 h 617"/>
                <a:gd name="T60" fmla="*/ 515 w 516"/>
                <a:gd name="T61" fmla="*/ 389 h 617"/>
                <a:gd name="T62" fmla="*/ 516 w 516"/>
                <a:gd name="T63" fmla="*/ 397 h 617"/>
                <a:gd name="T64" fmla="*/ 508 w 516"/>
                <a:gd name="T65" fmla="*/ 455 h 617"/>
                <a:gd name="T66" fmla="*/ 468 w 516"/>
                <a:gd name="T67" fmla="*/ 533 h 617"/>
                <a:gd name="T68" fmla="*/ 396 w 516"/>
                <a:gd name="T69" fmla="*/ 593 h 617"/>
                <a:gd name="T70" fmla="*/ 296 w 516"/>
                <a:gd name="T71" fmla="*/ 617 h 617"/>
                <a:gd name="T72" fmla="*/ 173 w 516"/>
                <a:gd name="T73" fmla="*/ 589 h 617"/>
                <a:gd name="T74" fmla="*/ 75 w 516"/>
                <a:gd name="T75" fmla="*/ 513 h 617"/>
                <a:gd name="T76" fmla="*/ 13 w 516"/>
                <a:gd name="T77" fmla="*/ 399 h 617"/>
                <a:gd name="T78" fmla="*/ 4 w 516"/>
                <a:gd name="T79" fmla="*/ 261 h 617"/>
                <a:gd name="T80" fmla="*/ 49 w 516"/>
                <a:gd name="T81" fmla="*/ 138 h 617"/>
                <a:gd name="T82" fmla="*/ 137 w 516"/>
                <a:gd name="T83" fmla="*/ 48 h 617"/>
                <a:gd name="T84" fmla="*/ 253 w 516"/>
                <a:gd name="T85" fmla="*/ 3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6" h="617">
                  <a:moveTo>
                    <a:pt x="296" y="0"/>
                  </a:moveTo>
                  <a:lnTo>
                    <a:pt x="328" y="2"/>
                  </a:lnTo>
                  <a:lnTo>
                    <a:pt x="356" y="9"/>
                  </a:lnTo>
                  <a:lnTo>
                    <a:pt x="381" y="18"/>
                  </a:lnTo>
                  <a:lnTo>
                    <a:pt x="403" y="31"/>
                  </a:lnTo>
                  <a:lnTo>
                    <a:pt x="421" y="46"/>
                  </a:lnTo>
                  <a:lnTo>
                    <a:pt x="437" y="60"/>
                  </a:lnTo>
                  <a:lnTo>
                    <a:pt x="452" y="73"/>
                  </a:lnTo>
                  <a:lnTo>
                    <a:pt x="494" y="9"/>
                  </a:lnTo>
                  <a:lnTo>
                    <a:pt x="497" y="6"/>
                  </a:lnTo>
                  <a:lnTo>
                    <a:pt x="499" y="3"/>
                  </a:lnTo>
                  <a:lnTo>
                    <a:pt x="502" y="2"/>
                  </a:lnTo>
                  <a:lnTo>
                    <a:pt x="503" y="0"/>
                  </a:lnTo>
                  <a:lnTo>
                    <a:pt x="506" y="0"/>
                  </a:lnTo>
                  <a:lnTo>
                    <a:pt x="507" y="0"/>
                  </a:lnTo>
                  <a:lnTo>
                    <a:pt x="511" y="0"/>
                  </a:lnTo>
                  <a:lnTo>
                    <a:pt x="514" y="2"/>
                  </a:lnTo>
                  <a:lnTo>
                    <a:pt x="516" y="4"/>
                  </a:lnTo>
                  <a:lnTo>
                    <a:pt x="516" y="8"/>
                  </a:lnTo>
                  <a:lnTo>
                    <a:pt x="516" y="13"/>
                  </a:lnTo>
                  <a:lnTo>
                    <a:pt x="516" y="20"/>
                  </a:lnTo>
                  <a:lnTo>
                    <a:pt x="516" y="221"/>
                  </a:lnTo>
                  <a:lnTo>
                    <a:pt x="516" y="227"/>
                  </a:lnTo>
                  <a:lnTo>
                    <a:pt x="516" y="233"/>
                  </a:lnTo>
                  <a:lnTo>
                    <a:pt x="516" y="237"/>
                  </a:lnTo>
                  <a:lnTo>
                    <a:pt x="514" y="239"/>
                  </a:lnTo>
                  <a:lnTo>
                    <a:pt x="512" y="240"/>
                  </a:lnTo>
                  <a:lnTo>
                    <a:pt x="508" y="242"/>
                  </a:lnTo>
                  <a:lnTo>
                    <a:pt x="503" y="242"/>
                  </a:lnTo>
                  <a:lnTo>
                    <a:pt x="498" y="242"/>
                  </a:lnTo>
                  <a:lnTo>
                    <a:pt x="494" y="240"/>
                  </a:lnTo>
                  <a:lnTo>
                    <a:pt x="493" y="239"/>
                  </a:lnTo>
                  <a:lnTo>
                    <a:pt x="492" y="237"/>
                  </a:lnTo>
                  <a:lnTo>
                    <a:pt x="490" y="233"/>
                  </a:lnTo>
                  <a:lnTo>
                    <a:pt x="489" y="227"/>
                  </a:lnTo>
                  <a:lnTo>
                    <a:pt x="480" y="184"/>
                  </a:lnTo>
                  <a:lnTo>
                    <a:pt x="467" y="144"/>
                  </a:lnTo>
                  <a:lnTo>
                    <a:pt x="448" y="109"/>
                  </a:lnTo>
                  <a:lnTo>
                    <a:pt x="426" y="80"/>
                  </a:lnTo>
                  <a:lnTo>
                    <a:pt x="399" y="57"/>
                  </a:lnTo>
                  <a:lnTo>
                    <a:pt x="370" y="40"/>
                  </a:lnTo>
                  <a:lnTo>
                    <a:pt x="338" y="30"/>
                  </a:lnTo>
                  <a:lnTo>
                    <a:pt x="305" y="26"/>
                  </a:lnTo>
                  <a:lnTo>
                    <a:pt x="294" y="26"/>
                  </a:lnTo>
                  <a:lnTo>
                    <a:pt x="280" y="27"/>
                  </a:lnTo>
                  <a:lnTo>
                    <a:pt x="266" y="30"/>
                  </a:lnTo>
                  <a:lnTo>
                    <a:pt x="249" y="35"/>
                  </a:lnTo>
                  <a:lnTo>
                    <a:pt x="231" y="40"/>
                  </a:lnTo>
                  <a:lnTo>
                    <a:pt x="213" y="48"/>
                  </a:lnTo>
                  <a:lnTo>
                    <a:pt x="195" y="60"/>
                  </a:lnTo>
                  <a:lnTo>
                    <a:pt x="177" y="73"/>
                  </a:lnTo>
                  <a:lnTo>
                    <a:pt x="159" y="88"/>
                  </a:lnTo>
                  <a:lnTo>
                    <a:pt x="142" y="107"/>
                  </a:lnTo>
                  <a:lnTo>
                    <a:pt x="128" y="131"/>
                  </a:lnTo>
                  <a:lnTo>
                    <a:pt x="114" y="158"/>
                  </a:lnTo>
                  <a:lnTo>
                    <a:pt x="104" y="189"/>
                  </a:lnTo>
                  <a:lnTo>
                    <a:pt x="95" y="224"/>
                  </a:lnTo>
                  <a:lnTo>
                    <a:pt x="89" y="264"/>
                  </a:lnTo>
                  <a:lnTo>
                    <a:pt x="88" y="309"/>
                  </a:lnTo>
                  <a:lnTo>
                    <a:pt x="89" y="354"/>
                  </a:lnTo>
                  <a:lnTo>
                    <a:pt x="95" y="394"/>
                  </a:lnTo>
                  <a:lnTo>
                    <a:pt x="104" y="429"/>
                  </a:lnTo>
                  <a:lnTo>
                    <a:pt x="115" y="460"/>
                  </a:lnTo>
                  <a:lnTo>
                    <a:pt x="128" y="486"/>
                  </a:lnTo>
                  <a:lnTo>
                    <a:pt x="144" y="509"/>
                  </a:lnTo>
                  <a:lnTo>
                    <a:pt x="160" y="528"/>
                  </a:lnTo>
                  <a:lnTo>
                    <a:pt x="177" y="545"/>
                  </a:lnTo>
                  <a:lnTo>
                    <a:pt x="195" y="558"/>
                  </a:lnTo>
                  <a:lnTo>
                    <a:pt x="214" y="568"/>
                  </a:lnTo>
                  <a:lnTo>
                    <a:pt x="232" y="576"/>
                  </a:lnTo>
                  <a:lnTo>
                    <a:pt x="249" y="582"/>
                  </a:lnTo>
                  <a:lnTo>
                    <a:pt x="266" y="586"/>
                  </a:lnTo>
                  <a:lnTo>
                    <a:pt x="281" y="589"/>
                  </a:lnTo>
                  <a:lnTo>
                    <a:pt x="294" y="590"/>
                  </a:lnTo>
                  <a:lnTo>
                    <a:pt x="306" y="590"/>
                  </a:lnTo>
                  <a:lnTo>
                    <a:pt x="336" y="588"/>
                  </a:lnTo>
                  <a:lnTo>
                    <a:pt x="367" y="580"/>
                  </a:lnTo>
                  <a:lnTo>
                    <a:pt x="395" y="568"/>
                  </a:lnTo>
                  <a:lnTo>
                    <a:pt x="421" y="550"/>
                  </a:lnTo>
                  <a:lnTo>
                    <a:pt x="444" y="529"/>
                  </a:lnTo>
                  <a:lnTo>
                    <a:pt x="463" y="502"/>
                  </a:lnTo>
                  <a:lnTo>
                    <a:pt x="480" y="473"/>
                  </a:lnTo>
                  <a:lnTo>
                    <a:pt x="490" y="438"/>
                  </a:lnTo>
                  <a:lnTo>
                    <a:pt x="495" y="399"/>
                  </a:lnTo>
                  <a:lnTo>
                    <a:pt x="495" y="395"/>
                  </a:lnTo>
                  <a:lnTo>
                    <a:pt x="497" y="393"/>
                  </a:lnTo>
                  <a:lnTo>
                    <a:pt x="498" y="390"/>
                  </a:lnTo>
                  <a:lnTo>
                    <a:pt x="499" y="387"/>
                  </a:lnTo>
                  <a:lnTo>
                    <a:pt x="502" y="386"/>
                  </a:lnTo>
                  <a:lnTo>
                    <a:pt x="506" y="386"/>
                  </a:lnTo>
                  <a:lnTo>
                    <a:pt x="510" y="386"/>
                  </a:lnTo>
                  <a:lnTo>
                    <a:pt x="512" y="387"/>
                  </a:lnTo>
                  <a:lnTo>
                    <a:pt x="515" y="389"/>
                  </a:lnTo>
                  <a:lnTo>
                    <a:pt x="516" y="391"/>
                  </a:lnTo>
                  <a:lnTo>
                    <a:pt x="516" y="394"/>
                  </a:lnTo>
                  <a:lnTo>
                    <a:pt x="516" y="397"/>
                  </a:lnTo>
                  <a:lnTo>
                    <a:pt x="516" y="400"/>
                  </a:lnTo>
                  <a:lnTo>
                    <a:pt x="515" y="427"/>
                  </a:lnTo>
                  <a:lnTo>
                    <a:pt x="508" y="455"/>
                  </a:lnTo>
                  <a:lnTo>
                    <a:pt x="499" y="483"/>
                  </a:lnTo>
                  <a:lnTo>
                    <a:pt x="485" y="509"/>
                  </a:lnTo>
                  <a:lnTo>
                    <a:pt x="468" y="533"/>
                  </a:lnTo>
                  <a:lnTo>
                    <a:pt x="446" y="557"/>
                  </a:lnTo>
                  <a:lnTo>
                    <a:pt x="423" y="576"/>
                  </a:lnTo>
                  <a:lnTo>
                    <a:pt x="396" y="593"/>
                  </a:lnTo>
                  <a:lnTo>
                    <a:pt x="365" y="606"/>
                  </a:lnTo>
                  <a:lnTo>
                    <a:pt x="332" y="613"/>
                  </a:lnTo>
                  <a:lnTo>
                    <a:pt x="296" y="617"/>
                  </a:lnTo>
                  <a:lnTo>
                    <a:pt x="253" y="613"/>
                  </a:lnTo>
                  <a:lnTo>
                    <a:pt x="212" y="604"/>
                  </a:lnTo>
                  <a:lnTo>
                    <a:pt x="173" y="589"/>
                  </a:lnTo>
                  <a:lnTo>
                    <a:pt x="137" y="568"/>
                  </a:lnTo>
                  <a:lnTo>
                    <a:pt x="104" y="542"/>
                  </a:lnTo>
                  <a:lnTo>
                    <a:pt x="75" y="513"/>
                  </a:lnTo>
                  <a:lnTo>
                    <a:pt x="49" y="478"/>
                  </a:lnTo>
                  <a:lnTo>
                    <a:pt x="29" y="440"/>
                  </a:lnTo>
                  <a:lnTo>
                    <a:pt x="13" y="399"/>
                  </a:lnTo>
                  <a:lnTo>
                    <a:pt x="4" y="355"/>
                  </a:lnTo>
                  <a:lnTo>
                    <a:pt x="0" y="307"/>
                  </a:lnTo>
                  <a:lnTo>
                    <a:pt x="4" y="261"/>
                  </a:lnTo>
                  <a:lnTo>
                    <a:pt x="13" y="217"/>
                  </a:lnTo>
                  <a:lnTo>
                    <a:pt x="29" y="177"/>
                  </a:lnTo>
                  <a:lnTo>
                    <a:pt x="49" y="138"/>
                  </a:lnTo>
                  <a:lnTo>
                    <a:pt x="74" y="105"/>
                  </a:lnTo>
                  <a:lnTo>
                    <a:pt x="104" y="74"/>
                  </a:lnTo>
                  <a:lnTo>
                    <a:pt x="137" y="48"/>
                  </a:lnTo>
                  <a:lnTo>
                    <a:pt x="173" y="27"/>
                  </a:lnTo>
                  <a:lnTo>
                    <a:pt x="212" y="12"/>
                  </a:lnTo>
                  <a:lnTo>
                    <a:pt x="253" y="3"/>
                  </a:lnTo>
                  <a:lnTo>
                    <a:pt x="296"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6" name="Freeform 13"/>
            <p:cNvSpPr>
              <a:spLocks/>
            </p:cNvSpPr>
            <p:nvPr/>
          </p:nvSpPr>
          <p:spPr bwMode="auto">
            <a:xfrm>
              <a:off x="1660" y="2745"/>
              <a:ext cx="171" cy="205"/>
            </a:xfrm>
            <a:custGeom>
              <a:avLst/>
              <a:gdLst>
                <a:gd name="T0" fmla="*/ 355 w 515"/>
                <a:gd name="T1" fmla="*/ 9 h 617"/>
                <a:gd name="T2" fmla="*/ 420 w 515"/>
                <a:gd name="T3" fmla="*/ 46 h 617"/>
                <a:gd name="T4" fmla="*/ 493 w 515"/>
                <a:gd name="T5" fmla="*/ 9 h 617"/>
                <a:gd name="T6" fmla="*/ 501 w 515"/>
                <a:gd name="T7" fmla="*/ 2 h 617"/>
                <a:gd name="T8" fmla="*/ 506 w 515"/>
                <a:gd name="T9" fmla="*/ 0 h 617"/>
                <a:gd name="T10" fmla="*/ 515 w 515"/>
                <a:gd name="T11" fmla="*/ 4 h 617"/>
                <a:gd name="T12" fmla="*/ 515 w 515"/>
                <a:gd name="T13" fmla="*/ 20 h 617"/>
                <a:gd name="T14" fmla="*/ 515 w 515"/>
                <a:gd name="T15" fmla="*/ 233 h 617"/>
                <a:gd name="T16" fmla="*/ 511 w 515"/>
                <a:gd name="T17" fmla="*/ 240 h 617"/>
                <a:gd name="T18" fmla="*/ 497 w 515"/>
                <a:gd name="T19" fmla="*/ 242 h 617"/>
                <a:gd name="T20" fmla="*/ 491 w 515"/>
                <a:gd name="T21" fmla="*/ 237 h 617"/>
                <a:gd name="T22" fmla="*/ 479 w 515"/>
                <a:gd name="T23" fmla="*/ 184 h 617"/>
                <a:gd name="T24" fmla="*/ 425 w 515"/>
                <a:gd name="T25" fmla="*/ 80 h 617"/>
                <a:gd name="T26" fmla="*/ 337 w 515"/>
                <a:gd name="T27" fmla="*/ 30 h 617"/>
                <a:gd name="T28" fmla="*/ 279 w 515"/>
                <a:gd name="T29" fmla="*/ 27 h 617"/>
                <a:gd name="T30" fmla="*/ 230 w 515"/>
                <a:gd name="T31" fmla="*/ 40 h 617"/>
                <a:gd name="T32" fmla="*/ 176 w 515"/>
                <a:gd name="T33" fmla="*/ 73 h 617"/>
                <a:gd name="T34" fmla="*/ 127 w 515"/>
                <a:gd name="T35" fmla="*/ 131 h 617"/>
                <a:gd name="T36" fmla="*/ 94 w 515"/>
                <a:gd name="T37" fmla="*/ 224 h 617"/>
                <a:gd name="T38" fmla="*/ 89 w 515"/>
                <a:gd name="T39" fmla="*/ 354 h 617"/>
                <a:gd name="T40" fmla="*/ 114 w 515"/>
                <a:gd name="T41" fmla="*/ 460 h 617"/>
                <a:gd name="T42" fmla="*/ 159 w 515"/>
                <a:gd name="T43" fmla="*/ 528 h 617"/>
                <a:gd name="T44" fmla="*/ 214 w 515"/>
                <a:gd name="T45" fmla="*/ 568 h 617"/>
                <a:gd name="T46" fmla="*/ 265 w 515"/>
                <a:gd name="T47" fmla="*/ 586 h 617"/>
                <a:gd name="T48" fmla="*/ 305 w 515"/>
                <a:gd name="T49" fmla="*/ 590 h 617"/>
                <a:gd name="T50" fmla="*/ 394 w 515"/>
                <a:gd name="T51" fmla="*/ 568 h 617"/>
                <a:gd name="T52" fmla="*/ 462 w 515"/>
                <a:gd name="T53" fmla="*/ 502 h 617"/>
                <a:gd name="T54" fmla="*/ 495 w 515"/>
                <a:gd name="T55" fmla="*/ 399 h 617"/>
                <a:gd name="T56" fmla="*/ 497 w 515"/>
                <a:gd name="T57" fmla="*/ 390 h 617"/>
                <a:gd name="T58" fmla="*/ 505 w 515"/>
                <a:gd name="T59" fmla="*/ 386 h 617"/>
                <a:gd name="T60" fmla="*/ 514 w 515"/>
                <a:gd name="T61" fmla="*/ 389 h 617"/>
                <a:gd name="T62" fmla="*/ 515 w 515"/>
                <a:gd name="T63" fmla="*/ 397 h 617"/>
                <a:gd name="T64" fmla="*/ 508 w 515"/>
                <a:gd name="T65" fmla="*/ 455 h 617"/>
                <a:gd name="T66" fmla="*/ 468 w 515"/>
                <a:gd name="T67" fmla="*/ 533 h 617"/>
                <a:gd name="T68" fmla="*/ 395 w 515"/>
                <a:gd name="T69" fmla="*/ 593 h 617"/>
                <a:gd name="T70" fmla="*/ 295 w 515"/>
                <a:gd name="T71" fmla="*/ 617 h 617"/>
                <a:gd name="T72" fmla="*/ 172 w 515"/>
                <a:gd name="T73" fmla="*/ 589 h 617"/>
                <a:gd name="T74" fmla="*/ 74 w 515"/>
                <a:gd name="T75" fmla="*/ 513 h 617"/>
                <a:gd name="T76" fmla="*/ 13 w 515"/>
                <a:gd name="T77" fmla="*/ 399 h 617"/>
                <a:gd name="T78" fmla="*/ 4 w 515"/>
                <a:gd name="T79" fmla="*/ 261 h 617"/>
                <a:gd name="T80" fmla="*/ 49 w 515"/>
                <a:gd name="T81" fmla="*/ 138 h 617"/>
                <a:gd name="T82" fmla="*/ 136 w 515"/>
                <a:gd name="T83" fmla="*/ 48 h 617"/>
                <a:gd name="T84" fmla="*/ 252 w 515"/>
                <a:gd name="T85" fmla="*/ 3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5" h="617">
                  <a:moveTo>
                    <a:pt x="295" y="0"/>
                  </a:moveTo>
                  <a:lnTo>
                    <a:pt x="327" y="2"/>
                  </a:lnTo>
                  <a:lnTo>
                    <a:pt x="355" y="9"/>
                  </a:lnTo>
                  <a:lnTo>
                    <a:pt x="380" y="18"/>
                  </a:lnTo>
                  <a:lnTo>
                    <a:pt x="402" y="31"/>
                  </a:lnTo>
                  <a:lnTo>
                    <a:pt x="420" y="46"/>
                  </a:lnTo>
                  <a:lnTo>
                    <a:pt x="437" y="60"/>
                  </a:lnTo>
                  <a:lnTo>
                    <a:pt x="451" y="73"/>
                  </a:lnTo>
                  <a:lnTo>
                    <a:pt x="493" y="9"/>
                  </a:lnTo>
                  <a:lnTo>
                    <a:pt x="496" y="6"/>
                  </a:lnTo>
                  <a:lnTo>
                    <a:pt x="499" y="3"/>
                  </a:lnTo>
                  <a:lnTo>
                    <a:pt x="501" y="2"/>
                  </a:lnTo>
                  <a:lnTo>
                    <a:pt x="504" y="0"/>
                  </a:lnTo>
                  <a:lnTo>
                    <a:pt x="505" y="0"/>
                  </a:lnTo>
                  <a:lnTo>
                    <a:pt x="506" y="0"/>
                  </a:lnTo>
                  <a:lnTo>
                    <a:pt x="510" y="0"/>
                  </a:lnTo>
                  <a:lnTo>
                    <a:pt x="513" y="2"/>
                  </a:lnTo>
                  <a:lnTo>
                    <a:pt x="515" y="4"/>
                  </a:lnTo>
                  <a:lnTo>
                    <a:pt x="515" y="8"/>
                  </a:lnTo>
                  <a:lnTo>
                    <a:pt x="515" y="13"/>
                  </a:lnTo>
                  <a:lnTo>
                    <a:pt x="515" y="20"/>
                  </a:lnTo>
                  <a:lnTo>
                    <a:pt x="515" y="221"/>
                  </a:lnTo>
                  <a:lnTo>
                    <a:pt x="515" y="227"/>
                  </a:lnTo>
                  <a:lnTo>
                    <a:pt x="515" y="233"/>
                  </a:lnTo>
                  <a:lnTo>
                    <a:pt x="515" y="237"/>
                  </a:lnTo>
                  <a:lnTo>
                    <a:pt x="514" y="239"/>
                  </a:lnTo>
                  <a:lnTo>
                    <a:pt x="511" y="240"/>
                  </a:lnTo>
                  <a:lnTo>
                    <a:pt x="508" y="242"/>
                  </a:lnTo>
                  <a:lnTo>
                    <a:pt x="502" y="242"/>
                  </a:lnTo>
                  <a:lnTo>
                    <a:pt x="497" y="242"/>
                  </a:lnTo>
                  <a:lnTo>
                    <a:pt x="493" y="240"/>
                  </a:lnTo>
                  <a:lnTo>
                    <a:pt x="492" y="239"/>
                  </a:lnTo>
                  <a:lnTo>
                    <a:pt x="491" y="237"/>
                  </a:lnTo>
                  <a:lnTo>
                    <a:pt x="489" y="233"/>
                  </a:lnTo>
                  <a:lnTo>
                    <a:pt x="488" y="227"/>
                  </a:lnTo>
                  <a:lnTo>
                    <a:pt x="479" y="184"/>
                  </a:lnTo>
                  <a:lnTo>
                    <a:pt x="466" y="144"/>
                  </a:lnTo>
                  <a:lnTo>
                    <a:pt x="447" y="109"/>
                  </a:lnTo>
                  <a:lnTo>
                    <a:pt x="425" y="80"/>
                  </a:lnTo>
                  <a:lnTo>
                    <a:pt x="398" y="57"/>
                  </a:lnTo>
                  <a:lnTo>
                    <a:pt x="370" y="40"/>
                  </a:lnTo>
                  <a:lnTo>
                    <a:pt x="337" y="30"/>
                  </a:lnTo>
                  <a:lnTo>
                    <a:pt x="304" y="26"/>
                  </a:lnTo>
                  <a:lnTo>
                    <a:pt x="294" y="26"/>
                  </a:lnTo>
                  <a:lnTo>
                    <a:pt x="279" y="27"/>
                  </a:lnTo>
                  <a:lnTo>
                    <a:pt x="265" y="30"/>
                  </a:lnTo>
                  <a:lnTo>
                    <a:pt x="248" y="35"/>
                  </a:lnTo>
                  <a:lnTo>
                    <a:pt x="230" y="40"/>
                  </a:lnTo>
                  <a:lnTo>
                    <a:pt x="212" y="48"/>
                  </a:lnTo>
                  <a:lnTo>
                    <a:pt x="194" y="60"/>
                  </a:lnTo>
                  <a:lnTo>
                    <a:pt x="176" y="73"/>
                  </a:lnTo>
                  <a:lnTo>
                    <a:pt x="158" y="88"/>
                  </a:lnTo>
                  <a:lnTo>
                    <a:pt x="141" y="107"/>
                  </a:lnTo>
                  <a:lnTo>
                    <a:pt x="127" y="131"/>
                  </a:lnTo>
                  <a:lnTo>
                    <a:pt x="113" y="158"/>
                  </a:lnTo>
                  <a:lnTo>
                    <a:pt x="103" y="189"/>
                  </a:lnTo>
                  <a:lnTo>
                    <a:pt x="94" y="224"/>
                  </a:lnTo>
                  <a:lnTo>
                    <a:pt x="89" y="264"/>
                  </a:lnTo>
                  <a:lnTo>
                    <a:pt x="87" y="309"/>
                  </a:lnTo>
                  <a:lnTo>
                    <a:pt x="89" y="354"/>
                  </a:lnTo>
                  <a:lnTo>
                    <a:pt x="94" y="394"/>
                  </a:lnTo>
                  <a:lnTo>
                    <a:pt x="103" y="429"/>
                  </a:lnTo>
                  <a:lnTo>
                    <a:pt x="114" y="460"/>
                  </a:lnTo>
                  <a:lnTo>
                    <a:pt x="127" y="486"/>
                  </a:lnTo>
                  <a:lnTo>
                    <a:pt x="143" y="509"/>
                  </a:lnTo>
                  <a:lnTo>
                    <a:pt x="159" y="528"/>
                  </a:lnTo>
                  <a:lnTo>
                    <a:pt x="176" y="545"/>
                  </a:lnTo>
                  <a:lnTo>
                    <a:pt x="194" y="558"/>
                  </a:lnTo>
                  <a:lnTo>
                    <a:pt x="214" y="568"/>
                  </a:lnTo>
                  <a:lnTo>
                    <a:pt x="232" y="576"/>
                  </a:lnTo>
                  <a:lnTo>
                    <a:pt x="248" y="582"/>
                  </a:lnTo>
                  <a:lnTo>
                    <a:pt x="265" y="586"/>
                  </a:lnTo>
                  <a:lnTo>
                    <a:pt x="281" y="589"/>
                  </a:lnTo>
                  <a:lnTo>
                    <a:pt x="294" y="590"/>
                  </a:lnTo>
                  <a:lnTo>
                    <a:pt x="305" y="590"/>
                  </a:lnTo>
                  <a:lnTo>
                    <a:pt x="336" y="588"/>
                  </a:lnTo>
                  <a:lnTo>
                    <a:pt x="366" y="580"/>
                  </a:lnTo>
                  <a:lnTo>
                    <a:pt x="394" y="568"/>
                  </a:lnTo>
                  <a:lnTo>
                    <a:pt x="420" y="550"/>
                  </a:lnTo>
                  <a:lnTo>
                    <a:pt x="443" y="529"/>
                  </a:lnTo>
                  <a:lnTo>
                    <a:pt x="462" y="502"/>
                  </a:lnTo>
                  <a:lnTo>
                    <a:pt x="479" y="473"/>
                  </a:lnTo>
                  <a:lnTo>
                    <a:pt x="489" y="438"/>
                  </a:lnTo>
                  <a:lnTo>
                    <a:pt x="495" y="399"/>
                  </a:lnTo>
                  <a:lnTo>
                    <a:pt x="495" y="395"/>
                  </a:lnTo>
                  <a:lnTo>
                    <a:pt x="496" y="393"/>
                  </a:lnTo>
                  <a:lnTo>
                    <a:pt x="497" y="390"/>
                  </a:lnTo>
                  <a:lnTo>
                    <a:pt x="499" y="387"/>
                  </a:lnTo>
                  <a:lnTo>
                    <a:pt x="501" y="386"/>
                  </a:lnTo>
                  <a:lnTo>
                    <a:pt x="505" y="386"/>
                  </a:lnTo>
                  <a:lnTo>
                    <a:pt x="509" y="386"/>
                  </a:lnTo>
                  <a:lnTo>
                    <a:pt x="511" y="387"/>
                  </a:lnTo>
                  <a:lnTo>
                    <a:pt x="514" y="389"/>
                  </a:lnTo>
                  <a:lnTo>
                    <a:pt x="515" y="391"/>
                  </a:lnTo>
                  <a:lnTo>
                    <a:pt x="515" y="394"/>
                  </a:lnTo>
                  <a:lnTo>
                    <a:pt x="515" y="397"/>
                  </a:lnTo>
                  <a:lnTo>
                    <a:pt x="515" y="400"/>
                  </a:lnTo>
                  <a:lnTo>
                    <a:pt x="514" y="427"/>
                  </a:lnTo>
                  <a:lnTo>
                    <a:pt x="508" y="455"/>
                  </a:lnTo>
                  <a:lnTo>
                    <a:pt x="499" y="483"/>
                  </a:lnTo>
                  <a:lnTo>
                    <a:pt x="484" y="509"/>
                  </a:lnTo>
                  <a:lnTo>
                    <a:pt x="468" y="533"/>
                  </a:lnTo>
                  <a:lnTo>
                    <a:pt x="446" y="557"/>
                  </a:lnTo>
                  <a:lnTo>
                    <a:pt x="422" y="576"/>
                  </a:lnTo>
                  <a:lnTo>
                    <a:pt x="395" y="593"/>
                  </a:lnTo>
                  <a:lnTo>
                    <a:pt x="364" y="606"/>
                  </a:lnTo>
                  <a:lnTo>
                    <a:pt x="331" y="613"/>
                  </a:lnTo>
                  <a:lnTo>
                    <a:pt x="295" y="617"/>
                  </a:lnTo>
                  <a:lnTo>
                    <a:pt x="252" y="613"/>
                  </a:lnTo>
                  <a:lnTo>
                    <a:pt x="211" y="604"/>
                  </a:lnTo>
                  <a:lnTo>
                    <a:pt x="172" y="589"/>
                  </a:lnTo>
                  <a:lnTo>
                    <a:pt x="136" y="568"/>
                  </a:lnTo>
                  <a:lnTo>
                    <a:pt x="103" y="542"/>
                  </a:lnTo>
                  <a:lnTo>
                    <a:pt x="74" y="513"/>
                  </a:lnTo>
                  <a:lnTo>
                    <a:pt x="49" y="478"/>
                  </a:lnTo>
                  <a:lnTo>
                    <a:pt x="28" y="440"/>
                  </a:lnTo>
                  <a:lnTo>
                    <a:pt x="13" y="399"/>
                  </a:lnTo>
                  <a:lnTo>
                    <a:pt x="4" y="355"/>
                  </a:lnTo>
                  <a:lnTo>
                    <a:pt x="0" y="307"/>
                  </a:lnTo>
                  <a:lnTo>
                    <a:pt x="4" y="261"/>
                  </a:lnTo>
                  <a:lnTo>
                    <a:pt x="13" y="217"/>
                  </a:lnTo>
                  <a:lnTo>
                    <a:pt x="28" y="177"/>
                  </a:lnTo>
                  <a:lnTo>
                    <a:pt x="49" y="138"/>
                  </a:lnTo>
                  <a:lnTo>
                    <a:pt x="73" y="105"/>
                  </a:lnTo>
                  <a:lnTo>
                    <a:pt x="103" y="74"/>
                  </a:lnTo>
                  <a:lnTo>
                    <a:pt x="136" y="48"/>
                  </a:lnTo>
                  <a:lnTo>
                    <a:pt x="172" y="27"/>
                  </a:lnTo>
                  <a:lnTo>
                    <a:pt x="211" y="12"/>
                  </a:lnTo>
                  <a:lnTo>
                    <a:pt x="252" y="3"/>
                  </a:lnTo>
                  <a:lnTo>
                    <a:pt x="29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7" name="Freeform 14"/>
            <p:cNvSpPr>
              <a:spLocks noEditPoints="1"/>
            </p:cNvSpPr>
            <p:nvPr/>
          </p:nvSpPr>
          <p:spPr bwMode="auto">
            <a:xfrm>
              <a:off x="761" y="3143"/>
              <a:ext cx="194" cy="203"/>
            </a:xfrm>
            <a:custGeom>
              <a:avLst/>
              <a:gdLst>
                <a:gd name="T0" fmla="*/ 170 w 582"/>
                <a:gd name="T1" fmla="*/ 387 h 608"/>
                <a:gd name="T2" fmla="*/ 266 w 582"/>
                <a:gd name="T3" fmla="*/ 113 h 608"/>
                <a:gd name="T4" fmla="*/ 297 w 582"/>
                <a:gd name="T5" fmla="*/ 0 h 608"/>
                <a:gd name="T6" fmla="*/ 303 w 582"/>
                <a:gd name="T7" fmla="*/ 3 h 608"/>
                <a:gd name="T8" fmla="*/ 307 w 582"/>
                <a:gd name="T9" fmla="*/ 9 h 608"/>
                <a:gd name="T10" fmla="*/ 311 w 582"/>
                <a:gd name="T11" fmla="*/ 17 h 608"/>
                <a:gd name="T12" fmla="*/ 499 w 582"/>
                <a:gd name="T13" fmla="*/ 559 h 608"/>
                <a:gd name="T14" fmla="*/ 514 w 582"/>
                <a:gd name="T15" fmla="*/ 575 h 608"/>
                <a:gd name="T16" fmla="*/ 543 w 582"/>
                <a:gd name="T17" fmla="*/ 581 h 608"/>
                <a:gd name="T18" fmla="*/ 582 w 582"/>
                <a:gd name="T19" fmla="*/ 581 h 608"/>
                <a:gd name="T20" fmla="*/ 526 w 582"/>
                <a:gd name="T21" fmla="*/ 606 h 608"/>
                <a:gd name="T22" fmla="*/ 447 w 582"/>
                <a:gd name="T23" fmla="*/ 606 h 608"/>
                <a:gd name="T24" fmla="*/ 395 w 582"/>
                <a:gd name="T25" fmla="*/ 606 h 608"/>
                <a:gd name="T26" fmla="*/ 348 w 582"/>
                <a:gd name="T27" fmla="*/ 608 h 608"/>
                <a:gd name="T28" fmla="*/ 359 w 582"/>
                <a:gd name="T29" fmla="*/ 581 h 608"/>
                <a:gd name="T30" fmla="*/ 386 w 582"/>
                <a:gd name="T31" fmla="*/ 580 h 608"/>
                <a:gd name="T32" fmla="*/ 409 w 582"/>
                <a:gd name="T33" fmla="*/ 572 h 608"/>
                <a:gd name="T34" fmla="*/ 418 w 582"/>
                <a:gd name="T35" fmla="*/ 555 h 608"/>
                <a:gd name="T36" fmla="*/ 417 w 582"/>
                <a:gd name="T37" fmla="*/ 547 h 608"/>
                <a:gd name="T38" fmla="*/ 370 w 582"/>
                <a:gd name="T39" fmla="*/ 415 h 608"/>
                <a:gd name="T40" fmla="*/ 123 w 582"/>
                <a:gd name="T41" fmla="*/ 526 h 608"/>
                <a:gd name="T42" fmla="*/ 121 w 582"/>
                <a:gd name="T43" fmla="*/ 531 h 608"/>
                <a:gd name="T44" fmla="*/ 120 w 582"/>
                <a:gd name="T45" fmla="*/ 538 h 608"/>
                <a:gd name="T46" fmla="*/ 130 w 582"/>
                <a:gd name="T47" fmla="*/ 563 h 608"/>
                <a:gd name="T48" fmla="*/ 161 w 582"/>
                <a:gd name="T49" fmla="*/ 578 h 608"/>
                <a:gd name="T50" fmla="*/ 184 w 582"/>
                <a:gd name="T51" fmla="*/ 608 h 608"/>
                <a:gd name="T52" fmla="*/ 136 w 582"/>
                <a:gd name="T53" fmla="*/ 606 h 608"/>
                <a:gd name="T54" fmla="*/ 87 w 582"/>
                <a:gd name="T55" fmla="*/ 606 h 608"/>
                <a:gd name="T56" fmla="*/ 39 w 582"/>
                <a:gd name="T57" fmla="*/ 606 h 608"/>
                <a:gd name="T58" fmla="*/ 0 w 582"/>
                <a:gd name="T59" fmla="*/ 608 h 608"/>
                <a:gd name="T60" fmla="*/ 22 w 582"/>
                <a:gd name="T61" fmla="*/ 580 h 608"/>
                <a:gd name="T62" fmla="*/ 59 w 582"/>
                <a:gd name="T63" fmla="*/ 569 h 608"/>
                <a:gd name="T64" fmla="*/ 87 w 582"/>
                <a:gd name="T65" fmla="*/ 544 h 608"/>
                <a:gd name="T66" fmla="*/ 271 w 582"/>
                <a:gd name="T67" fmla="*/ 17 h 608"/>
                <a:gd name="T68" fmla="*/ 275 w 582"/>
                <a:gd name="T69" fmla="*/ 8 h 608"/>
                <a:gd name="T70" fmla="*/ 279 w 582"/>
                <a:gd name="T71" fmla="*/ 3 h 608"/>
                <a:gd name="T72" fmla="*/ 286 w 582"/>
                <a:gd name="T73"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2" h="608">
                  <a:moveTo>
                    <a:pt x="266" y="113"/>
                  </a:moveTo>
                  <a:lnTo>
                    <a:pt x="170" y="387"/>
                  </a:lnTo>
                  <a:lnTo>
                    <a:pt x="361" y="387"/>
                  </a:lnTo>
                  <a:lnTo>
                    <a:pt x="266" y="113"/>
                  </a:lnTo>
                  <a:close/>
                  <a:moveTo>
                    <a:pt x="291" y="0"/>
                  </a:moveTo>
                  <a:lnTo>
                    <a:pt x="297" y="0"/>
                  </a:lnTo>
                  <a:lnTo>
                    <a:pt x="301" y="2"/>
                  </a:lnTo>
                  <a:lnTo>
                    <a:pt x="303" y="3"/>
                  </a:lnTo>
                  <a:lnTo>
                    <a:pt x="306" y="5"/>
                  </a:lnTo>
                  <a:lnTo>
                    <a:pt x="307" y="9"/>
                  </a:lnTo>
                  <a:lnTo>
                    <a:pt x="308" y="13"/>
                  </a:lnTo>
                  <a:lnTo>
                    <a:pt x="311" y="17"/>
                  </a:lnTo>
                  <a:lnTo>
                    <a:pt x="494" y="547"/>
                  </a:lnTo>
                  <a:lnTo>
                    <a:pt x="499" y="559"/>
                  </a:lnTo>
                  <a:lnTo>
                    <a:pt x="505" y="568"/>
                  </a:lnTo>
                  <a:lnTo>
                    <a:pt x="514" y="575"/>
                  </a:lnTo>
                  <a:lnTo>
                    <a:pt x="526" y="578"/>
                  </a:lnTo>
                  <a:lnTo>
                    <a:pt x="543" y="581"/>
                  </a:lnTo>
                  <a:lnTo>
                    <a:pt x="566" y="581"/>
                  </a:lnTo>
                  <a:lnTo>
                    <a:pt x="582" y="581"/>
                  </a:lnTo>
                  <a:lnTo>
                    <a:pt x="582" y="608"/>
                  </a:lnTo>
                  <a:lnTo>
                    <a:pt x="526" y="606"/>
                  </a:lnTo>
                  <a:lnTo>
                    <a:pt x="469" y="606"/>
                  </a:lnTo>
                  <a:lnTo>
                    <a:pt x="447" y="606"/>
                  </a:lnTo>
                  <a:lnTo>
                    <a:pt x="422" y="606"/>
                  </a:lnTo>
                  <a:lnTo>
                    <a:pt x="395" y="606"/>
                  </a:lnTo>
                  <a:lnTo>
                    <a:pt x="369" y="607"/>
                  </a:lnTo>
                  <a:lnTo>
                    <a:pt x="348" y="608"/>
                  </a:lnTo>
                  <a:lnTo>
                    <a:pt x="348" y="581"/>
                  </a:lnTo>
                  <a:lnTo>
                    <a:pt x="359" y="581"/>
                  </a:lnTo>
                  <a:lnTo>
                    <a:pt x="371" y="581"/>
                  </a:lnTo>
                  <a:lnTo>
                    <a:pt x="386" y="580"/>
                  </a:lnTo>
                  <a:lnTo>
                    <a:pt x="397" y="577"/>
                  </a:lnTo>
                  <a:lnTo>
                    <a:pt x="409" y="572"/>
                  </a:lnTo>
                  <a:lnTo>
                    <a:pt x="415" y="566"/>
                  </a:lnTo>
                  <a:lnTo>
                    <a:pt x="418" y="555"/>
                  </a:lnTo>
                  <a:lnTo>
                    <a:pt x="418" y="553"/>
                  </a:lnTo>
                  <a:lnTo>
                    <a:pt x="417" y="547"/>
                  </a:lnTo>
                  <a:lnTo>
                    <a:pt x="415" y="544"/>
                  </a:lnTo>
                  <a:lnTo>
                    <a:pt x="370" y="415"/>
                  </a:lnTo>
                  <a:lnTo>
                    <a:pt x="161" y="415"/>
                  </a:lnTo>
                  <a:lnTo>
                    <a:pt x="123" y="526"/>
                  </a:lnTo>
                  <a:lnTo>
                    <a:pt x="121" y="528"/>
                  </a:lnTo>
                  <a:lnTo>
                    <a:pt x="121" y="531"/>
                  </a:lnTo>
                  <a:lnTo>
                    <a:pt x="121" y="535"/>
                  </a:lnTo>
                  <a:lnTo>
                    <a:pt x="120" y="538"/>
                  </a:lnTo>
                  <a:lnTo>
                    <a:pt x="123" y="551"/>
                  </a:lnTo>
                  <a:lnTo>
                    <a:pt x="130" y="563"/>
                  </a:lnTo>
                  <a:lnTo>
                    <a:pt x="143" y="572"/>
                  </a:lnTo>
                  <a:lnTo>
                    <a:pt x="161" y="578"/>
                  </a:lnTo>
                  <a:lnTo>
                    <a:pt x="184" y="581"/>
                  </a:lnTo>
                  <a:lnTo>
                    <a:pt x="184" y="608"/>
                  </a:lnTo>
                  <a:lnTo>
                    <a:pt x="161" y="607"/>
                  </a:lnTo>
                  <a:lnTo>
                    <a:pt x="136" y="606"/>
                  </a:lnTo>
                  <a:lnTo>
                    <a:pt x="110" y="606"/>
                  </a:lnTo>
                  <a:lnTo>
                    <a:pt x="87" y="606"/>
                  </a:lnTo>
                  <a:lnTo>
                    <a:pt x="63" y="606"/>
                  </a:lnTo>
                  <a:lnTo>
                    <a:pt x="39" y="606"/>
                  </a:lnTo>
                  <a:lnTo>
                    <a:pt x="18" y="607"/>
                  </a:lnTo>
                  <a:lnTo>
                    <a:pt x="0" y="608"/>
                  </a:lnTo>
                  <a:lnTo>
                    <a:pt x="0" y="581"/>
                  </a:lnTo>
                  <a:lnTo>
                    <a:pt x="22" y="580"/>
                  </a:lnTo>
                  <a:lnTo>
                    <a:pt x="41" y="576"/>
                  </a:lnTo>
                  <a:lnTo>
                    <a:pt x="59" y="569"/>
                  </a:lnTo>
                  <a:lnTo>
                    <a:pt x="74" y="558"/>
                  </a:lnTo>
                  <a:lnTo>
                    <a:pt x="87" y="544"/>
                  </a:lnTo>
                  <a:lnTo>
                    <a:pt x="96" y="524"/>
                  </a:lnTo>
                  <a:lnTo>
                    <a:pt x="271" y="17"/>
                  </a:lnTo>
                  <a:lnTo>
                    <a:pt x="272" y="12"/>
                  </a:lnTo>
                  <a:lnTo>
                    <a:pt x="275" y="8"/>
                  </a:lnTo>
                  <a:lnTo>
                    <a:pt x="276" y="5"/>
                  </a:lnTo>
                  <a:lnTo>
                    <a:pt x="279" y="3"/>
                  </a:lnTo>
                  <a:lnTo>
                    <a:pt x="281" y="2"/>
                  </a:lnTo>
                  <a:lnTo>
                    <a:pt x="286" y="0"/>
                  </a:lnTo>
                  <a:lnTo>
                    <a:pt x="29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8" name="Freeform 15"/>
            <p:cNvSpPr>
              <a:spLocks/>
            </p:cNvSpPr>
            <p:nvPr/>
          </p:nvSpPr>
          <p:spPr bwMode="auto">
            <a:xfrm>
              <a:off x="1074" y="3146"/>
              <a:ext cx="192" cy="206"/>
            </a:xfrm>
            <a:custGeom>
              <a:avLst/>
              <a:gdLst>
                <a:gd name="T0" fmla="*/ 357 w 575"/>
                <a:gd name="T1" fmla="*/ 11 h 617"/>
                <a:gd name="T2" fmla="*/ 423 w 575"/>
                <a:gd name="T3" fmla="*/ 47 h 617"/>
                <a:gd name="T4" fmla="*/ 494 w 575"/>
                <a:gd name="T5" fmla="*/ 11 h 617"/>
                <a:gd name="T6" fmla="*/ 501 w 575"/>
                <a:gd name="T7" fmla="*/ 2 h 617"/>
                <a:gd name="T8" fmla="*/ 508 w 575"/>
                <a:gd name="T9" fmla="*/ 0 h 617"/>
                <a:gd name="T10" fmla="*/ 516 w 575"/>
                <a:gd name="T11" fmla="*/ 6 h 617"/>
                <a:gd name="T12" fmla="*/ 517 w 575"/>
                <a:gd name="T13" fmla="*/ 21 h 617"/>
                <a:gd name="T14" fmla="*/ 517 w 575"/>
                <a:gd name="T15" fmla="*/ 234 h 617"/>
                <a:gd name="T16" fmla="*/ 512 w 575"/>
                <a:gd name="T17" fmla="*/ 242 h 617"/>
                <a:gd name="T18" fmla="*/ 497 w 575"/>
                <a:gd name="T19" fmla="*/ 242 h 617"/>
                <a:gd name="T20" fmla="*/ 491 w 575"/>
                <a:gd name="T21" fmla="*/ 237 h 617"/>
                <a:gd name="T22" fmla="*/ 481 w 575"/>
                <a:gd name="T23" fmla="*/ 184 h 617"/>
                <a:gd name="T24" fmla="*/ 425 w 575"/>
                <a:gd name="T25" fmla="*/ 80 h 617"/>
                <a:gd name="T26" fmla="*/ 338 w 575"/>
                <a:gd name="T27" fmla="*/ 30 h 617"/>
                <a:gd name="T28" fmla="*/ 281 w 575"/>
                <a:gd name="T29" fmla="*/ 29 h 617"/>
                <a:gd name="T30" fmla="*/ 232 w 575"/>
                <a:gd name="T31" fmla="*/ 40 h 617"/>
                <a:gd name="T32" fmla="*/ 177 w 575"/>
                <a:gd name="T33" fmla="*/ 73 h 617"/>
                <a:gd name="T34" fmla="*/ 128 w 575"/>
                <a:gd name="T35" fmla="*/ 131 h 617"/>
                <a:gd name="T36" fmla="*/ 94 w 575"/>
                <a:gd name="T37" fmla="*/ 224 h 617"/>
                <a:gd name="T38" fmla="*/ 89 w 575"/>
                <a:gd name="T39" fmla="*/ 353 h 617"/>
                <a:gd name="T40" fmla="*/ 113 w 575"/>
                <a:gd name="T41" fmla="*/ 460 h 617"/>
                <a:gd name="T42" fmla="*/ 160 w 575"/>
                <a:gd name="T43" fmla="*/ 528 h 617"/>
                <a:gd name="T44" fmla="*/ 215 w 575"/>
                <a:gd name="T45" fmla="*/ 568 h 617"/>
                <a:gd name="T46" fmla="*/ 269 w 575"/>
                <a:gd name="T47" fmla="*/ 586 h 617"/>
                <a:gd name="T48" fmla="*/ 309 w 575"/>
                <a:gd name="T49" fmla="*/ 591 h 617"/>
                <a:gd name="T50" fmla="*/ 344 w 575"/>
                <a:gd name="T51" fmla="*/ 588 h 617"/>
                <a:gd name="T52" fmla="*/ 392 w 575"/>
                <a:gd name="T53" fmla="*/ 571 h 617"/>
                <a:gd name="T54" fmla="*/ 432 w 575"/>
                <a:gd name="T55" fmla="*/ 532 h 617"/>
                <a:gd name="T56" fmla="*/ 441 w 575"/>
                <a:gd name="T57" fmla="*/ 434 h 617"/>
                <a:gd name="T58" fmla="*/ 434 w 575"/>
                <a:gd name="T59" fmla="*/ 404 h 617"/>
                <a:gd name="T60" fmla="*/ 390 w 575"/>
                <a:gd name="T61" fmla="*/ 394 h 617"/>
                <a:gd name="T62" fmla="*/ 335 w 575"/>
                <a:gd name="T63" fmla="*/ 367 h 617"/>
                <a:gd name="T64" fmla="*/ 402 w 575"/>
                <a:gd name="T65" fmla="*/ 369 h 617"/>
                <a:gd name="T66" fmla="*/ 472 w 575"/>
                <a:gd name="T67" fmla="*/ 369 h 617"/>
                <a:gd name="T68" fmla="*/ 549 w 575"/>
                <a:gd name="T69" fmla="*/ 368 h 617"/>
                <a:gd name="T70" fmla="*/ 552 w 575"/>
                <a:gd name="T71" fmla="*/ 394 h 617"/>
                <a:gd name="T72" fmla="*/ 519 w 575"/>
                <a:gd name="T73" fmla="*/ 407 h 617"/>
                <a:gd name="T74" fmla="*/ 517 w 575"/>
                <a:gd name="T75" fmla="*/ 578 h 617"/>
                <a:gd name="T76" fmla="*/ 516 w 575"/>
                <a:gd name="T77" fmla="*/ 593 h 617"/>
                <a:gd name="T78" fmla="*/ 509 w 575"/>
                <a:gd name="T79" fmla="*/ 598 h 617"/>
                <a:gd name="T80" fmla="*/ 482 w 575"/>
                <a:gd name="T81" fmla="*/ 578 h 617"/>
                <a:gd name="T82" fmla="*/ 455 w 575"/>
                <a:gd name="T83" fmla="*/ 545 h 617"/>
                <a:gd name="T84" fmla="*/ 400 w 575"/>
                <a:gd name="T85" fmla="*/ 594 h 617"/>
                <a:gd name="T86" fmla="*/ 323 w 575"/>
                <a:gd name="T87" fmla="*/ 616 h 617"/>
                <a:gd name="T88" fmla="*/ 211 w 575"/>
                <a:gd name="T89" fmla="*/ 604 h 617"/>
                <a:gd name="T90" fmla="*/ 103 w 575"/>
                <a:gd name="T91" fmla="*/ 542 h 617"/>
                <a:gd name="T92" fmla="*/ 27 w 575"/>
                <a:gd name="T93" fmla="*/ 440 h 617"/>
                <a:gd name="T94" fmla="*/ 0 w 575"/>
                <a:gd name="T95" fmla="*/ 309 h 617"/>
                <a:gd name="T96" fmla="*/ 28 w 575"/>
                <a:gd name="T97" fmla="*/ 177 h 617"/>
                <a:gd name="T98" fmla="*/ 103 w 575"/>
                <a:gd name="T99" fmla="*/ 75 h 617"/>
                <a:gd name="T100" fmla="*/ 211 w 575"/>
                <a:gd name="T101" fmla="*/ 13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5" h="617">
                  <a:moveTo>
                    <a:pt x="295" y="0"/>
                  </a:moveTo>
                  <a:lnTo>
                    <a:pt x="329" y="3"/>
                  </a:lnTo>
                  <a:lnTo>
                    <a:pt x="357" y="11"/>
                  </a:lnTo>
                  <a:lnTo>
                    <a:pt x="383" y="21"/>
                  </a:lnTo>
                  <a:lnTo>
                    <a:pt x="405" y="33"/>
                  </a:lnTo>
                  <a:lnTo>
                    <a:pt x="423" y="47"/>
                  </a:lnTo>
                  <a:lnTo>
                    <a:pt x="438" y="61"/>
                  </a:lnTo>
                  <a:lnTo>
                    <a:pt x="451" y="74"/>
                  </a:lnTo>
                  <a:lnTo>
                    <a:pt x="494" y="11"/>
                  </a:lnTo>
                  <a:lnTo>
                    <a:pt x="496" y="7"/>
                  </a:lnTo>
                  <a:lnTo>
                    <a:pt x="500" y="3"/>
                  </a:lnTo>
                  <a:lnTo>
                    <a:pt x="501" y="2"/>
                  </a:lnTo>
                  <a:lnTo>
                    <a:pt x="504" y="0"/>
                  </a:lnTo>
                  <a:lnTo>
                    <a:pt x="505" y="0"/>
                  </a:lnTo>
                  <a:lnTo>
                    <a:pt x="508" y="0"/>
                  </a:lnTo>
                  <a:lnTo>
                    <a:pt x="512" y="0"/>
                  </a:lnTo>
                  <a:lnTo>
                    <a:pt x="514" y="3"/>
                  </a:lnTo>
                  <a:lnTo>
                    <a:pt x="516" y="6"/>
                  </a:lnTo>
                  <a:lnTo>
                    <a:pt x="517" y="9"/>
                  </a:lnTo>
                  <a:lnTo>
                    <a:pt x="517" y="15"/>
                  </a:lnTo>
                  <a:lnTo>
                    <a:pt x="517" y="21"/>
                  </a:lnTo>
                  <a:lnTo>
                    <a:pt x="517" y="222"/>
                  </a:lnTo>
                  <a:lnTo>
                    <a:pt x="517" y="229"/>
                  </a:lnTo>
                  <a:lnTo>
                    <a:pt x="517" y="234"/>
                  </a:lnTo>
                  <a:lnTo>
                    <a:pt x="516" y="238"/>
                  </a:lnTo>
                  <a:lnTo>
                    <a:pt x="514" y="240"/>
                  </a:lnTo>
                  <a:lnTo>
                    <a:pt x="512" y="242"/>
                  </a:lnTo>
                  <a:lnTo>
                    <a:pt x="508" y="242"/>
                  </a:lnTo>
                  <a:lnTo>
                    <a:pt x="503" y="242"/>
                  </a:lnTo>
                  <a:lnTo>
                    <a:pt x="497" y="242"/>
                  </a:lnTo>
                  <a:lnTo>
                    <a:pt x="495" y="242"/>
                  </a:lnTo>
                  <a:lnTo>
                    <a:pt x="492" y="239"/>
                  </a:lnTo>
                  <a:lnTo>
                    <a:pt x="491" y="237"/>
                  </a:lnTo>
                  <a:lnTo>
                    <a:pt x="490" y="233"/>
                  </a:lnTo>
                  <a:lnTo>
                    <a:pt x="490" y="227"/>
                  </a:lnTo>
                  <a:lnTo>
                    <a:pt x="481" y="184"/>
                  </a:lnTo>
                  <a:lnTo>
                    <a:pt x="467" y="144"/>
                  </a:lnTo>
                  <a:lnTo>
                    <a:pt x="447" y="109"/>
                  </a:lnTo>
                  <a:lnTo>
                    <a:pt x="425" y="80"/>
                  </a:lnTo>
                  <a:lnTo>
                    <a:pt x="398" y="57"/>
                  </a:lnTo>
                  <a:lnTo>
                    <a:pt x="370" y="40"/>
                  </a:lnTo>
                  <a:lnTo>
                    <a:pt x="338" y="30"/>
                  </a:lnTo>
                  <a:lnTo>
                    <a:pt x="304" y="26"/>
                  </a:lnTo>
                  <a:lnTo>
                    <a:pt x="294" y="27"/>
                  </a:lnTo>
                  <a:lnTo>
                    <a:pt x="281" y="29"/>
                  </a:lnTo>
                  <a:lnTo>
                    <a:pt x="265" y="31"/>
                  </a:lnTo>
                  <a:lnTo>
                    <a:pt x="249" y="35"/>
                  </a:lnTo>
                  <a:lnTo>
                    <a:pt x="232" y="40"/>
                  </a:lnTo>
                  <a:lnTo>
                    <a:pt x="214" y="49"/>
                  </a:lnTo>
                  <a:lnTo>
                    <a:pt x="195" y="60"/>
                  </a:lnTo>
                  <a:lnTo>
                    <a:pt x="177" y="73"/>
                  </a:lnTo>
                  <a:lnTo>
                    <a:pt x="158" y="88"/>
                  </a:lnTo>
                  <a:lnTo>
                    <a:pt x="142" y="107"/>
                  </a:lnTo>
                  <a:lnTo>
                    <a:pt x="128" y="131"/>
                  </a:lnTo>
                  <a:lnTo>
                    <a:pt x="113" y="158"/>
                  </a:lnTo>
                  <a:lnTo>
                    <a:pt x="103" y="189"/>
                  </a:lnTo>
                  <a:lnTo>
                    <a:pt x="94" y="224"/>
                  </a:lnTo>
                  <a:lnTo>
                    <a:pt x="89" y="264"/>
                  </a:lnTo>
                  <a:lnTo>
                    <a:pt x="86" y="309"/>
                  </a:lnTo>
                  <a:lnTo>
                    <a:pt x="89" y="353"/>
                  </a:lnTo>
                  <a:lnTo>
                    <a:pt x="94" y="393"/>
                  </a:lnTo>
                  <a:lnTo>
                    <a:pt x="103" y="429"/>
                  </a:lnTo>
                  <a:lnTo>
                    <a:pt x="113" y="460"/>
                  </a:lnTo>
                  <a:lnTo>
                    <a:pt x="128" y="486"/>
                  </a:lnTo>
                  <a:lnTo>
                    <a:pt x="143" y="509"/>
                  </a:lnTo>
                  <a:lnTo>
                    <a:pt x="160" y="528"/>
                  </a:lnTo>
                  <a:lnTo>
                    <a:pt x="178" y="545"/>
                  </a:lnTo>
                  <a:lnTo>
                    <a:pt x="196" y="558"/>
                  </a:lnTo>
                  <a:lnTo>
                    <a:pt x="215" y="568"/>
                  </a:lnTo>
                  <a:lnTo>
                    <a:pt x="233" y="576"/>
                  </a:lnTo>
                  <a:lnTo>
                    <a:pt x="251" y="582"/>
                  </a:lnTo>
                  <a:lnTo>
                    <a:pt x="269" y="586"/>
                  </a:lnTo>
                  <a:lnTo>
                    <a:pt x="285" y="589"/>
                  </a:lnTo>
                  <a:lnTo>
                    <a:pt x="298" y="590"/>
                  </a:lnTo>
                  <a:lnTo>
                    <a:pt x="309" y="591"/>
                  </a:lnTo>
                  <a:lnTo>
                    <a:pt x="318" y="590"/>
                  </a:lnTo>
                  <a:lnTo>
                    <a:pt x="330" y="590"/>
                  </a:lnTo>
                  <a:lnTo>
                    <a:pt x="344" y="588"/>
                  </a:lnTo>
                  <a:lnTo>
                    <a:pt x="360" y="584"/>
                  </a:lnTo>
                  <a:lnTo>
                    <a:pt x="376" y="578"/>
                  </a:lnTo>
                  <a:lnTo>
                    <a:pt x="392" y="571"/>
                  </a:lnTo>
                  <a:lnTo>
                    <a:pt x="407" y="562"/>
                  </a:lnTo>
                  <a:lnTo>
                    <a:pt x="421" y="549"/>
                  </a:lnTo>
                  <a:lnTo>
                    <a:pt x="432" y="532"/>
                  </a:lnTo>
                  <a:lnTo>
                    <a:pt x="438" y="513"/>
                  </a:lnTo>
                  <a:lnTo>
                    <a:pt x="441" y="488"/>
                  </a:lnTo>
                  <a:lnTo>
                    <a:pt x="441" y="434"/>
                  </a:lnTo>
                  <a:lnTo>
                    <a:pt x="441" y="422"/>
                  </a:lnTo>
                  <a:lnTo>
                    <a:pt x="438" y="412"/>
                  </a:lnTo>
                  <a:lnTo>
                    <a:pt x="434" y="404"/>
                  </a:lnTo>
                  <a:lnTo>
                    <a:pt x="425" y="399"/>
                  </a:lnTo>
                  <a:lnTo>
                    <a:pt x="411" y="395"/>
                  </a:lnTo>
                  <a:lnTo>
                    <a:pt x="390" y="394"/>
                  </a:lnTo>
                  <a:lnTo>
                    <a:pt x="362" y="393"/>
                  </a:lnTo>
                  <a:lnTo>
                    <a:pt x="335" y="393"/>
                  </a:lnTo>
                  <a:lnTo>
                    <a:pt x="335" y="367"/>
                  </a:lnTo>
                  <a:lnTo>
                    <a:pt x="353" y="368"/>
                  </a:lnTo>
                  <a:lnTo>
                    <a:pt x="376" y="368"/>
                  </a:lnTo>
                  <a:lnTo>
                    <a:pt x="402" y="369"/>
                  </a:lnTo>
                  <a:lnTo>
                    <a:pt x="428" y="369"/>
                  </a:lnTo>
                  <a:lnTo>
                    <a:pt x="452" y="369"/>
                  </a:lnTo>
                  <a:lnTo>
                    <a:pt x="472" y="369"/>
                  </a:lnTo>
                  <a:lnTo>
                    <a:pt x="494" y="369"/>
                  </a:lnTo>
                  <a:lnTo>
                    <a:pt x="521" y="368"/>
                  </a:lnTo>
                  <a:lnTo>
                    <a:pt x="549" y="368"/>
                  </a:lnTo>
                  <a:lnTo>
                    <a:pt x="575" y="367"/>
                  </a:lnTo>
                  <a:lnTo>
                    <a:pt x="575" y="393"/>
                  </a:lnTo>
                  <a:lnTo>
                    <a:pt x="552" y="394"/>
                  </a:lnTo>
                  <a:lnTo>
                    <a:pt x="535" y="395"/>
                  </a:lnTo>
                  <a:lnTo>
                    <a:pt x="525" y="399"/>
                  </a:lnTo>
                  <a:lnTo>
                    <a:pt x="519" y="407"/>
                  </a:lnTo>
                  <a:lnTo>
                    <a:pt x="517" y="416"/>
                  </a:lnTo>
                  <a:lnTo>
                    <a:pt x="517" y="430"/>
                  </a:lnTo>
                  <a:lnTo>
                    <a:pt x="517" y="578"/>
                  </a:lnTo>
                  <a:lnTo>
                    <a:pt x="517" y="584"/>
                  </a:lnTo>
                  <a:lnTo>
                    <a:pt x="517" y="589"/>
                  </a:lnTo>
                  <a:lnTo>
                    <a:pt x="516" y="593"/>
                  </a:lnTo>
                  <a:lnTo>
                    <a:pt x="514" y="595"/>
                  </a:lnTo>
                  <a:lnTo>
                    <a:pt x="512" y="598"/>
                  </a:lnTo>
                  <a:lnTo>
                    <a:pt x="509" y="598"/>
                  </a:lnTo>
                  <a:lnTo>
                    <a:pt x="503" y="595"/>
                  </a:lnTo>
                  <a:lnTo>
                    <a:pt x="494" y="589"/>
                  </a:lnTo>
                  <a:lnTo>
                    <a:pt x="482" y="578"/>
                  </a:lnTo>
                  <a:lnTo>
                    <a:pt x="472" y="567"/>
                  </a:lnTo>
                  <a:lnTo>
                    <a:pt x="461" y="555"/>
                  </a:lnTo>
                  <a:lnTo>
                    <a:pt x="455" y="545"/>
                  </a:lnTo>
                  <a:lnTo>
                    <a:pt x="439" y="564"/>
                  </a:lnTo>
                  <a:lnTo>
                    <a:pt x="421" y="581"/>
                  </a:lnTo>
                  <a:lnTo>
                    <a:pt x="400" y="594"/>
                  </a:lnTo>
                  <a:lnTo>
                    <a:pt x="375" y="604"/>
                  </a:lnTo>
                  <a:lnTo>
                    <a:pt x="349" y="612"/>
                  </a:lnTo>
                  <a:lnTo>
                    <a:pt x="323" y="616"/>
                  </a:lnTo>
                  <a:lnTo>
                    <a:pt x="296" y="617"/>
                  </a:lnTo>
                  <a:lnTo>
                    <a:pt x="253" y="615"/>
                  </a:lnTo>
                  <a:lnTo>
                    <a:pt x="211" y="604"/>
                  </a:lnTo>
                  <a:lnTo>
                    <a:pt x="173" y="589"/>
                  </a:lnTo>
                  <a:lnTo>
                    <a:pt x="135" y="568"/>
                  </a:lnTo>
                  <a:lnTo>
                    <a:pt x="103" y="542"/>
                  </a:lnTo>
                  <a:lnTo>
                    <a:pt x="73" y="513"/>
                  </a:lnTo>
                  <a:lnTo>
                    <a:pt x="48" y="478"/>
                  </a:lnTo>
                  <a:lnTo>
                    <a:pt x="27" y="440"/>
                  </a:lnTo>
                  <a:lnTo>
                    <a:pt x="13" y="399"/>
                  </a:lnTo>
                  <a:lnTo>
                    <a:pt x="2" y="355"/>
                  </a:lnTo>
                  <a:lnTo>
                    <a:pt x="0" y="309"/>
                  </a:lnTo>
                  <a:lnTo>
                    <a:pt x="2" y="262"/>
                  </a:lnTo>
                  <a:lnTo>
                    <a:pt x="13" y="218"/>
                  </a:lnTo>
                  <a:lnTo>
                    <a:pt x="28" y="177"/>
                  </a:lnTo>
                  <a:lnTo>
                    <a:pt x="49" y="138"/>
                  </a:lnTo>
                  <a:lnTo>
                    <a:pt x="73" y="105"/>
                  </a:lnTo>
                  <a:lnTo>
                    <a:pt x="103" y="75"/>
                  </a:lnTo>
                  <a:lnTo>
                    <a:pt x="137" y="49"/>
                  </a:lnTo>
                  <a:lnTo>
                    <a:pt x="173" y="29"/>
                  </a:lnTo>
                  <a:lnTo>
                    <a:pt x="211" y="13"/>
                  </a:lnTo>
                  <a:lnTo>
                    <a:pt x="253" y="4"/>
                  </a:lnTo>
                  <a:lnTo>
                    <a:pt x="29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19" name="Freeform 16"/>
            <p:cNvSpPr>
              <a:spLocks/>
            </p:cNvSpPr>
            <p:nvPr/>
          </p:nvSpPr>
          <p:spPr bwMode="auto">
            <a:xfrm>
              <a:off x="1391" y="3146"/>
              <a:ext cx="172" cy="206"/>
            </a:xfrm>
            <a:custGeom>
              <a:avLst/>
              <a:gdLst>
                <a:gd name="T0" fmla="*/ 355 w 517"/>
                <a:gd name="T1" fmla="*/ 9 h 617"/>
                <a:gd name="T2" fmla="*/ 420 w 517"/>
                <a:gd name="T3" fmla="*/ 46 h 617"/>
                <a:gd name="T4" fmla="*/ 493 w 517"/>
                <a:gd name="T5" fmla="*/ 11 h 617"/>
                <a:gd name="T6" fmla="*/ 501 w 517"/>
                <a:gd name="T7" fmla="*/ 2 h 617"/>
                <a:gd name="T8" fmla="*/ 506 w 517"/>
                <a:gd name="T9" fmla="*/ 0 h 617"/>
                <a:gd name="T10" fmla="*/ 515 w 517"/>
                <a:gd name="T11" fmla="*/ 6 h 617"/>
                <a:gd name="T12" fmla="*/ 517 w 517"/>
                <a:gd name="T13" fmla="*/ 21 h 617"/>
                <a:gd name="T14" fmla="*/ 515 w 517"/>
                <a:gd name="T15" fmla="*/ 234 h 617"/>
                <a:gd name="T16" fmla="*/ 511 w 517"/>
                <a:gd name="T17" fmla="*/ 242 h 617"/>
                <a:gd name="T18" fmla="*/ 497 w 517"/>
                <a:gd name="T19" fmla="*/ 242 h 617"/>
                <a:gd name="T20" fmla="*/ 491 w 517"/>
                <a:gd name="T21" fmla="*/ 237 h 617"/>
                <a:gd name="T22" fmla="*/ 480 w 517"/>
                <a:gd name="T23" fmla="*/ 184 h 617"/>
                <a:gd name="T24" fmla="*/ 425 w 517"/>
                <a:gd name="T25" fmla="*/ 80 h 617"/>
                <a:gd name="T26" fmla="*/ 339 w 517"/>
                <a:gd name="T27" fmla="*/ 30 h 617"/>
                <a:gd name="T28" fmla="*/ 281 w 517"/>
                <a:gd name="T29" fmla="*/ 29 h 617"/>
                <a:gd name="T30" fmla="*/ 232 w 517"/>
                <a:gd name="T31" fmla="*/ 42 h 617"/>
                <a:gd name="T32" fmla="*/ 176 w 517"/>
                <a:gd name="T33" fmla="*/ 73 h 617"/>
                <a:gd name="T34" fmla="*/ 127 w 517"/>
                <a:gd name="T35" fmla="*/ 131 h 617"/>
                <a:gd name="T36" fmla="*/ 95 w 517"/>
                <a:gd name="T37" fmla="*/ 225 h 617"/>
                <a:gd name="T38" fmla="*/ 89 w 517"/>
                <a:gd name="T39" fmla="*/ 354 h 617"/>
                <a:gd name="T40" fmla="*/ 114 w 517"/>
                <a:gd name="T41" fmla="*/ 460 h 617"/>
                <a:gd name="T42" fmla="*/ 160 w 517"/>
                <a:gd name="T43" fmla="*/ 529 h 617"/>
                <a:gd name="T44" fmla="*/ 214 w 517"/>
                <a:gd name="T45" fmla="*/ 568 h 617"/>
                <a:gd name="T46" fmla="*/ 265 w 517"/>
                <a:gd name="T47" fmla="*/ 586 h 617"/>
                <a:gd name="T48" fmla="*/ 305 w 517"/>
                <a:gd name="T49" fmla="*/ 591 h 617"/>
                <a:gd name="T50" fmla="*/ 394 w 517"/>
                <a:gd name="T51" fmla="*/ 568 h 617"/>
                <a:gd name="T52" fmla="*/ 464 w 517"/>
                <a:gd name="T53" fmla="*/ 504 h 617"/>
                <a:gd name="T54" fmla="*/ 495 w 517"/>
                <a:gd name="T55" fmla="*/ 400 h 617"/>
                <a:gd name="T56" fmla="*/ 497 w 517"/>
                <a:gd name="T57" fmla="*/ 390 h 617"/>
                <a:gd name="T58" fmla="*/ 505 w 517"/>
                <a:gd name="T59" fmla="*/ 386 h 617"/>
                <a:gd name="T60" fmla="*/ 514 w 517"/>
                <a:gd name="T61" fmla="*/ 390 h 617"/>
                <a:gd name="T62" fmla="*/ 517 w 517"/>
                <a:gd name="T63" fmla="*/ 398 h 617"/>
                <a:gd name="T64" fmla="*/ 508 w 517"/>
                <a:gd name="T65" fmla="*/ 456 h 617"/>
                <a:gd name="T66" fmla="*/ 468 w 517"/>
                <a:gd name="T67" fmla="*/ 535 h 617"/>
                <a:gd name="T68" fmla="*/ 395 w 517"/>
                <a:gd name="T69" fmla="*/ 594 h 617"/>
                <a:gd name="T70" fmla="*/ 295 w 517"/>
                <a:gd name="T71" fmla="*/ 617 h 617"/>
                <a:gd name="T72" fmla="*/ 172 w 517"/>
                <a:gd name="T73" fmla="*/ 589 h 617"/>
                <a:gd name="T74" fmla="*/ 74 w 517"/>
                <a:gd name="T75" fmla="*/ 513 h 617"/>
                <a:gd name="T76" fmla="*/ 13 w 517"/>
                <a:gd name="T77" fmla="*/ 399 h 617"/>
                <a:gd name="T78" fmla="*/ 4 w 517"/>
                <a:gd name="T79" fmla="*/ 262 h 617"/>
                <a:gd name="T80" fmla="*/ 49 w 517"/>
                <a:gd name="T81" fmla="*/ 140 h 617"/>
                <a:gd name="T82" fmla="*/ 136 w 517"/>
                <a:gd name="T83" fmla="*/ 49 h 617"/>
                <a:gd name="T84" fmla="*/ 252 w 517"/>
                <a:gd name="T85" fmla="*/ 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7" h="617">
                  <a:moveTo>
                    <a:pt x="295" y="0"/>
                  </a:moveTo>
                  <a:lnTo>
                    <a:pt x="327" y="3"/>
                  </a:lnTo>
                  <a:lnTo>
                    <a:pt x="355" y="9"/>
                  </a:lnTo>
                  <a:lnTo>
                    <a:pt x="381" y="20"/>
                  </a:lnTo>
                  <a:lnTo>
                    <a:pt x="402" y="31"/>
                  </a:lnTo>
                  <a:lnTo>
                    <a:pt x="420" y="46"/>
                  </a:lnTo>
                  <a:lnTo>
                    <a:pt x="437" y="60"/>
                  </a:lnTo>
                  <a:lnTo>
                    <a:pt x="451" y="74"/>
                  </a:lnTo>
                  <a:lnTo>
                    <a:pt x="493" y="11"/>
                  </a:lnTo>
                  <a:lnTo>
                    <a:pt x="496" y="7"/>
                  </a:lnTo>
                  <a:lnTo>
                    <a:pt x="499" y="3"/>
                  </a:lnTo>
                  <a:lnTo>
                    <a:pt x="501" y="2"/>
                  </a:lnTo>
                  <a:lnTo>
                    <a:pt x="504" y="0"/>
                  </a:lnTo>
                  <a:lnTo>
                    <a:pt x="505" y="0"/>
                  </a:lnTo>
                  <a:lnTo>
                    <a:pt x="506" y="0"/>
                  </a:lnTo>
                  <a:lnTo>
                    <a:pt x="511" y="0"/>
                  </a:lnTo>
                  <a:lnTo>
                    <a:pt x="514" y="3"/>
                  </a:lnTo>
                  <a:lnTo>
                    <a:pt x="515" y="6"/>
                  </a:lnTo>
                  <a:lnTo>
                    <a:pt x="515" y="9"/>
                  </a:lnTo>
                  <a:lnTo>
                    <a:pt x="517" y="15"/>
                  </a:lnTo>
                  <a:lnTo>
                    <a:pt x="517" y="21"/>
                  </a:lnTo>
                  <a:lnTo>
                    <a:pt x="517" y="222"/>
                  </a:lnTo>
                  <a:lnTo>
                    <a:pt x="517" y="229"/>
                  </a:lnTo>
                  <a:lnTo>
                    <a:pt x="515" y="234"/>
                  </a:lnTo>
                  <a:lnTo>
                    <a:pt x="515" y="238"/>
                  </a:lnTo>
                  <a:lnTo>
                    <a:pt x="514" y="240"/>
                  </a:lnTo>
                  <a:lnTo>
                    <a:pt x="511" y="242"/>
                  </a:lnTo>
                  <a:lnTo>
                    <a:pt x="508" y="242"/>
                  </a:lnTo>
                  <a:lnTo>
                    <a:pt x="502" y="242"/>
                  </a:lnTo>
                  <a:lnTo>
                    <a:pt x="497" y="242"/>
                  </a:lnTo>
                  <a:lnTo>
                    <a:pt x="495" y="242"/>
                  </a:lnTo>
                  <a:lnTo>
                    <a:pt x="492" y="239"/>
                  </a:lnTo>
                  <a:lnTo>
                    <a:pt x="491" y="237"/>
                  </a:lnTo>
                  <a:lnTo>
                    <a:pt x="490" y="233"/>
                  </a:lnTo>
                  <a:lnTo>
                    <a:pt x="490" y="227"/>
                  </a:lnTo>
                  <a:lnTo>
                    <a:pt x="480" y="184"/>
                  </a:lnTo>
                  <a:lnTo>
                    <a:pt x="466" y="144"/>
                  </a:lnTo>
                  <a:lnTo>
                    <a:pt x="447" y="110"/>
                  </a:lnTo>
                  <a:lnTo>
                    <a:pt x="425" y="80"/>
                  </a:lnTo>
                  <a:lnTo>
                    <a:pt x="399" y="57"/>
                  </a:lnTo>
                  <a:lnTo>
                    <a:pt x="370" y="40"/>
                  </a:lnTo>
                  <a:lnTo>
                    <a:pt x="339" y="30"/>
                  </a:lnTo>
                  <a:lnTo>
                    <a:pt x="304" y="26"/>
                  </a:lnTo>
                  <a:lnTo>
                    <a:pt x="294" y="27"/>
                  </a:lnTo>
                  <a:lnTo>
                    <a:pt x="281" y="29"/>
                  </a:lnTo>
                  <a:lnTo>
                    <a:pt x="265" y="31"/>
                  </a:lnTo>
                  <a:lnTo>
                    <a:pt x="248" y="35"/>
                  </a:lnTo>
                  <a:lnTo>
                    <a:pt x="232" y="42"/>
                  </a:lnTo>
                  <a:lnTo>
                    <a:pt x="212" y="49"/>
                  </a:lnTo>
                  <a:lnTo>
                    <a:pt x="194" y="60"/>
                  </a:lnTo>
                  <a:lnTo>
                    <a:pt x="176" y="73"/>
                  </a:lnTo>
                  <a:lnTo>
                    <a:pt x="158" y="89"/>
                  </a:lnTo>
                  <a:lnTo>
                    <a:pt x="143" y="109"/>
                  </a:lnTo>
                  <a:lnTo>
                    <a:pt x="127" y="131"/>
                  </a:lnTo>
                  <a:lnTo>
                    <a:pt x="114" y="158"/>
                  </a:lnTo>
                  <a:lnTo>
                    <a:pt x="103" y="189"/>
                  </a:lnTo>
                  <a:lnTo>
                    <a:pt x="95" y="225"/>
                  </a:lnTo>
                  <a:lnTo>
                    <a:pt x="89" y="265"/>
                  </a:lnTo>
                  <a:lnTo>
                    <a:pt x="87" y="309"/>
                  </a:lnTo>
                  <a:lnTo>
                    <a:pt x="89" y="354"/>
                  </a:lnTo>
                  <a:lnTo>
                    <a:pt x="95" y="394"/>
                  </a:lnTo>
                  <a:lnTo>
                    <a:pt x="103" y="429"/>
                  </a:lnTo>
                  <a:lnTo>
                    <a:pt x="114" y="460"/>
                  </a:lnTo>
                  <a:lnTo>
                    <a:pt x="127" y="487"/>
                  </a:lnTo>
                  <a:lnTo>
                    <a:pt x="143" y="510"/>
                  </a:lnTo>
                  <a:lnTo>
                    <a:pt x="160" y="529"/>
                  </a:lnTo>
                  <a:lnTo>
                    <a:pt x="176" y="545"/>
                  </a:lnTo>
                  <a:lnTo>
                    <a:pt x="196" y="558"/>
                  </a:lnTo>
                  <a:lnTo>
                    <a:pt x="214" y="568"/>
                  </a:lnTo>
                  <a:lnTo>
                    <a:pt x="232" y="577"/>
                  </a:lnTo>
                  <a:lnTo>
                    <a:pt x="250" y="582"/>
                  </a:lnTo>
                  <a:lnTo>
                    <a:pt x="265" y="586"/>
                  </a:lnTo>
                  <a:lnTo>
                    <a:pt x="281" y="589"/>
                  </a:lnTo>
                  <a:lnTo>
                    <a:pt x="294" y="590"/>
                  </a:lnTo>
                  <a:lnTo>
                    <a:pt x="305" y="591"/>
                  </a:lnTo>
                  <a:lnTo>
                    <a:pt x="336" y="589"/>
                  </a:lnTo>
                  <a:lnTo>
                    <a:pt x="366" y="581"/>
                  </a:lnTo>
                  <a:lnTo>
                    <a:pt x="394" y="568"/>
                  </a:lnTo>
                  <a:lnTo>
                    <a:pt x="420" y="551"/>
                  </a:lnTo>
                  <a:lnTo>
                    <a:pt x="443" y="529"/>
                  </a:lnTo>
                  <a:lnTo>
                    <a:pt x="464" y="504"/>
                  </a:lnTo>
                  <a:lnTo>
                    <a:pt x="479" y="473"/>
                  </a:lnTo>
                  <a:lnTo>
                    <a:pt x="490" y="439"/>
                  </a:lnTo>
                  <a:lnTo>
                    <a:pt x="495" y="400"/>
                  </a:lnTo>
                  <a:lnTo>
                    <a:pt x="496" y="397"/>
                  </a:lnTo>
                  <a:lnTo>
                    <a:pt x="496" y="393"/>
                  </a:lnTo>
                  <a:lnTo>
                    <a:pt x="497" y="390"/>
                  </a:lnTo>
                  <a:lnTo>
                    <a:pt x="499" y="387"/>
                  </a:lnTo>
                  <a:lnTo>
                    <a:pt x="501" y="387"/>
                  </a:lnTo>
                  <a:lnTo>
                    <a:pt x="505" y="386"/>
                  </a:lnTo>
                  <a:lnTo>
                    <a:pt x="509" y="386"/>
                  </a:lnTo>
                  <a:lnTo>
                    <a:pt x="513" y="387"/>
                  </a:lnTo>
                  <a:lnTo>
                    <a:pt x="514" y="390"/>
                  </a:lnTo>
                  <a:lnTo>
                    <a:pt x="515" y="391"/>
                  </a:lnTo>
                  <a:lnTo>
                    <a:pt x="517" y="394"/>
                  </a:lnTo>
                  <a:lnTo>
                    <a:pt x="517" y="398"/>
                  </a:lnTo>
                  <a:lnTo>
                    <a:pt x="517" y="400"/>
                  </a:lnTo>
                  <a:lnTo>
                    <a:pt x="514" y="428"/>
                  </a:lnTo>
                  <a:lnTo>
                    <a:pt x="508" y="456"/>
                  </a:lnTo>
                  <a:lnTo>
                    <a:pt x="499" y="483"/>
                  </a:lnTo>
                  <a:lnTo>
                    <a:pt x="484" y="509"/>
                  </a:lnTo>
                  <a:lnTo>
                    <a:pt x="468" y="535"/>
                  </a:lnTo>
                  <a:lnTo>
                    <a:pt x="447" y="557"/>
                  </a:lnTo>
                  <a:lnTo>
                    <a:pt x="422" y="577"/>
                  </a:lnTo>
                  <a:lnTo>
                    <a:pt x="395" y="594"/>
                  </a:lnTo>
                  <a:lnTo>
                    <a:pt x="364" y="607"/>
                  </a:lnTo>
                  <a:lnTo>
                    <a:pt x="331" y="615"/>
                  </a:lnTo>
                  <a:lnTo>
                    <a:pt x="295" y="617"/>
                  </a:lnTo>
                  <a:lnTo>
                    <a:pt x="252" y="615"/>
                  </a:lnTo>
                  <a:lnTo>
                    <a:pt x="211" y="604"/>
                  </a:lnTo>
                  <a:lnTo>
                    <a:pt x="172" y="589"/>
                  </a:lnTo>
                  <a:lnTo>
                    <a:pt x="136" y="568"/>
                  </a:lnTo>
                  <a:lnTo>
                    <a:pt x="104" y="544"/>
                  </a:lnTo>
                  <a:lnTo>
                    <a:pt x="74" y="513"/>
                  </a:lnTo>
                  <a:lnTo>
                    <a:pt x="49" y="479"/>
                  </a:lnTo>
                  <a:lnTo>
                    <a:pt x="28" y="440"/>
                  </a:lnTo>
                  <a:lnTo>
                    <a:pt x="13" y="399"/>
                  </a:lnTo>
                  <a:lnTo>
                    <a:pt x="4" y="355"/>
                  </a:lnTo>
                  <a:lnTo>
                    <a:pt x="0" y="309"/>
                  </a:lnTo>
                  <a:lnTo>
                    <a:pt x="4" y="262"/>
                  </a:lnTo>
                  <a:lnTo>
                    <a:pt x="13" y="218"/>
                  </a:lnTo>
                  <a:lnTo>
                    <a:pt x="28" y="177"/>
                  </a:lnTo>
                  <a:lnTo>
                    <a:pt x="49" y="140"/>
                  </a:lnTo>
                  <a:lnTo>
                    <a:pt x="74" y="105"/>
                  </a:lnTo>
                  <a:lnTo>
                    <a:pt x="103" y="75"/>
                  </a:lnTo>
                  <a:lnTo>
                    <a:pt x="136" y="49"/>
                  </a:lnTo>
                  <a:lnTo>
                    <a:pt x="172" y="29"/>
                  </a:lnTo>
                  <a:lnTo>
                    <a:pt x="211" y="13"/>
                  </a:lnTo>
                  <a:lnTo>
                    <a:pt x="252" y="4"/>
                  </a:lnTo>
                  <a:lnTo>
                    <a:pt x="29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sp>
          <p:nvSpPr>
            <p:cNvPr id="20" name="Freeform 17"/>
            <p:cNvSpPr>
              <a:spLocks/>
            </p:cNvSpPr>
            <p:nvPr/>
          </p:nvSpPr>
          <p:spPr bwMode="auto">
            <a:xfrm>
              <a:off x="1690" y="3146"/>
              <a:ext cx="172" cy="206"/>
            </a:xfrm>
            <a:custGeom>
              <a:avLst/>
              <a:gdLst>
                <a:gd name="T0" fmla="*/ 356 w 517"/>
                <a:gd name="T1" fmla="*/ 9 h 617"/>
                <a:gd name="T2" fmla="*/ 420 w 517"/>
                <a:gd name="T3" fmla="*/ 46 h 617"/>
                <a:gd name="T4" fmla="*/ 494 w 517"/>
                <a:gd name="T5" fmla="*/ 11 h 617"/>
                <a:gd name="T6" fmla="*/ 502 w 517"/>
                <a:gd name="T7" fmla="*/ 2 h 617"/>
                <a:gd name="T8" fmla="*/ 507 w 517"/>
                <a:gd name="T9" fmla="*/ 0 h 617"/>
                <a:gd name="T10" fmla="*/ 516 w 517"/>
                <a:gd name="T11" fmla="*/ 6 h 617"/>
                <a:gd name="T12" fmla="*/ 517 w 517"/>
                <a:gd name="T13" fmla="*/ 21 h 617"/>
                <a:gd name="T14" fmla="*/ 516 w 517"/>
                <a:gd name="T15" fmla="*/ 234 h 617"/>
                <a:gd name="T16" fmla="*/ 512 w 517"/>
                <a:gd name="T17" fmla="*/ 242 h 617"/>
                <a:gd name="T18" fmla="*/ 498 w 517"/>
                <a:gd name="T19" fmla="*/ 242 h 617"/>
                <a:gd name="T20" fmla="*/ 491 w 517"/>
                <a:gd name="T21" fmla="*/ 237 h 617"/>
                <a:gd name="T22" fmla="*/ 481 w 517"/>
                <a:gd name="T23" fmla="*/ 184 h 617"/>
                <a:gd name="T24" fmla="*/ 426 w 517"/>
                <a:gd name="T25" fmla="*/ 80 h 617"/>
                <a:gd name="T26" fmla="*/ 338 w 517"/>
                <a:gd name="T27" fmla="*/ 30 h 617"/>
                <a:gd name="T28" fmla="*/ 281 w 517"/>
                <a:gd name="T29" fmla="*/ 29 h 617"/>
                <a:gd name="T30" fmla="*/ 231 w 517"/>
                <a:gd name="T31" fmla="*/ 42 h 617"/>
                <a:gd name="T32" fmla="*/ 177 w 517"/>
                <a:gd name="T33" fmla="*/ 73 h 617"/>
                <a:gd name="T34" fmla="*/ 128 w 517"/>
                <a:gd name="T35" fmla="*/ 131 h 617"/>
                <a:gd name="T36" fmla="*/ 96 w 517"/>
                <a:gd name="T37" fmla="*/ 225 h 617"/>
                <a:gd name="T38" fmla="*/ 89 w 517"/>
                <a:gd name="T39" fmla="*/ 354 h 617"/>
                <a:gd name="T40" fmla="*/ 115 w 517"/>
                <a:gd name="T41" fmla="*/ 460 h 617"/>
                <a:gd name="T42" fmla="*/ 160 w 517"/>
                <a:gd name="T43" fmla="*/ 529 h 617"/>
                <a:gd name="T44" fmla="*/ 214 w 517"/>
                <a:gd name="T45" fmla="*/ 568 h 617"/>
                <a:gd name="T46" fmla="*/ 266 w 517"/>
                <a:gd name="T47" fmla="*/ 586 h 617"/>
                <a:gd name="T48" fmla="*/ 306 w 517"/>
                <a:gd name="T49" fmla="*/ 591 h 617"/>
                <a:gd name="T50" fmla="*/ 395 w 517"/>
                <a:gd name="T51" fmla="*/ 568 h 617"/>
                <a:gd name="T52" fmla="*/ 464 w 517"/>
                <a:gd name="T53" fmla="*/ 504 h 617"/>
                <a:gd name="T54" fmla="*/ 495 w 517"/>
                <a:gd name="T55" fmla="*/ 400 h 617"/>
                <a:gd name="T56" fmla="*/ 498 w 517"/>
                <a:gd name="T57" fmla="*/ 390 h 617"/>
                <a:gd name="T58" fmla="*/ 505 w 517"/>
                <a:gd name="T59" fmla="*/ 386 h 617"/>
                <a:gd name="T60" fmla="*/ 515 w 517"/>
                <a:gd name="T61" fmla="*/ 390 h 617"/>
                <a:gd name="T62" fmla="*/ 517 w 517"/>
                <a:gd name="T63" fmla="*/ 398 h 617"/>
                <a:gd name="T64" fmla="*/ 508 w 517"/>
                <a:gd name="T65" fmla="*/ 456 h 617"/>
                <a:gd name="T66" fmla="*/ 468 w 517"/>
                <a:gd name="T67" fmla="*/ 535 h 617"/>
                <a:gd name="T68" fmla="*/ 396 w 517"/>
                <a:gd name="T69" fmla="*/ 594 h 617"/>
                <a:gd name="T70" fmla="*/ 295 w 517"/>
                <a:gd name="T71" fmla="*/ 617 h 617"/>
                <a:gd name="T72" fmla="*/ 173 w 517"/>
                <a:gd name="T73" fmla="*/ 589 h 617"/>
                <a:gd name="T74" fmla="*/ 75 w 517"/>
                <a:gd name="T75" fmla="*/ 513 h 617"/>
                <a:gd name="T76" fmla="*/ 13 w 517"/>
                <a:gd name="T77" fmla="*/ 399 h 617"/>
                <a:gd name="T78" fmla="*/ 4 w 517"/>
                <a:gd name="T79" fmla="*/ 262 h 617"/>
                <a:gd name="T80" fmla="*/ 49 w 517"/>
                <a:gd name="T81" fmla="*/ 140 h 617"/>
                <a:gd name="T82" fmla="*/ 137 w 517"/>
                <a:gd name="T83" fmla="*/ 49 h 617"/>
                <a:gd name="T84" fmla="*/ 253 w 517"/>
                <a:gd name="T85" fmla="*/ 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7" h="617">
                  <a:moveTo>
                    <a:pt x="295" y="0"/>
                  </a:moveTo>
                  <a:lnTo>
                    <a:pt x="328" y="3"/>
                  </a:lnTo>
                  <a:lnTo>
                    <a:pt x="356" y="9"/>
                  </a:lnTo>
                  <a:lnTo>
                    <a:pt x="382" y="20"/>
                  </a:lnTo>
                  <a:lnTo>
                    <a:pt x="402" y="31"/>
                  </a:lnTo>
                  <a:lnTo>
                    <a:pt x="420" y="46"/>
                  </a:lnTo>
                  <a:lnTo>
                    <a:pt x="437" y="60"/>
                  </a:lnTo>
                  <a:lnTo>
                    <a:pt x="451" y="74"/>
                  </a:lnTo>
                  <a:lnTo>
                    <a:pt x="494" y="11"/>
                  </a:lnTo>
                  <a:lnTo>
                    <a:pt x="496" y="7"/>
                  </a:lnTo>
                  <a:lnTo>
                    <a:pt x="499" y="3"/>
                  </a:lnTo>
                  <a:lnTo>
                    <a:pt x="502" y="2"/>
                  </a:lnTo>
                  <a:lnTo>
                    <a:pt x="504" y="0"/>
                  </a:lnTo>
                  <a:lnTo>
                    <a:pt x="505" y="0"/>
                  </a:lnTo>
                  <a:lnTo>
                    <a:pt x="507" y="0"/>
                  </a:lnTo>
                  <a:lnTo>
                    <a:pt x="511" y="0"/>
                  </a:lnTo>
                  <a:lnTo>
                    <a:pt x="515" y="3"/>
                  </a:lnTo>
                  <a:lnTo>
                    <a:pt x="516" y="6"/>
                  </a:lnTo>
                  <a:lnTo>
                    <a:pt x="516" y="9"/>
                  </a:lnTo>
                  <a:lnTo>
                    <a:pt x="517" y="15"/>
                  </a:lnTo>
                  <a:lnTo>
                    <a:pt x="517" y="21"/>
                  </a:lnTo>
                  <a:lnTo>
                    <a:pt x="517" y="222"/>
                  </a:lnTo>
                  <a:lnTo>
                    <a:pt x="517" y="229"/>
                  </a:lnTo>
                  <a:lnTo>
                    <a:pt x="516" y="234"/>
                  </a:lnTo>
                  <a:lnTo>
                    <a:pt x="516" y="238"/>
                  </a:lnTo>
                  <a:lnTo>
                    <a:pt x="515" y="240"/>
                  </a:lnTo>
                  <a:lnTo>
                    <a:pt x="512" y="242"/>
                  </a:lnTo>
                  <a:lnTo>
                    <a:pt x="508" y="242"/>
                  </a:lnTo>
                  <a:lnTo>
                    <a:pt x="503" y="242"/>
                  </a:lnTo>
                  <a:lnTo>
                    <a:pt x="498" y="242"/>
                  </a:lnTo>
                  <a:lnTo>
                    <a:pt x="495" y="242"/>
                  </a:lnTo>
                  <a:lnTo>
                    <a:pt x="493" y="239"/>
                  </a:lnTo>
                  <a:lnTo>
                    <a:pt x="491" y="237"/>
                  </a:lnTo>
                  <a:lnTo>
                    <a:pt x="490" y="233"/>
                  </a:lnTo>
                  <a:lnTo>
                    <a:pt x="490" y="227"/>
                  </a:lnTo>
                  <a:lnTo>
                    <a:pt x="481" y="184"/>
                  </a:lnTo>
                  <a:lnTo>
                    <a:pt x="467" y="144"/>
                  </a:lnTo>
                  <a:lnTo>
                    <a:pt x="447" y="110"/>
                  </a:lnTo>
                  <a:lnTo>
                    <a:pt x="426" y="80"/>
                  </a:lnTo>
                  <a:lnTo>
                    <a:pt x="400" y="57"/>
                  </a:lnTo>
                  <a:lnTo>
                    <a:pt x="370" y="40"/>
                  </a:lnTo>
                  <a:lnTo>
                    <a:pt x="338" y="30"/>
                  </a:lnTo>
                  <a:lnTo>
                    <a:pt x="304" y="26"/>
                  </a:lnTo>
                  <a:lnTo>
                    <a:pt x="294" y="27"/>
                  </a:lnTo>
                  <a:lnTo>
                    <a:pt x="281" y="29"/>
                  </a:lnTo>
                  <a:lnTo>
                    <a:pt x="266" y="31"/>
                  </a:lnTo>
                  <a:lnTo>
                    <a:pt x="249" y="35"/>
                  </a:lnTo>
                  <a:lnTo>
                    <a:pt x="231" y="42"/>
                  </a:lnTo>
                  <a:lnTo>
                    <a:pt x="213" y="49"/>
                  </a:lnTo>
                  <a:lnTo>
                    <a:pt x="195" y="60"/>
                  </a:lnTo>
                  <a:lnTo>
                    <a:pt x="177" y="73"/>
                  </a:lnTo>
                  <a:lnTo>
                    <a:pt x="159" y="89"/>
                  </a:lnTo>
                  <a:lnTo>
                    <a:pt x="143" y="109"/>
                  </a:lnTo>
                  <a:lnTo>
                    <a:pt x="128" y="131"/>
                  </a:lnTo>
                  <a:lnTo>
                    <a:pt x="115" y="158"/>
                  </a:lnTo>
                  <a:lnTo>
                    <a:pt x="103" y="189"/>
                  </a:lnTo>
                  <a:lnTo>
                    <a:pt x="96" y="225"/>
                  </a:lnTo>
                  <a:lnTo>
                    <a:pt x="89" y="265"/>
                  </a:lnTo>
                  <a:lnTo>
                    <a:pt x="88" y="309"/>
                  </a:lnTo>
                  <a:lnTo>
                    <a:pt x="89" y="354"/>
                  </a:lnTo>
                  <a:lnTo>
                    <a:pt x="96" y="394"/>
                  </a:lnTo>
                  <a:lnTo>
                    <a:pt x="103" y="429"/>
                  </a:lnTo>
                  <a:lnTo>
                    <a:pt x="115" y="460"/>
                  </a:lnTo>
                  <a:lnTo>
                    <a:pt x="128" y="487"/>
                  </a:lnTo>
                  <a:lnTo>
                    <a:pt x="143" y="510"/>
                  </a:lnTo>
                  <a:lnTo>
                    <a:pt x="160" y="529"/>
                  </a:lnTo>
                  <a:lnTo>
                    <a:pt x="177" y="545"/>
                  </a:lnTo>
                  <a:lnTo>
                    <a:pt x="196" y="558"/>
                  </a:lnTo>
                  <a:lnTo>
                    <a:pt x="214" y="568"/>
                  </a:lnTo>
                  <a:lnTo>
                    <a:pt x="232" y="577"/>
                  </a:lnTo>
                  <a:lnTo>
                    <a:pt x="250" y="582"/>
                  </a:lnTo>
                  <a:lnTo>
                    <a:pt x="266" y="586"/>
                  </a:lnTo>
                  <a:lnTo>
                    <a:pt x="281" y="589"/>
                  </a:lnTo>
                  <a:lnTo>
                    <a:pt x="294" y="590"/>
                  </a:lnTo>
                  <a:lnTo>
                    <a:pt x="306" y="591"/>
                  </a:lnTo>
                  <a:lnTo>
                    <a:pt x="337" y="589"/>
                  </a:lnTo>
                  <a:lnTo>
                    <a:pt x="366" y="581"/>
                  </a:lnTo>
                  <a:lnTo>
                    <a:pt x="395" y="568"/>
                  </a:lnTo>
                  <a:lnTo>
                    <a:pt x="420" y="551"/>
                  </a:lnTo>
                  <a:lnTo>
                    <a:pt x="444" y="529"/>
                  </a:lnTo>
                  <a:lnTo>
                    <a:pt x="464" y="504"/>
                  </a:lnTo>
                  <a:lnTo>
                    <a:pt x="480" y="473"/>
                  </a:lnTo>
                  <a:lnTo>
                    <a:pt x="490" y="439"/>
                  </a:lnTo>
                  <a:lnTo>
                    <a:pt x="495" y="400"/>
                  </a:lnTo>
                  <a:lnTo>
                    <a:pt x="496" y="397"/>
                  </a:lnTo>
                  <a:lnTo>
                    <a:pt x="496" y="393"/>
                  </a:lnTo>
                  <a:lnTo>
                    <a:pt x="498" y="390"/>
                  </a:lnTo>
                  <a:lnTo>
                    <a:pt x="499" y="387"/>
                  </a:lnTo>
                  <a:lnTo>
                    <a:pt x="502" y="387"/>
                  </a:lnTo>
                  <a:lnTo>
                    <a:pt x="505" y="386"/>
                  </a:lnTo>
                  <a:lnTo>
                    <a:pt x="509" y="386"/>
                  </a:lnTo>
                  <a:lnTo>
                    <a:pt x="513" y="387"/>
                  </a:lnTo>
                  <a:lnTo>
                    <a:pt x="515" y="390"/>
                  </a:lnTo>
                  <a:lnTo>
                    <a:pt x="516" y="391"/>
                  </a:lnTo>
                  <a:lnTo>
                    <a:pt x="516" y="394"/>
                  </a:lnTo>
                  <a:lnTo>
                    <a:pt x="517" y="398"/>
                  </a:lnTo>
                  <a:lnTo>
                    <a:pt x="517" y="400"/>
                  </a:lnTo>
                  <a:lnTo>
                    <a:pt x="515" y="428"/>
                  </a:lnTo>
                  <a:lnTo>
                    <a:pt x="508" y="456"/>
                  </a:lnTo>
                  <a:lnTo>
                    <a:pt x="499" y="483"/>
                  </a:lnTo>
                  <a:lnTo>
                    <a:pt x="485" y="509"/>
                  </a:lnTo>
                  <a:lnTo>
                    <a:pt x="468" y="535"/>
                  </a:lnTo>
                  <a:lnTo>
                    <a:pt x="447" y="557"/>
                  </a:lnTo>
                  <a:lnTo>
                    <a:pt x="423" y="577"/>
                  </a:lnTo>
                  <a:lnTo>
                    <a:pt x="396" y="594"/>
                  </a:lnTo>
                  <a:lnTo>
                    <a:pt x="365" y="607"/>
                  </a:lnTo>
                  <a:lnTo>
                    <a:pt x="331" y="615"/>
                  </a:lnTo>
                  <a:lnTo>
                    <a:pt x="295" y="617"/>
                  </a:lnTo>
                  <a:lnTo>
                    <a:pt x="253" y="615"/>
                  </a:lnTo>
                  <a:lnTo>
                    <a:pt x="212" y="604"/>
                  </a:lnTo>
                  <a:lnTo>
                    <a:pt x="173" y="589"/>
                  </a:lnTo>
                  <a:lnTo>
                    <a:pt x="137" y="568"/>
                  </a:lnTo>
                  <a:lnTo>
                    <a:pt x="105" y="544"/>
                  </a:lnTo>
                  <a:lnTo>
                    <a:pt x="75" y="513"/>
                  </a:lnTo>
                  <a:lnTo>
                    <a:pt x="49" y="479"/>
                  </a:lnTo>
                  <a:lnTo>
                    <a:pt x="29" y="440"/>
                  </a:lnTo>
                  <a:lnTo>
                    <a:pt x="13" y="399"/>
                  </a:lnTo>
                  <a:lnTo>
                    <a:pt x="4" y="355"/>
                  </a:lnTo>
                  <a:lnTo>
                    <a:pt x="0" y="309"/>
                  </a:lnTo>
                  <a:lnTo>
                    <a:pt x="4" y="262"/>
                  </a:lnTo>
                  <a:lnTo>
                    <a:pt x="13" y="218"/>
                  </a:lnTo>
                  <a:lnTo>
                    <a:pt x="29" y="177"/>
                  </a:lnTo>
                  <a:lnTo>
                    <a:pt x="49" y="140"/>
                  </a:lnTo>
                  <a:lnTo>
                    <a:pt x="75" y="105"/>
                  </a:lnTo>
                  <a:lnTo>
                    <a:pt x="103" y="75"/>
                  </a:lnTo>
                  <a:lnTo>
                    <a:pt x="137" y="49"/>
                  </a:lnTo>
                  <a:lnTo>
                    <a:pt x="173" y="29"/>
                  </a:lnTo>
                  <a:lnTo>
                    <a:pt x="212" y="13"/>
                  </a:lnTo>
                  <a:lnTo>
                    <a:pt x="253" y="4"/>
                  </a:lnTo>
                  <a:lnTo>
                    <a:pt x="29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t-BR"/>
            </a:p>
          </p:txBody>
        </p:sp>
      </p:grpSp>
      <p:sp>
        <p:nvSpPr>
          <p:cNvPr id="22" name="CaixaDeTexto 21"/>
          <p:cNvSpPr txBox="1"/>
          <p:nvPr/>
        </p:nvSpPr>
        <p:spPr>
          <a:xfrm>
            <a:off x="860504" y="5504662"/>
            <a:ext cx="7576113" cy="400110"/>
          </a:xfrm>
          <a:prstGeom prst="rect">
            <a:avLst/>
          </a:prstGeom>
          <a:noFill/>
        </p:spPr>
        <p:txBody>
          <a:bodyPr wrap="none" rtlCol="0">
            <a:spAutoFit/>
          </a:bodyPr>
          <a:lstStyle/>
          <a:p>
            <a:r>
              <a:rPr lang="pt-BR" sz="2000" dirty="0"/>
              <a:t>Soma de pares entre três sequências, com pontuação BLOSUM62</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2935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a:xfrm>
            <a:off x="670909" y="1765075"/>
            <a:ext cx="8596668" cy="3880773"/>
          </a:xfrm>
        </p:spPr>
        <p:txBody>
          <a:bodyPr>
            <a:normAutofit/>
          </a:bodyPr>
          <a:lstStyle/>
          <a:p>
            <a:r>
              <a:rPr lang="pt-BR" sz="2800" dirty="0"/>
              <a:t>Defeito da soma de pares: a comparação feita par a par não é equivalente à comparação feita entre todas as sequências (</a:t>
            </a:r>
            <a:r>
              <a:rPr lang="pt-BR" sz="2800" dirty="0" err="1"/>
              <a:t>Durbin</a:t>
            </a:r>
            <a:r>
              <a:rPr lang="pt-BR" sz="2800" dirty="0"/>
              <a:t>)</a:t>
            </a:r>
          </a:p>
          <a:p>
            <a:endParaRPr lang="pt-BR" sz="2800" dirty="0"/>
          </a:p>
          <a:p>
            <a:pPr marL="0" indent="0">
              <a:buNone/>
            </a:pPr>
            <a:r>
              <a:rPr lang="pt-BR" sz="2800" dirty="0"/>
              <a:t>											</a:t>
            </a:r>
          </a:p>
          <a:p>
            <a:pPr marL="0" indent="0">
              <a:buNone/>
            </a:pPr>
            <a:endParaRPr lang="pt-BR" sz="2800" dirty="0"/>
          </a:p>
          <a:p>
            <a:endParaRPr lang="pt-BR" sz="2800" dirty="0"/>
          </a:p>
          <a:p>
            <a:endParaRPr lang="pt-BR" sz="2800" dirty="0"/>
          </a:p>
        </p:txBody>
      </p:sp>
      <p:pic>
        <p:nvPicPr>
          <p:cNvPr id="7" name="Imagem 6"/>
          <p:cNvPicPr>
            <a:picLocks noChangeAspect="1"/>
          </p:cNvPicPr>
          <p:nvPr>
            <p:custDataLst>
              <p:tags r:id="rId1"/>
            </p:custDataLst>
          </p:nvPr>
        </p:nvPicPr>
        <p:blipFill rotWithShape="1">
          <a:blip r:embed="rId4"/>
          <a:srcRect t="-1" r="7897" b="-10021"/>
          <a:stretch/>
        </p:blipFill>
        <p:spPr>
          <a:xfrm>
            <a:off x="985182" y="3984171"/>
            <a:ext cx="8282395" cy="753127"/>
          </a:xfrm>
          <a:prstGeom prst="rect">
            <a:avLst/>
          </a:prstGeom>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8622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p:txBody>
          <a:bodyPr>
            <a:normAutofit/>
          </a:bodyPr>
          <a:lstStyle/>
          <a:p>
            <a:r>
              <a:rPr lang="pt-BR" sz="2800" dirty="0"/>
              <a:t>Soma de pares com pesos: dois esquemas propostos por Altschul</a:t>
            </a:r>
          </a:p>
          <a:p>
            <a:endParaRPr lang="pt-BR" sz="2800" dirty="0"/>
          </a:p>
          <a:p>
            <a:r>
              <a:rPr lang="pt-BR" sz="2800" dirty="0"/>
              <a:t>O primeiro baseado na topologia de uma árvore</a:t>
            </a:r>
          </a:p>
          <a:p>
            <a:endParaRPr lang="pt-BR" dirty="0"/>
          </a:p>
          <a:p>
            <a:r>
              <a:rPr lang="pt-BR" sz="2800" dirty="0"/>
              <a:t>O segundo baseado no relacionamento entre diferentes ramos</a:t>
            </a:r>
          </a:p>
        </p:txBody>
      </p:sp>
      <p:sp>
        <p:nvSpPr>
          <p:cNvPr id="5" name="Espaço Reservado para Número de Slide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41238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a:xfrm>
            <a:off x="670909" y="1258889"/>
            <a:ext cx="8596668" cy="3880773"/>
          </a:xfrm>
        </p:spPr>
        <p:txBody>
          <a:bodyPr/>
          <a:lstStyle/>
          <a:p>
            <a:r>
              <a:rPr lang="pt-BR" dirty="0"/>
              <a:t>Complexidade do alinhamento múltiplo com SP</a:t>
            </a:r>
          </a:p>
          <a:p>
            <a:endParaRPr lang="pt-BR" dirty="0"/>
          </a:p>
          <a:p>
            <a:r>
              <a:rPr lang="pt-BR" dirty="0"/>
              <a:t>NP-Difícil</a:t>
            </a:r>
          </a:p>
          <a:p>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Imagem 5"/>
          <p:cNvPicPr>
            <a:picLocks noChangeAspect="1"/>
          </p:cNvPicPr>
          <p:nvPr>
            <p:custDataLst>
              <p:tags r:id="rId1"/>
            </p:custDataLst>
          </p:nvPr>
        </p:nvPicPr>
        <p:blipFill rotWithShape="1">
          <a:blip r:embed="rId4"/>
          <a:srcRect r="66005" b="-16869"/>
          <a:stretch/>
        </p:blipFill>
        <p:spPr>
          <a:xfrm>
            <a:off x="3161306" y="3585026"/>
            <a:ext cx="4158004" cy="807360"/>
          </a:xfrm>
          <a:prstGeom prst="rect">
            <a:avLst/>
          </a:prstGeom>
        </p:spPr>
      </p:pic>
    </p:spTree>
    <p:extLst>
      <p:ext uri="{BB962C8B-B14F-4D97-AF65-F5344CB8AC3E}">
        <p14:creationId xmlns:p14="http://schemas.microsoft.com/office/powerpoint/2010/main" val="3208681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a:t>
            </a:r>
          </a:p>
        </p:txBody>
      </p:sp>
      <p:sp>
        <p:nvSpPr>
          <p:cNvPr id="3" name="Espaço Reservado para Conteúdo 2"/>
          <p:cNvSpPr>
            <a:spLocks noGrp="1"/>
          </p:cNvSpPr>
          <p:nvPr>
            <p:ph idx="1"/>
          </p:nvPr>
        </p:nvSpPr>
        <p:spPr>
          <a:xfrm>
            <a:off x="677334" y="1144589"/>
            <a:ext cx="9001238" cy="4341811"/>
          </a:xfrm>
        </p:spPr>
        <p:txBody>
          <a:bodyPr>
            <a:normAutofit lnSpcReduction="10000"/>
          </a:bodyPr>
          <a:lstStyle/>
          <a:p>
            <a:pPr>
              <a:buClr>
                <a:schemeClr val="bg1">
                  <a:lumMod val="65000"/>
                </a:schemeClr>
              </a:buClr>
            </a:pPr>
            <a:r>
              <a:rPr lang="pt-BR" sz="2800" dirty="0"/>
              <a:t>Introdução e Objetivos</a:t>
            </a:r>
          </a:p>
          <a:p>
            <a:pPr>
              <a:buClr>
                <a:schemeClr val="bg1">
                  <a:lumMod val="65000"/>
                </a:schemeClr>
              </a:buClr>
              <a:buFont typeface="Wingdings 3" panose="05040102010807070707" pitchFamily="18" charset="2"/>
              <a:buChar char=""/>
            </a:pPr>
            <a:r>
              <a:rPr lang="pt-BR" sz="2800" dirty="0"/>
              <a:t>Alinhamento múltiplo de sequências</a:t>
            </a:r>
          </a:p>
          <a:p>
            <a:pPr>
              <a:buFont typeface="Wingdings 3" panose="05040102010807070707" pitchFamily="18" charset="2"/>
              <a:buChar char="u"/>
            </a:pPr>
            <a:r>
              <a:rPr lang="pt-BR" sz="2800" dirty="0"/>
              <a:t>Métodos de redução do espaço de busca</a:t>
            </a:r>
          </a:p>
          <a:p>
            <a:pPr>
              <a:buFont typeface="Wingdings 3" panose="05040102010807070707" pitchFamily="18" charset="2"/>
              <a:buChar char="w"/>
            </a:pPr>
            <a:r>
              <a:rPr lang="pt-BR" sz="2800" dirty="0"/>
              <a:t>Computação paralela com troca de mensagens</a:t>
            </a:r>
          </a:p>
          <a:p>
            <a:pPr>
              <a:buFont typeface="Wingdings 3" panose="05040102010807070707" pitchFamily="18" charset="2"/>
              <a:buChar char="w"/>
            </a:pPr>
            <a:r>
              <a:rPr lang="pt-BR" sz="2800" dirty="0"/>
              <a:t>Estratégias para o A-Star paralelo</a:t>
            </a:r>
          </a:p>
          <a:p>
            <a:pPr>
              <a:buFont typeface="Wingdings 3" panose="05040102010807070707" pitchFamily="18" charset="2"/>
              <a:buChar char="w"/>
            </a:pPr>
            <a:r>
              <a:rPr lang="pt-BR" sz="2800" dirty="0"/>
              <a:t>Projeto do MPI Parallel A-Star</a:t>
            </a:r>
          </a:p>
          <a:p>
            <a:pPr>
              <a:buFont typeface="Wingdings 3" panose="05040102010807070707" pitchFamily="18" charset="2"/>
              <a:buChar char="w"/>
            </a:pPr>
            <a:r>
              <a:rPr lang="pt-BR" sz="2800" dirty="0"/>
              <a:t>Resultados experimentais</a:t>
            </a:r>
          </a:p>
          <a:p>
            <a:pPr>
              <a:buFont typeface="Wingdings 3" panose="05040102010807070707" pitchFamily="18" charset="2"/>
              <a:buChar char="w"/>
            </a:pPr>
            <a:r>
              <a:rPr lang="pt-BR" sz="2800" dirty="0"/>
              <a:t>Conclusão e trabalho futuros</a:t>
            </a:r>
          </a:p>
          <a:p>
            <a:endParaRPr lang="pt-BR" sz="2800" dirty="0"/>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0588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Carrillo-Lipman</a:t>
            </a:r>
          </a:p>
        </p:txBody>
      </p:sp>
      <p:sp>
        <p:nvSpPr>
          <p:cNvPr id="3" name="Espaço Reservado para Conteúdo 2"/>
          <p:cNvSpPr>
            <a:spLocks noGrp="1"/>
          </p:cNvSpPr>
          <p:nvPr>
            <p:ph idx="1"/>
          </p:nvPr>
        </p:nvSpPr>
        <p:spPr>
          <a:xfrm>
            <a:off x="670909" y="1220789"/>
            <a:ext cx="8596668" cy="3880773"/>
          </a:xfrm>
        </p:spPr>
        <p:txBody>
          <a:bodyPr/>
          <a:lstStyle/>
          <a:p>
            <a:r>
              <a:rPr lang="pt-BR" dirty="0"/>
              <a:t>Matriz de programação dinâmica</a:t>
            </a:r>
          </a:p>
          <a:p>
            <a:r>
              <a:rPr lang="pt-BR" dirty="0"/>
              <a:t>Corte do espaço de busca algoritmo comparado ao alinhamento com algoritmo </a:t>
            </a:r>
            <a:r>
              <a:rPr lang="pt-BR" dirty="0" err="1"/>
              <a:t>Naïve</a:t>
            </a:r>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5" name="Imagem 4"/>
          <p:cNvPicPr>
            <a:picLocks noChangeAspect="1"/>
          </p:cNvPicPr>
          <p:nvPr/>
        </p:nvPicPr>
        <p:blipFill>
          <a:blip r:embed="rId3"/>
          <a:stretch>
            <a:fillRect/>
          </a:stretch>
        </p:blipFill>
        <p:spPr>
          <a:xfrm>
            <a:off x="952711" y="2679367"/>
            <a:ext cx="8033064" cy="3005278"/>
          </a:xfrm>
          <a:prstGeom prst="rect">
            <a:avLst/>
          </a:prstGeom>
        </p:spPr>
      </p:pic>
      <p:sp>
        <p:nvSpPr>
          <p:cNvPr id="6" name="CaixaDeTexto 5"/>
          <p:cNvSpPr txBox="1"/>
          <p:nvPr/>
        </p:nvSpPr>
        <p:spPr>
          <a:xfrm>
            <a:off x="392129" y="5684645"/>
            <a:ext cx="8593646" cy="1015663"/>
          </a:xfrm>
          <a:prstGeom prst="rect">
            <a:avLst/>
          </a:prstGeom>
          <a:noFill/>
        </p:spPr>
        <p:txBody>
          <a:bodyPr wrap="square" rtlCol="0">
            <a:spAutoFit/>
          </a:bodyPr>
          <a:lstStyle/>
          <a:p>
            <a:pPr algn="ctr"/>
            <a:r>
              <a:rPr lang="pt-BR" sz="2000" dirty="0"/>
              <a:t>Hipercubo mostrando espaço de busca do alinhamento múltiplo</a:t>
            </a:r>
            <a:br>
              <a:rPr lang="pt-BR" sz="2000" dirty="0"/>
            </a:br>
            <a:r>
              <a:rPr lang="pt-BR" sz="2000" dirty="0"/>
              <a:t>Fonte: Carrilo, H. e Lipman, D. </a:t>
            </a:r>
            <a:r>
              <a:rPr lang="en-US" sz="2000" dirty="0"/>
              <a:t>The multiple sequence alignment problem in biology.</a:t>
            </a:r>
            <a:endParaRPr lang="pt-BR" sz="2000" dirty="0"/>
          </a:p>
        </p:txBody>
      </p:sp>
    </p:spTree>
    <p:extLst>
      <p:ext uri="{BB962C8B-B14F-4D97-AF65-F5344CB8AC3E}">
        <p14:creationId xmlns:p14="http://schemas.microsoft.com/office/powerpoint/2010/main" val="398564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A-Star</a:t>
            </a:r>
          </a:p>
        </p:txBody>
      </p:sp>
      <p:sp>
        <p:nvSpPr>
          <p:cNvPr id="3" name="Espaço Reservado para Conteúdo 2"/>
          <p:cNvSpPr>
            <a:spLocks noGrp="1"/>
          </p:cNvSpPr>
          <p:nvPr>
            <p:ph idx="1"/>
          </p:nvPr>
        </p:nvSpPr>
        <p:spPr/>
        <p:txBody>
          <a:bodyPr>
            <a:normAutofit/>
          </a:bodyPr>
          <a:lstStyle/>
          <a:p>
            <a:r>
              <a:rPr lang="pt-BR" dirty="0"/>
              <a:t>Generalização do algoritmo de Dijkstra</a:t>
            </a:r>
          </a:p>
          <a:p>
            <a:endParaRPr lang="pt-BR" dirty="0"/>
          </a:p>
          <a:p>
            <a:r>
              <a:rPr lang="pt-BR" dirty="0"/>
              <a:t>Proposto por Hart</a:t>
            </a:r>
          </a:p>
          <a:p>
            <a:endParaRPr lang="pt-BR" dirty="0"/>
          </a:p>
          <a:p>
            <a:r>
              <a:rPr lang="pt-BR" dirty="0"/>
              <a:t>Prioriza nós promissores, baseando-se na distância já percorrida e distância estimada até o final da busca</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56585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A-Star</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677334" y="1144589"/>
                <a:ext cx="8596668" cy="5713411"/>
              </a:xfrm>
            </p:spPr>
            <p:txBody>
              <a:bodyPr/>
              <a:lstStyle/>
              <a:p>
                <a:r>
                  <a:rPr lang="pt-BR" dirty="0"/>
                  <a:t>Valores </a:t>
                </a:r>
              </a:p>
              <a:p>
                <a:pPr lvl="1"/>
                <a:r>
                  <a:rPr lang="pt-BR" dirty="0"/>
                  <a:t>g - custo atual </a:t>
                </a:r>
              </a:p>
              <a:p>
                <a:pPr lvl="1"/>
                <a:r>
                  <a:rPr lang="pt-BR" dirty="0"/>
                  <a:t>h – custo estimado</a:t>
                </a:r>
              </a:p>
              <a:p>
                <a:pPr lvl="1"/>
                <a:r>
                  <a:rPr lang="pt-BR" dirty="0"/>
                  <a:t>f – custo total (atual + estimado)</a:t>
                </a:r>
              </a:p>
              <a:p>
                <a:pPr marL="514350" indent="-457200"/>
                <a:r>
                  <a:rPr lang="pt-BR" dirty="0"/>
                  <a:t>Heurística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h</m:t>
                        </m:r>
                      </m:e>
                      <m:sub>
                        <m:r>
                          <a:rPr lang="pt-BR" i="1">
                            <a:latin typeface="Cambria Math" panose="02040503050406030204" pitchFamily="18" charset="0"/>
                          </a:rPr>
                          <m:t>2,</m:t>
                        </m:r>
                        <m:r>
                          <a:rPr lang="pt-BR" i="1">
                            <a:latin typeface="Cambria Math" panose="02040503050406030204" pitchFamily="18" charset="0"/>
                          </a:rPr>
                          <m:t>𝑎𝑙𝑙</m:t>
                        </m:r>
                      </m:sub>
                    </m:sSub>
                    <m:r>
                      <a:rPr lang="pt-BR" b="0" i="1" smtClean="0">
                        <a:latin typeface="Cambria Math" panose="02040503050406030204" pitchFamily="18" charset="0"/>
                      </a:rPr>
                      <m:t>,</m:t>
                    </m:r>
                  </m:oMath>
                </a14:m>
                <a:r>
                  <a:rPr lang="pt-BR" dirty="0"/>
                  <a:t> Carrillo-Lipman e Spouge</a:t>
                </a:r>
              </a:p>
              <a:p>
                <a:pPr marL="514350" indent="-457200"/>
                <a:r>
                  <a:rPr lang="pt-BR" dirty="0"/>
                  <a:t>Como funciona? 3 etapas</a:t>
                </a: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677334" y="1144589"/>
                <a:ext cx="8596668" cy="5713411"/>
              </a:xfrm>
              <a:blipFill>
                <a:blip r:embed="rId3"/>
                <a:stretch>
                  <a:fillRect l="-851" t="-1067"/>
                </a:stretch>
              </a:blipFill>
            </p:spPr>
            <p:txBody>
              <a:bodyPr/>
              <a:lstStyle/>
              <a:p>
                <a:r>
                  <a:rPr lang="pt-BR">
                    <a:noFill/>
                  </a:rPr>
                  <a:t> </a:t>
                </a:r>
              </a:p>
            </p:txBody>
          </p:sp>
        </mc:Fallback>
      </mc:AlternateContent>
      <p:sp>
        <p:nvSpPr>
          <p:cNvPr id="4" name="Espaço Reservado para Número de Slide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197682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0908" y="90820"/>
            <a:ext cx="8596668" cy="1320800"/>
          </a:xfrm>
        </p:spPr>
        <p:txBody>
          <a:bodyPr/>
          <a:lstStyle/>
          <a:p>
            <a:r>
              <a:rPr lang="pt-BR" dirty="0"/>
              <a:t>A-Star</a:t>
            </a:r>
          </a:p>
        </p:txBody>
      </p:sp>
      <p:sp>
        <p:nvSpPr>
          <p:cNvPr id="12" name="Espaço Reservado para Número de Slide 11"/>
          <p:cNvSpPr>
            <a:spLocks noGrp="1"/>
          </p:cNvSpPr>
          <p:nvPr>
            <p:ph type="sldNum" sz="quarter" idx="12"/>
          </p:nvPr>
        </p:nvSpPr>
        <p:spPr/>
        <p:txBody>
          <a:bodyPr/>
          <a:lstStyle/>
          <a:p>
            <a:fld id="{D57F1E4F-1CFF-5643-939E-217C01CDF565}" type="slidenum">
              <a:rPr lang="en-US" smtClean="0"/>
              <a:pPr/>
              <a:t>19</a:t>
            </a:fld>
            <a:endParaRPr lang="en-US" dirty="0"/>
          </a:p>
        </p:txBody>
      </p:sp>
      <p:sp>
        <p:nvSpPr>
          <p:cNvPr id="13" name="CaixaDeTexto 12"/>
          <p:cNvSpPr txBox="1"/>
          <p:nvPr/>
        </p:nvSpPr>
        <p:spPr>
          <a:xfrm>
            <a:off x="829328" y="6213870"/>
            <a:ext cx="7844302" cy="400110"/>
          </a:xfrm>
          <a:prstGeom prst="rect">
            <a:avLst/>
          </a:prstGeom>
          <a:noFill/>
        </p:spPr>
        <p:txBody>
          <a:bodyPr wrap="square" rtlCol="0">
            <a:spAutoFit/>
          </a:bodyPr>
          <a:lstStyle/>
          <a:p>
            <a:pPr algn="ctr"/>
            <a:r>
              <a:rPr lang="pt-BR" sz="2000" dirty="0"/>
              <a:t>Algoritmo A-Star</a:t>
            </a:r>
          </a:p>
        </p:txBody>
      </p:sp>
      <p:grpSp>
        <p:nvGrpSpPr>
          <p:cNvPr id="16" name="Agrupar 15"/>
          <p:cNvGrpSpPr/>
          <p:nvPr/>
        </p:nvGrpSpPr>
        <p:grpSpPr>
          <a:xfrm>
            <a:off x="670908" y="899165"/>
            <a:ext cx="8161140" cy="5164357"/>
            <a:chOff x="670908" y="779243"/>
            <a:chExt cx="8768927" cy="5304991"/>
          </a:xfrm>
        </p:grpSpPr>
        <p:pic>
          <p:nvPicPr>
            <p:cNvPr id="4" name="Imagem 3"/>
            <p:cNvPicPr>
              <a:picLocks noChangeAspect="1"/>
            </p:cNvPicPr>
            <p:nvPr/>
          </p:nvPicPr>
          <p:blipFill>
            <a:blip r:embed="rId3"/>
            <a:stretch>
              <a:fillRect/>
            </a:stretch>
          </p:blipFill>
          <p:spPr>
            <a:xfrm>
              <a:off x="670910" y="837255"/>
              <a:ext cx="8768925" cy="5246979"/>
            </a:xfrm>
            <a:prstGeom prst="rect">
              <a:avLst/>
            </a:prstGeom>
          </p:spPr>
        </p:pic>
        <p:sp>
          <p:nvSpPr>
            <p:cNvPr id="6" name="Retângulo 5"/>
            <p:cNvSpPr/>
            <p:nvPr/>
          </p:nvSpPr>
          <p:spPr>
            <a:xfrm>
              <a:off x="670908" y="862842"/>
              <a:ext cx="2329337" cy="294468"/>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7" name="Retângulo 6"/>
            <p:cNvSpPr/>
            <p:nvPr/>
          </p:nvSpPr>
          <p:spPr>
            <a:xfrm>
              <a:off x="670911" y="1182899"/>
              <a:ext cx="8768924" cy="2762450"/>
            </a:xfrm>
            <a:prstGeom prst="rect">
              <a:avLst/>
            </a:prstGeom>
            <a:noFill/>
            <a:ln w="57150">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8" name="Retângulo 7"/>
            <p:cNvSpPr/>
            <p:nvPr/>
          </p:nvSpPr>
          <p:spPr>
            <a:xfrm>
              <a:off x="670908" y="4391962"/>
              <a:ext cx="4613785" cy="1396319"/>
            </a:xfrm>
            <a:prstGeom prst="rect">
              <a:avLst/>
            </a:prstGeom>
            <a:noFill/>
            <a:ln w="57150">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dirty="0"/>
            </a:p>
          </p:txBody>
        </p:sp>
        <p:sp>
          <p:nvSpPr>
            <p:cNvPr id="9" name="CaixaDeTexto 8"/>
            <p:cNvSpPr txBox="1"/>
            <p:nvPr/>
          </p:nvSpPr>
          <p:spPr>
            <a:xfrm>
              <a:off x="2994083" y="779243"/>
              <a:ext cx="1895071" cy="461665"/>
            </a:xfrm>
            <a:prstGeom prst="rect">
              <a:avLst/>
            </a:prstGeom>
            <a:noFill/>
          </p:spPr>
          <p:txBody>
            <a:bodyPr wrap="none" rtlCol="0">
              <a:spAutoFit/>
            </a:bodyPr>
            <a:lstStyle/>
            <a:p>
              <a:r>
                <a:rPr lang="pt-BR" sz="2400" dirty="0">
                  <a:solidFill>
                    <a:schemeClr val="accent1">
                      <a:lumMod val="75000"/>
                    </a:schemeClr>
                  </a:solidFill>
                </a:rPr>
                <a:t>Inicialização</a:t>
              </a:r>
            </a:p>
          </p:txBody>
        </p:sp>
        <p:sp>
          <p:nvSpPr>
            <p:cNvPr id="10" name="CaixaDeTexto 9"/>
            <p:cNvSpPr txBox="1"/>
            <p:nvPr/>
          </p:nvSpPr>
          <p:spPr>
            <a:xfrm>
              <a:off x="7810125" y="3419168"/>
              <a:ext cx="1038942" cy="474237"/>
            </a:xfrm>
            <a:prstGeom prst="rect">
              <a:avLst/>
            </a:prstGeom>
            <a:noFill/>
          </p:spPr>
          <p:txBody>
            <a:bodyPr wrap="none" rtlCol="0">
              <a:spAutoFit/>
            </a:bodyPr>
            <a:lstStyle/>
            <a:p>
              <a:r>
                <a:rPr lang="pt-BR" sz="2400" dirty="0">
                  <a:solidFill>
                    <a:schemeClr val="accent6">
                      <a:lumMod val="60000"/>
                      <a:lumOff val="40000"/>
                    </a:schemeClr>
                  </a:solidFill>
                </a:rPr>
                <a:t>Busca</a:t>
              </a:r>
            </a:p>
          </p:txBody>
        </p:sp>
        <p:sp>
          <p:nvSpPr>
            <p:cNvPr id="11" name="CaixaDeTexto 10"/>
            <p:cNvSpPr txBox="1"/>
            <p:nvPr/>
          </p:nvSpPr>
          <p:spPr>
            <a:xfrm>
              <a:off x="5305799" y="4990806"/>
              <a:ext cx="1731564" cy="461665"/>
            </a:xfrm>
            <a:prstGeom prst="rect">
              <a:avLst/>
            </a:prstGeom>
            <a:noFill/>
          </p:spPr>
          <p:txBody>
            <a:bodyPr wrap="none" rtlCol="0">
              <a:spAutoFit/>
            </a:bodyPr>
            <a:lstStyle/>
            <a:p>
              <a:r>
                <a:rPr lang="pt-BR" sz="2400" dirty="0">
                  <a:solidFill>
                    <a:schemeClr val="bg1">
                      <a:lumMod val="50000"/>
                    </a:schemeClr>
                  </a:solidFill>
                </a:rPr>
                <a:t>Finalização</a:t>
              </a:r>
              <a:endParaRPr lang="pt-BR" dirty="0">
                <a:solidFill>
                  <a:schemeClr val="bg1">
                    <a:lumMod val="50000"/>
                  </a:schemeClr>
                </a:solidFill>
              </a:endParaRPr>
            </a:p>
          </p:txBody>
        </p:sp>
      </p:grpSp>
    </p:spTree>
    <p:extLst>
      <p:ext uri="{BB962C8B-B14F-4D97-AF65-F5344CB8AC3E}">
        <p14:creationId xmlns:p14="http://schemas.microsoft.com/office/powerpoint/2010/main" val="135626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81875"/>
            <a:ext cx="8596668" cy="1320800"/>
          </a:xfrm>
        </p:spPr>
        <p:txBody>
          <a:bodyPr/>
          <a:lstStyle/>
          <a:p>
            <a:r>
              <a:rPr lang="pt-BR" dirty="0"/>
              <a:t>Sumário</a:t>
            </a:r>
          </a:p>
        </p:txBody>
      </p:sp>
      <p:sp>
        <p:nvSpPr>
          <p:cNvPr id="3" name="Espaço Reservado para Conteúdo 2"/>
          <p:cNvSpPr>
            <a:spLocks noGrp="1"/>
          </p:cNvSpPr>
          <p:nvPr>
            <p:ph idx="1"/>
          </p:nvPr>
        </p:nvSpPr>
        <p:spPr>
          <a:xfrm>
            <a:off x="677334" y="1436915"/>
            <a:ext cx="8596668" cy="4604448"/>
          </a:xfrm>
        </p:spPr>
        <p:txBody>
          <a:bodyPr>
            <a:normAutofit/>
          </a:bodyPr>
          <a:lstStyle/>
          <a:p>
            <a:pPr>
              <a:buFont typeface="Wingdings 3" panose="05040102010807070707" pitchFamily="18" charset="2"/>
              <a:buChar char=""/>
            </a:pPr>
            <a:r>
              <a:rPr lang="pt-BR" sz="2800" dirty="0"/>
              <a:t>Introdução e Objetivos</a:t>
            </a:r>
          </a:p>
          <a:p>
            <a:pPr>
              <a:buFont typeface="Wingdings 3" panose="05040102010807070707" pitchFamily="18" charset="2"/>
              <a:buChar char=""/>
            </a:pPr>
            <a:r>
              <a:rPr lang="pt-BR" sz="2800" dirty="0"/>
              <a:t>Alinhamento múltiplo de sequências</a:t>
            </a:r>
          </a:p>
          <a:p>
            <a:pPr>
              <a:buFont typeface="Wingdings 3" panose="05040102010807070707" pitchFamily="18" charset="2"/>
              <a:buChar char=""/>
            </a:pPr>
            <a:r>
              <a:rPr lang="pt-BR" sz="2800" dirty="0"/>
              <a:t>Métodos de redução do espaço de busca</a:t>
            </a:r>
          </a:p>
          <a:p>
            <a:pPr>
              <a:buFont typeface="Wingdings 3" panose="05040102010807070707" pitchFamily="18" charset="2"/>
              <a:buChar char=""/>
            </a:pPr>
            <a:r>
              <a:rPr lang="pt-BR" sz="2800" dirty="0"/>
              <a:t>Computação paralela com troca de mensagens</a:t>
            </a:r>
          </a:p>
          <a:p>
            <a:pPr>
              <a:buFont typeface="Wingdings 3" panose="05040102010807070707" pitchFamily="18" charset="2"/>
              <a:buChar char=""/>
            </a:pPr>
            <a:r>
              <a:rPr lang="pt-BR" sz="2800" dirty="0"/>
              <a:t>Estratégias para o A-Star paralelo</a:t>
            </a:r>
          </a:p>
          <a:p>
            <a:pPr>
              <a:buFont typeface="Wingdings 3" panose="05040102010807070707" pitchFamily="18" charset="2"/>
              <a:buChar char=""/>
            </a:pPr>
            <a:r>
              <a:rPr lang="pt-BR" sz="2800" dirty="0"/>
              <a:t>Projeto do MPI Parallel A-Star</a:t>
            </a:r>
          </a:p>
          <a:p>
            <a:pPr>
              <a:buFont typeface="Wingdings 3" panose="05040102010807070707" pitchFamily="18" charset="2"/>
              <a:buChar char=""/>
            </a:pPr>
            <a:r>
              <a:rPr lang="pt-BR" sz="2800" dirty="0"/>
              <a:t>Resultados experimentais</a:t>
            </a:r>
          </a:p>
          <a:p>
            <a:pPr>
              <a:buFont typeface="Wingdings 3" panose="05040102010807070707" pitchFamily="18" charset="2"/>
              <a:buChar char=""/>
            </a:pPr>
            <a:r>
              <a:rPr lang="pt-BR" sz="2800" dirty="0"/>
              <a:t>Conclusão e trabalho futuros</a:t>
            </a:r>
          </a:p>
          <a:p>
            <a:pPr>
              <a:buFont typeface="Wingdings 3" panose="05040102010807070707" pitchFamily="18" charset="2"/>
              <a:buChar char=""/>
            </a:pPr>
            <a:endParaRPr lang="pt-BR" sz="2800" dirty="0"/>
          </a:p>
          <a:p>
            <a:pPr>
              <a:buFont typeface="Wingdings 3" panose="05040102010807070707" pitchFamily="18" charset="2"/>
              <a:buChar char=""/>
            </a:pPr>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979351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a:t>
            </a:r>
          </a:p>
        </p:txBody>
      </p:sp>
      <p:sp>
        <p:nvSpPr>
          <p:cNvPr id="3" name="Espaço Reservado para Conteúdo 2"/>
          <p:cNvSpPr>
            <a:spLocks noGrp="1"/>
          </p:cNvSpPr>
          <p:nvPr>
            <p:ph idx="1"/>
          </p:nvPr>
        </p:nvSpPr>
        <p:spPr>
          <a:xfrm>
            <a:off x="677333" y="1144589"/>
            <a:ext cx="9409201" cy="4454353"/>
          </a:xfrm>
        </p:spPr>
        <p:txBody>
          <a:bodyPr>
            <a:normAutofit/>
          </a:bodyPr>
          <a:lstStyle/>
          <a:p>
            <a:pPr>
              <a:buClr>
                <a:schemeClr val="bg1">
                  <a:lumMod val="65000"/>
                </a:schemeClr>
              </a:buClr>
            </a:pPr>
            <a:r>
              <a:rPr lang="pt-BR" sz="2800" dirty="0"/>
              <a:t>Introdução e Objetivos</a:t>
            </a:r>
          </a:p>
          <a:p>
            <a:pPr>
              <a:buClr>
                <a:schemeClr val="bg1">
                  <a:lumMod val="65000"/>
                </a:schemeClr>
              </a:buClr>
              <a:buFont typeface="Wingdings 3" panose="05040102010807070707" pitchFamily="18" charset="2"/>
              <a:buChar char=""/>
            </a:pPr>
            <a:r>
              <a:rPr lang="pt-BR" sz="2800" dirty="0"/>
              <a:t>Alinhamento múltiplo de sequências</a:t>
            </a:r>
          </a:p>
          <a:p>
            <a:pPr>
              <a:buClr>
                <a:schemeClr val="bg1">
                  <a:lumMod val="65000"/>
                </a:schemeClr>
              </a:buClr>
              <a:buFont typeface="Wingdings 3" panose="05040102010807070707" pitchFamily="18" charset="2"/>
              <a:buChar char="u"/>
            </a:pPr>
            <a:r>
              <a:rPr lang="pt-BR" sz="2800" dirty="0"/>
              <a:t>Métodos de redução do espaço de busca</a:t>
            </a:r>
          </a:p>
          <a:p>
            <a:pPr>
              <a:buFont typeface="Wingdings 3" panose="05040102010807070707" pitchFamily="18" charset="2"/>
              <a:buChar char="u"/>
            </a:pPr>
            <a:r>
              <a:rPr lang="pt-BR" sz="2800" dirty="0"/>
              <a:t>Computação paralela com troca de mensagens</a:t>
            </a:r>
          </a:p>
          <a:p>
            <a:pPr>
              <a:buFont typeface="Wingdings 3" panose="05040102010807070707" pitchFamily="18" charset="2"/>
              <a:buChar char="w"/>
            </a:pPr>
            <a:r>
              <a:rPr lang="pt-BR" sz="2800" dirty="0"/>
              <a:t>Estratégias para o A-Star paralelo</a:t>
            </a:r>
          </a:p>
          <a:p>
            <a:pPr>
              <a:buFont typeface="Wingdings 3" panose="05040102010807070707" pitchFamily="18" charset="2"/>
              <a:buChar char="w"/>
            </a:pPr>
            <a:r>
              <a:rPr lang="pt-BR" sz="2800" dirty="0"/>
              <a:t>Projeto do MPI Parallel A-Star</a:t>
            </a:r>
          </a:p>
          <a:p>
            <a:pPr>
              <a:buFont typeface="Wingdings 3" panose="05040102010807070707" pitchFamily="18" charset="2"/>
              <a:buChar char="w"/>
            </a:pPr>
            <a:r>
              <a:rPr lang="pt-BR" sz="2800" dirty="0"/>
              <a:t>Resultados experimentais</a:t>
            </a:r>
          </a:p>
          <a:p>
            <a:pPr>
              <a:buFont typeface="Wingdings 3" panose="05040102010807070707" pitchFamily="18" charset="2"/>
              <a:buChar char="w"/>
            </a:pPr>
            <a:r>
              <a:rPr lang="pt-BR" sz="2800" dirty="0"/>
              <a:t>Conclusão e trabalho futuros</a:t>
            </a:r>
          </a:p>
          <a:p>
            <a:endParaRPr lang="pt-BR" sz="2800" dirty="0"/>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99328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MPI</a:t>
            </a:r>
          </a:p>
        </p:txBody>
      </p:sp>
      <p:sp>
        <p:nvSpPr>
          <p:cNvPr id="3" name="Espaço Reservado para Conteúdo 2"/>
          <p:cNvSpPr>
            <a:spLocks noGrp="1"/>
          </p:cNvSpPr>
          <p:nvPr>
            <p:ph idx="1"/>
          </p:nvPr>
        </p:nvSpPr>
        <p:spPr/>
        <p:txBody>
          <a:bodyPr/>
          <a:lstStyle/>
          <a:p>
            <a:r>
              <a:rPr lang="pt-BR" dirty="0"/>
              <a:t>O que é?</a:t>
            </a:r>
          </a:p>
          <a:p>
            <a:endParaRPr lang="pt-BR" dirty="0"/>
          </a:p>
          <a:p>
            <a:r>
              <a:rPr lang="pt-BR" dirty="0"/>
              <a:t>Como funciona?</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62858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MPI</a:t>
            </a:r>
          </a:p>
        </p:txBody>
      </p:sp>
      <p:sp>
        <p:nvSpPr>
          <p:cNvPr id="3" name="Espaço Reservado para Conteúdo 2"/>
          <p:cNvSpPr>
            <a:spLocks noGrp="1"/>
          </p:cNvSpPr>
          <p:nvPr>
            <p:ph idx="1"/>
          </p:nvPr>
        </p:nvSpPr>
        <p:spPr/>
        <p:txBody>
          <a:bodyPr/>
          <a:lstStyle/>
          <a:p>
            <a:r>
              <a:rPr lang="pt-BR" dirty="0"/>
              <a:t>Troca síncrona de mensagens</a:t>
            </a:r>
          </a:p>
          <a:p>
            <a:endParaRPr lang="pt-BR" dirty="0"/>
          </a:p>
          <a:p>
            <a:r>
              <a:rPr lang="pt-BR" dirty="0"/>
              <a:t>Emissor fica bloqueado até que o receptor execute a primitiva de troca de mensagem, e vice-versa</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8068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MPI</a:t>
            </a:r>
          </a:p>
        </p:txBody>
      </p:sp>
      <p:sp>
        <p:nvSpPr>
          <p:cNvPr id="3" name="Espaço Reservado para Conteúdo 2"/>
          <p:cNvSpPr>
            <a:spLocks noGrp="1"/>
          </p:cNvSpPr>
          <p:nvPr>
            <p:ph idx="1"/>
          </p:nvPr>
        </p:nvSpPr>
        <p:spPr>
          <a:xfrm>
            <a:off x="677334" y="1144589"/>
            <a:ext cx="8596668" cy="5713411"/>
          </a:xfrm>
        </p:spPr>
        <p:txBody>
          <a:bodyPr>
            <a:normAutofit/>
          </a:bodyPr>
          <a:lstStyle/>
          <a:p>
            <a:r>
              <a:rPr lang="pt-BR" dirty="0"/>
              <a:t>Troca assíncrona de mensagens</a:t>
            </a:r>
          </a:p>
          <a:p>
            <a:endParaRPr lang="pt-BR" dirty="0"/>
          </a:p>
          <a:p>
            <a:r>
              <a:rPr lang="pt-BR" dirty="0"/>
              <a:t>Emissor continua execução e receptor recebe a mensagem quando executa a primitiva de troca de mensagem</a:t>
            </a:r>
          </a:p>
          <a:p>
            <a:endParaRPr lang="pt-BR" dirty="0"/>
          </a:p>
          <a:p>
            <a:r>
              <a:rPr lang="pt-BR" dirty="0"/>
              <a:t>Receptor não é bloqueado, tentando novamente e recebendo a mensagem quando tiver sido enviada</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349550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MPI</a:t>
            </a:r>
          </a:p>
        </p:txBody>
      </p:sp>
      <p:sp>
        <p:nvSpPr>
          <p:cNvPr id="3" name="Espaço Reservado para Conteúdo 2"/>
          <p:cNvSpPr>
            <a:spLocks noGrp="1"/>
          </p:cNvSpPr>
          <p:nvPr>
            <p:ph idx="1"/>
          </p:nvPr>
        </p:nvSpPr>
        <p:spPr/>
        <p:txBody>
          <a:bodyPr/>
          <a:lstStyle/>
          <a:p>
            <a:r>
              <a:rPr lang="pt-BR" dirty="0"/>
              <a:t>Comunicações coletivas</a:t>
            </a:r>
          </a:p>
        </p:txBody>
      </p:sp>
      <p:pic>
        <p:nvPicPr>
          <p:cNvPr id="5" name="Imagem 4"/>
          <p:cNvPicPr>
            <a:picLocks noChangeAspect="1"/>
          </p:cNvPicPr>
          <p:nvPr/>
        </p:nvPicPr>
        <p:blipFill>
          <a:blip r:embed="rId3"/>
          <a:stretch>
            <a:fillRect/>
          </a:stretch>
        </p:blipFill>
        <p:spPr>
          <a:xfrm>
            <a:off x="383419" y="2072326"/>
            <a:ext cx="10801651" cy="3549499"/>
          </a:xfrm>
          <a:prstGeom prst="rect">
            <a:avLst/>
          </a:prstGeom>
          <a:ln w="38100">
            <a:solidFill>
              <a:schemeClr val="bg1"/>
            </a:solidFill>
          </a:ln>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CaixaDeTexto 5"/>
          <p:cNvSpPr txBox="1"/>
          <p:nvPr/>
        </p:nvSpPr>
        <p:spPr>
          <a:xfrm>
            <a:off x="1322613" y="5804117"/>
            <a:ext cx="7584127" cy="400110"/>
          </a:xfrm>
          <a:prstGeom prst="rect">
            <a:avLst/>
          </a:prstGeom>
          <a:noFill/>
        </p:spPr>
        <p:txBody>
          <a:bodyPr wrap="none" rtlCol="0">
            <a:spAutoFit/>
          </a:bodyPr>
          <a:lstStyle/>
          <a:p>
            <a:r>
              <a:rPr lang="pt-BR" sz="2000" dirty="0"/>
              <a:t>Diagrama com movimentação dos dados do MPI Scatter e Gather</a:t>
            </a:r>
          </a:p>
        </p:txBody>
      </p:sp>
    </p:spTree>
    <p:extLst>
      <p:ext uri="{BB962C8B-B14F-4D97-AF65-F5344CB8AC3E}">
        <p14:creationId xmlns:p14="http://schemas.microsoft.com/office/powerpoint/2010/main" val="4157242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MPI</a:t>
            </a:r>
          </a:p>
        </p:txBody>
      </p:sp>
      <p:sp>
        <p:nvSpPr>
          <p:cNvPr id="3" name="Espaço Reservado para Conteúdo 2"/>
          <p:cNvSpPr>
            <a:spLocks noGrp="1"/>
          </p:cNvSpPr>
          <p:nvPr>
            <p:ph idx="1"/>
          </p:nvPr>
        </p:nvSpPr>
        <p:spPr/>
        <p:txBody>
          <a:bodyPr/>
          <a:lstStyle/>
          <a:p>
            <a:r>
              <a:rPr lang="pt-BR" dirty="0"/>
              <a:t>Comunicações coletivas</a:t>
            </a:r>
          </a:p>
        </p:txBody>
      </p:sp>
      <p:pic>
        <p:nvPicPr>
          <p:cNvPr id="4" name="Imagem 3"/>
          <p:cNvPicPr>
            <a:picLocks noChangeAspect="1"/>
          </p:cNvPicPr>
          <p:nvPr/>
        </p:nvPicPr>
        <p:blipFill>
          <a:blip r:embed="rId3"/>
          <a:stretch>
            <a:fillRect/>
          </a:stretch>
        </p:blipFill>
        <p:spPr>
          <a:xfrm>
            <a:off x="670909" y="2344931"/>
            <a:ext cx="10503195" cy="2370188"/>
          </a:xfrm>
          <a:prstGeom prst="rect">
            <a:avLst/>
          </a:prstGeom>
          <a:ln w="76200">
            <a:solidFill>
              <a:schemeClr val="bg1"/>
            </a:solidFill>
          </a:ln>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25</a:t>
            </a:fld>
            <a:endParaRPr lang="en-US" dirty="0"/>
          </a:p>
        </p:txBody>
      </p:sp>
      <p:sp>
        <p:nvSpPr>
          <p:cNvPr id="6" name="CaixaDeTexto 5"/>
          <p:cNvSpPr txBox="1"/>
          <p:nvPr/>
        </p:nvSpPr>
        <p:spPr>
          <a:xfrm>
            <a:off x="1306285" y="5539420"/>
            <a:ext cx="8427820" cy="400110"/>
          </a:xfrm>
          <a:prstGeom prst="rect">
            <a:avLst/>
          </a:prstGeom>
          <a:noFill/>
        </p:spPr>
        <p:txBody>
          <a:bodyPr wrap="none" rtlCol="0">
            <a:spAutoFit/>
          </a:bodyPr>
          <a:lstStyle/>
          <a:p>
            <a:r>
              <a:rPr lang="pt-BR" sz="2000" dirty="0"/>
              <a:t>Diagrama com movimentação dos dados do MPI All_Scatter e All_Gather</a:t>
            </a:r>
          </a:p>
        </p:txBody>
      </p:sp>
    </p:spTree>
    <p:extLst>
      <p:ext uri="{BB962C8B-B14F-4D97-AF65-F5344CB8AC3E}">
        <p14:creationId xmlns:p14="http://schemas.microsoft.com/office/powerpoint/2010/main" val="1259667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a:t>
            </a:r>
          </a:p>
        </p:txBody>
      </p:sp>
      <p:sp>
        <p:nvSpPr>
          <p:cNvPr id="3" name="Espaço Reservado para Conteúdo 2"/>
          <p:cNvSpPr>
            <a:spLocks noGrp="1"/>
          </p:cNvSpPr>
          <p:nvPr>
            <p:ph idx="1"/>
          </p:nvPr>
        </p:nvSpPr>
        <p:spPr>
          <a:xfrm>
            <a:off x="677333" y="1144589"/>
            <a:ext cx="9324795" cy="4524691"/>
          </a:xfrm>
        </p:spPr>
        <p:txBody>
          <a:bodyPr>
            <a:normAutofit/>
          </a:bodyPr>
          <a:lstStyle/>
          <a:p>
            <a:pPr>
              <a:buClr>
                <a:schemeClr val="bg1">
                  <a:lumMod val="65000"/>
                </a:schemeClr>
              </a:buClr>
            </a:pPr>
            <a:r>
              <a:rPr lang="pt-BR" sz="2800" dirty="0"/>
              <a:t>Introdução e Objetivos</a:t>
            </a:r>
          </a:p>
          <a:p>
            <a:pPr>
              <a:buClr>
                <a:schemeClr val="bg1">
                  <a:lumMod val="65000"/>
                </a:schemeClr>
              </a:buClr>
              <a:buFont typeface="Wingdings 3" panose="05040102010807070707" pitchFamily="18" charset="2"/>
              <a:buChar char=""/>
            </a:pPr>
            <a:r>
              <a:rPr lang="pt-BR" sz="2800" dirty="0"/>
              <a:t>Alinhamento múltiplo de sequências</a:t>
            </a:r>
          </a:p>
          <a:p>
            <a:pPr>
              <a:buClr>
                <a:schemeClr val="bg1">
                  <a:lumMod val="65000"/>
                </a:schemeClr>
              </a:buClr>
              <a:buFont typeface="Wingdings 3" panose="05040102010807070707" pitchFamily="18" charset="2"/>
              <a:buChar char="u"/>
            </a:pPr>
            <a:r>
              <a:rPr lang="pt-BR" sz="2800" dirty="0"/>
              <a:t>Métodos de redução do espaço de busca</a:t>
            </a:r>
          </a:p>
          <a:p>
            <a:pPr>
              <a:buClr>
                <a:schemeClr val="bg1">
                  <a:lumMod val="65000"/>
                </a:schemeClr>
              </a:buClr>
              <a:buFont typeface="Wingdings 3" panose="05040102010807070707" pitchFamily="18" charset="2"/>
              <a:buChar char="u"/>
            </a:pPr>
            <a:r>
              <a:rPr lang="pt-BR" sz="2800" dirty="0"/>
              <a:t>Computação paralela com troca de mensagens</a:t>
            </a:r>
          </a:p>
          <a:p>
            <a:pPr>
              <a:buFont typeface="Wingdings 3" panose="05040102010807070707" pitchFamily="18" charset="2"/>
              <a:buChar char=""/>
            </a:pPr>
            <a:r>
              <a:rPr lang="pt-BR" sz="2800" dirty="0"/>
              <a:t>Estratégias para o A-Star paralelo</a:t>
            </a:r>
          </a:p>
          <a:p>
            <a:pPr>
              <a:buFont typeface="Wingdings 3" panose="05040102010807070707" pitchFamily="18" charset="2"/>
              <a:buChar char="w"/>
            </a:pPr>
            <a:r>
              <a:rPr lang="pt-BR" sz="2800" dirty="0"/>
              <a:t>Projeto do MPI Parallel A-Star</a:t>
            </a:r>
          </a:p>
          <a:p>
            <a:pPr>
              <a:buFont typeface="Wingdings 3" panose="05040102010807070707" pitchFamily="18" charset="2"/>
              <a:buChar char="w"/>
            </a:pPr>
            <a:r>
              <a:rPr lang="pt-BR" sz="2800" dirty="0"/>
              <a:t>Resultados experimentais</a:t>
            </a:r>
          </a:p>
          <a:p>
            <a:pPr>
              <a:buFont typeface="Wingdings 3" panose="05040102010807070707" pitchFamily="18" charset="2"/>
              <a:buChar char="w"/>
            </a:pPr>
            <a:r>
              <a:rPr lang="pt-BR" sz="2800" dirty="0"/>
              <a:t>Conclusão e trabalho futuros</a:t>
            </a:r>
          </a:p>
          <a:p>
            <a:endParaRPr lang="pt-BR" sz="2800" dirty="0"/>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253894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Estado da Arte</a:t>
            </a:r>
          </a:p>
        </p:txBody>
      </p:sp>
      <p:sp>
        <p:nvSpPr>
          <p:cNvPr id="3" name="Espaço Reservado para Conteúdo 2"/>
          <p:cNvSpPr>
            <a:spLocks noGrp="1"/>
          </p:cNvSpPr>
          <p:nvPr>
            <p:ph idx="1"/>
          </p:nvPr>
        </p:nvSpPr>
        <p:spPr/>
        <p:txBody>
          <a:bodyPr/>
          <a:lstStyle/>
          <a:p>
            <a:r>
              <a:rPr lang="pt-BR" dirty="0"/>
              <a:t>DDD e HBDDD, Korf, 2003 e 2004</a:t>
            </a:r>
          </a:p>
        </p:txBody>
      </p:sp>
      <p:pic>
        <p:nvPicPr>
          <p:cNvPr id="4" name="Imagem 3"/>
          <p:cNvPicPr>
            <a:picLocks noChangeAspect="1"/>
          </p:cNvPicPr>
          <p:nvPr/>
        </p:nvPicPr>
        <p:blipFill rotWithShape="1">
          <a:blip r:embed="rId3"/>
          <a:srcRect/>
          <a:stretch/>
        </p:blipFill>
        <p:spPr>
          <a:xfrm>
            <a:off x="670909" y="1769751"/>
            <a:ext cx="8466666" cy="4289528"/>
          </a:xfrm>
          <a:prstGeom prst="rect">
            <a:avLst/>
          </a:prstGeom>
          <a:solidFill>
            <a:srgbClr val="FFFFFF">
              <a:shade val="85000"/>
            </a:srgbClr>
          </a:solidFill>
          <a:ln w="381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CaixaDeTexto 5"/>
          <p:cNvSpPr txBox="1"/>
          <p:nvPr/>
        </p:nvSpPr>
        <p:spPr>
          <a:xfrm>
            <a:off x="3107115" y="6136149"/>
            <a:ext cx="3594254" cy="400110"/>
          </a:xfrm>
          <a:prstGeom prst="rect">
            <a:avLst/>
          </a:prstGeom>
          <a:noFill/>
        </p:spPr>
        <p:txBody>
          <a:bodyPr wrap="none" rtlCol="0">
            <a:spAutoFit/>
          </a:bodyPr>
          <a:lstStyle/>
          <a:p>
            <a:r>
              <a:rPr lang="pt-BR" sz="2000" dirty="0"/>
              <a:t>Detecção adiada de duplicata</a:t>
            </a:r>
          </a:p>
        </p:txBody>
      </p:sp>
    </p:spTree>
    <p:extLst>
      <p:ext uri="{BB962C8B-B14F-4D97-AF65-F5344CB8AC3E}">
        <p14:creationId xmlns:p14="http://schemas.microsoft.com/office/powerpoint/2010/main" val="162857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Estado da Arte</a:t>
            </a:r>
          </a:p>
        </p:txBody>
      </p:sp>
      <p:sp>
        <p:nvSpPr>
          <p:cNvPr id="3" name="Espaço Reservado para Conteúdo 2"/>
          <p:cNvSpPr>
            <a:spLocks noGrp="1"/>
          </p:cNvSpPr>
          <p:nvPr>
            <p:ph idx="1"/>
          </p:nvPr>
        </p:nvSpPr>
        <p:spPr/>
        <p:txBody>
          <a:bodyPr/>
          <a:lstStyle/>
          <a:p>
            <a:r>
              <a:rPr lang="pt-BR" dirty="0"/>
              <a:t>Parallel A-Star, Sundfeld 2015</a:t>
            </a:r>
          </a:p>
          <a:p>
            <a:endParaRPr lang="pt-BR" dirty="0"/>
          </a:p>
          <a:p>
            <a:r>
              <a:rPr lang="pt-BR" dirty="0"/>
              <a:t>Multi-threaded</a:t>
            </a:r>
          </a:p>
          <a:p>
            <a:endParaRPr lang="pt-BR" dirty="0"/>
          </a:p>
          <a:p>
            <a:r>
              <a:rPr lang="pt-BR" dirty="0"/>
              <a:t>Hash com propriedades de localidade</a:t>
            </a:r>
          </a:p>
          <a:p>
            <a:endParaRPr lang="pt-BR" dirty="0"/>
          </a:p>
        </p:txBody>
      </p:sp>
      <p:pic>
        <p:nvPicPr>
          <p:cNvPr id="4" name="Imagem 3"/>
          <p:cNvPicPr>
            <a:picLocks noChangeAspect="1"/>
          </p:cNvPicPr>
          <p:nvPr/>
        </p:nvPicPr>
        <p:blipFill>
          <a:blip r:embed="rId3"/>
          <a:stretch>
            <a:fillRect/>
          </a:stretch>
        </p:blipFill>
        <p:spPr>
          <a:xfrm>
            <a:off x="7325037" y="786712"/>
            <a:ext cx="4321519" cy="4596525"/>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28</a:t>
            </a:fld>
            <a:endParaRPr lang="en-US" dirty="0"/>
          </a:p>
        </p:txBody>
      </p:sp>
      <p:sp>
        <p:nvSpPr>
          <p:cNvPr id="6" name="CaixaDeTexto 5"/>
          <p:cNvSpPr txBox="1"/>
          <p:nvPr/>
        </p:nvSpPr>
        <p:spPr>
          <a:xfrm>
            <a:off x="7025314" y="5362120"/>
            <a:ext cx="5177443" cy="400110"/>
          </a:xfrm>
          <a:prstGeom prst="rect">
            <a:avLst/>
          </a:prstGeom>
          <a:noFill/>
        </p:spPr>
        <p:txBody>
          <a:bodyPr wrap="none" rtlCol="0">
            <a:spAutoFit/>
          </a:bodyPr>
          <a:lstStyle/>
          <a:p>
            <a:r>
              <a:rPr lang="pt-BR" sz="2000" dirty="0"/>
              <a:t>Parallel A-Star com 2 threads trabalhadoras</a:t>
            </a:r>
          </a:p>
        </p:txBody>
      </p:sp>
    </p:spTree>
    <p:extLst>
      <p:ext uri="{BB962C8B-B14F-4D97-AF65-F5344CB8AC3E}">
        <p14:creationId xmlns:p14="http://schemas.microsoft.com/office/powerpoint/2010/main" val="424876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a:t>
            </a:r>
          </a:p>
        </p:txBody>
      </p:sp>
      <p:sp>
        <p:nvSpPr>
          <p:cNvPr id="3" name="Espaço Reservado para Conteúdo 2"/>
          <p:cNvSpPr>
            <a:spLocks noGrp="1"/>
          </p:cNvSpPr>
          <p:nvPr>
            <p:ph idx="1"/>
          </p:nvPr>
        </p:nvSpPr>
        <p:spPr>
          <a:xfrm>
            <a:off x="677334" y="1144589"/>
            <a:ext cx="9648352" cy="4834180"/>
          </a:xfrm>
        </p:spPr>
        <p:txBody>
          <a:bodyPr>
            <a:normAutofit/>
          </a:bodyPr>
          <a:lstStyle/>
          <a:p>
            <a:pPr>
              <a:buClr>
                <a:schemeClr val="bg1">
                  <a:lumMod val="65000"/>
                </a:schemeClr>
              </a:buClr>
            </a:pPr>
            <a:r>
              <a:rPr lang="pt-BR" sz="2800" dirty="0"/>
              <a:t>Introdução e Objetivos</a:t>
            </a:r>
          </a:p>
          <a:p>
            <a:pPr>
              <a:buClr>
                <a:schemeClr val="bg1">
                  <a:lumMod val="65000"/>
                </a:schemeClr>
              </a:buClr>
              <a:buFont typeface="Wingdings 3" panose="05040102010807070707" pitchFamily="18" charset="2"/>
              <a:buChar char=""/>
            </a:pPr>
            <a:r>
              <a:rPr lang="pt-BR" sz="2800" dirty="0"/>
              <a:t>Alinhamento múltiplo de sequências</a:t>
            </a:r>
          </a:p>
          <a:p>
            <a:pPr>
              <a:buClr>
                <a:schemeClr val="bg1">
                  <a:lumMod val="65000"/>
                </a:schemeClr>
              </a:buClr>
              <a:buFont typeface="Wingdings 3" panose="05040102010807070707" pitchFamily="18" charset="2"/>
              <a:buChar char="u"/>
            </a:pPr>
            <a:r>
              <a:rPr lang="pt-BR" sz="2800" dirty="0"/>
              <a:t>Métodos de redução do espaço de busca</a:t>
            </a:r>
          </a:p>
          <a:p>
            <a:pPr>
              <a:buClr>
                <a:schemeClr val="bg1">
                  <a:lumMod val="65000"/>
                </a:schemeClr>
              </a:buClr>
              <a:buFont typeface="Wingdings 3" panose="05040102010807070707" pitchFamily="18" charset="2"/>
              <a:buChar char="u"/>
            </a:pPr>
            <a:r>
              <a:rPr lang="pt-BR" sz="2800" dirty="0"/>
              <a:t>Computação paralela com troca de mensagens</a:t>
            </a:r>
          </a:p>
          <a:p>
            <a:pPr>
              <a:buClr>
                <a:schemeClr val="bg1">
                  <a:lumMod val="65000"/>
                </a:schemeClr>
              </a:buClr>
              <a:buFont typeface="Wingdings 3" panose="05040102010807070707" pitchFamily="18" charset="2"/>
              <a:buChar char="u"/>
            </a:pPr>
            <a:r>
              <a:rPr lang="pt-BR" sz="2800" dirty="0"/>
              <a:t>Estratégias para o A-Star paralelo</a:t>
            </a:r>
          </a:p>
          <a:p>
            <a:pPr>
              <a:buFont typeface="Wingdings 3" panose="05040102010807070707" pitchFamily="18" charset="2"/>
              <a:buChar char="u"/>
            </a:pPr>
            <a:r>
              <a:rPr lang="pt-BR" sz="2800" dirty="0"/>
              <a:t>Projeto do MPI Parallel A-Star</a:t>
            </a:r>
          </a:p>
          <a:p>
            <a:pPr>
              <a:buFont typeface="Wingdings 3" panose="05040102010807070707" pitchFamily="18" charset="2"/>
              <a:buChar char="w"/>
            </a:pPr>
            <a:r>
              <a:rPr lang="pt-BR" sz="2800" dirty="0"/>
              <a:t>Resultados experimentais</a:t>
            </a:r>
          </a:p>
          <a:p>
            <a:pPr>
              <a:buFont typeface="Wingdings 3" panose="05040102010807070707" pitchFamily="18" charset="2"/>
              <a:buChar char="w"/>
            </a:pPr>
            <a:r>
              <a:rPr lang="pt-BR" sz="2800" dirty="0"/>
              <a:t>Conclusão e trabalho futuros</a:t>
            </a:r>
          </a:p>
          <a:p>
            <a:endParaRPr lang="pt-BR" sz="2800" dirty="0"/>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33617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a:xfrm>
            <a:off x="677334" y="1669476"/>
            <a:ext cx="8596668" cy="3880773"/>
          </a:xfrm>
        </p:spPr>
        <p:txBody>
          <a:bodyPr>
            <a:normAutofit/>
          </a:bodyPr>
          <a:lstStyle/>
          <a:p>
            <a:r>
              <a:rPr lang="pt-BR" sz="2800" dirty="0"/>
              <a:t>Sequência: conjunto de elementos de um dado domínio de aplicação, ordenado por um determinado processo de construção (Knopp)</a:t>
            </a:r>
          </a:p>
          <a:p>
            <a:endParaRPr lang="pt-BR" sz="2800" dirty="0"/>
          </a:p>
          <a:p>
            <a:r>
              <a:rPr lang="pt-BR" sz="2800" dirty="0"/>
              <a:t>Biologicamente, as sequências representam fragmentos de DNA, RNA, proteínas</a:t>
            </a:r>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953248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0908" y="511403"/>
            <a:ext cx="8596668" cy="1320800"/>
          </a:xfrm>
        </p:spPr>
        <p:txBody>
          <a:bodyPr/>
          <a:lstStyle/>
          <a:p>
            <a:r>
              <a:rPr lang="pt-BR" dirty="0"/>
              <a:t>Projeto</a:t>
            </a:r>
          </a:p>
        </p:txBody>
      </p:sp>
      <p:sp>
        <p:nvSpPr>
          <p:cNvPr id="3" name="Espaço Reservado para Conteúdo 2"/>
          <p:cNvSpPr>
            <a:spLocks noGrp="1"/>
          </p:cNvSpPr>
          <p:nvPr>
            <p:ph idx="1"/>
          </p:nvPr>
        </p:nvSpPr>
        <p:spPr>
          <a:xfrm>
            <a:off x="670908" y="1423989"/>
            <a:ext cx="9501791" cy="5526540"/>
          </a:xfrm>
        </p:spPr>
        <p:txBody>
          <a:bodyPr>
            <a:normAutofit/>
          </a:bodyPr>
          <a:lstStyle/>
          <a:p>
            <a:r>
              <a:rPr lang="pt-BR" dirty="0"/>
              <a:t>Execução dividida em três fases principais:</a:t>
            </a:r>
          </a:p>
          <a:p>
            <a:pPr lvl="1"/>
            <a:r>
              <a:rPr lang="pt-BR" dirty="0"/>
              <a:t>Inicialização</a:t>
            </a:r>
          </a:p>
          <a:p>
            <a:pPr lvl="1"/>
            <a:r>
              <a:rPr lang="pt-BR" dirty="0"/>
              <a:t>Computação principal</a:t>
            </a:r>
          </a:p>
          <a:p>
            <a:pPr lvl="1"/>
            <a:r>
              <a:rPr lang="pt-BR" dirty="0"/>
              <a:t>Finalização</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285230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0908" y="331789"/>
            <a:ext cx="8596668" cy="1320800"/>
          </a:xfrm>
        </p:spPr>
        <p:txBody>
          <a:bodyPr/>
          <a:lstStyle/>
          <a:p>
            <a:r>
              <a:rPr lang="pt-BR" dirty="0"/>
              <a:t>Projeto</a:t>
            </a:r>
          </a:p>
        </p:txBody>
      </p:sp>
      <p:sp>
        <p:nvSpPr>
          <p:cNvPr id="3" name="Espaço Reservado para Conteúdo 2"/>
          <p:cNvSpPr>
            <a:spLocks noGrp="1"/>
          </p:cNvSpPr>
          <p:nvPr>
            <p:ph idx="1"/>
          </p:nvPr>
        </p:nvSpPr>
        <p:spPr>
          <a:xfrm>
            <a:off x="670908" y="1331460"/>
            <a:ext cx="9501791" cy="5526540"/>
          </a:xfrm>
        </p:spPr>
        <p:txBody>
          <a:bodyPr>
            <a:normAutofit/>
          </a:bodyPr>
          <a:lstStyle/>
          <a:p>
            <a:r>
              <a:rPr lang="pt-BR" dirty="0"/>
              <a:t>Visão geral – Inicialização</a:t>
            </a:r>
          </a:p>
          <a:p>
            <a:pPr lvl="1"/>
            <a:r>
              <a:rPr lang="pt-BR" dirty="0"/>
              <a:t>Inicialização do MPI</a:t>
            </a:r>
          </a:p>
          <a:p>
            <a:pPr lvl="1"/>
            <a:r>
              <a:rPr lang="pt-BR" dirty="0"/>
              <a:t>Configuração dos processos MPI (1 por máquina)</a:t>
            </a:r>
          </a:p>
          <a:p>
            <a:pPr lvl="1"/>
            <a:r>
              <a:rPr lang="pt-BR" dirty="0"/>
              <a:t>Leitura de sequências</a:t>
            </a:r>
          </a:p>
          <a:p>
            <a:pPr lvl="1"/>
            <a:r>
              <a:rPr lang="pt-BR" dirty="0"/>
              <a:t>Transmissão de sequências</a:t>
            </a:r>
          </a:p>
          <a:p>
            <a:pPr lvl="1"/>
            <a:r>
              <a:rPr lang="pt-BR" dirty="0"/>
              <a:t>Inicialização da busca</a:t>
            </a:r>
          </a:p>
        </p:txBody>
      </p:sp>
      <p:pic>
        <p:nvPicPr>
          <p:cNvPr id="5" name="Imagem 4"/>
          <p:cNvPicPr>
            <a:picLocks noChangeAspect="1"/>
          </p:cNvPicPr>
          <p:nvPr/>
        </p:nvPicPr>
        <p:blipFill>
          <a:blip r:embed="rId3"/>
          <a:stretch>
            <a:fillRect/>
          </a:stretch>
        </p:blipFill>
        <p:spPr>
          <a:xfrm>
            <a:off x="2695539" y="4859394"/>
            <a:ext cx="5452528" cy="1065437"/>
          </a:xfrm>
          <a:prstGeom prst="rect">
            <a:avLst/>
          </a:prstGeom>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74349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64188"/>
            <a:ext cx="8596668" cy="1320800"/>
          </a:xfrm>
        </p:spPr>
        <p:txBody>
          <a:bodyPr/>
          <a:lstStyle/>
          <a:p>
            <a:r>
              <a:rPr lang="pt-BR" dirty="0"/>
              <a:t>Projeto</a:t>
            </a:r>
          </a:p>
        </p:txBody>
      </p:sp>
      <p:sp>
        <p:nvSpPr>
          <p:cNvPr id="3" name="Espaço Reservado para Conteúdo 2"/>
          <p:cNvSpPr>
            <a:spLocks noGrp="1"/>
          </p:cNvSpPr>
          <p:nvPr>
            <p:ph idx="1"/>
          </p:nvPr>
        </p:nvSpPr>
        <p:spPr>
          <a:xfrm>
            <a:off x="677334" y="824588"/>
            <a:ext cx="9000066" cy="4697411"/>
          </a:xfrm>
        </p:spPr>
        <p:txBody>
          <a:bodyPr/>
          <a:lstStyle/>
          <a:p>
            <a:r>
              <a:rPr lang="pt-BR" sz="2800" dirty="0"/>
              <a:t>Visão geral – Computação principal</a:t>
            </a:r>
          </a:p>
          <a:p>
            <a:endParaRPr lang="pt-BR" dirty="0"/>
          </a:p>
        </p:txBody>
      </p:sp>
      <p:pic>
        <p:nvPicPr>
          <p:cNvPr id="4" name="Imagem 3"/>
          <p:cNvPicPr>
            <a:picLocks noChangeAspect="1"/>
          </p:cNvPicPr>
          <p:nvPr/>
        </p:nvPicPr>
        <p:blipFill>
          <a:blip r:embed="rId3"/>
          <a:stretch>
            <a:fillRect/>
          </a:stretch>
        </p:blipFill>
        <p:spPr>
          <a:xfrm>
            <a:off x="502862" y="1314403"/>
            <a:ext cx="9855281" cy="5543597"/>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976432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16664"/>
            <a:ext cx="8596668" cy="1320800"/>
          </a:xfrm>
        </p:spPr>
        <p:txBody>
          <a:bodyPr/>
          <a:lstStyle/>
          <a:p>
            <a:r>
              <a:rPr lang="pt-BR" dirty="0"/>
              <a:t>Projeto</a:t>
            </a:r>
          </a:p>
        </p:txBody>
      </p:sp>
      <p:sp>
        <p:nvSpPr>
          <p:cNvPr id="3" name="Espaço Reservado para Conteúdo 2"/>
          <p:cNvSpPr>
            <a:spLocks noGrp="1"/>
          </p:cNvSpPr>
          <p:nvPr>
            <p:ph idx="1"/>
          </p:nvPr>
        </p:nvSpPr>
        <p:spPr>
          <a:xfrm>
            <a:off x="677334" y="777064"/>
            <a:ext cx="9000066" cy="4697411"/>
          </a:xfrm>
        </p:spPr>
        <p:txBody>
          <a:bodyPr>
            <a:normAutofit/>
          </a:bodyPr>
          <a:lstStyle/>
          <a:p>
            <a:r>
              <a:rPr lang="pt-BR" sz="2800" dirty="0"/>
              <a:t>Visão geral – Finalização</a:t>
            </a:r>
          </a:p>
          <a:p>
            <a:endParaRPr lang="pt-BR" sz="2800" dirty="0"/>
          </a:p>
          <a:p>
            <a:pPr marL="0" indent="0">
              <a:buNone/>
            </a:pPr>
            <a:endParaRPr lang="pt-BR" sz="2800" dirty="0"/>
          </a:p>
        </p:txBody>
      </p:sp>
      <p:pic>
        <p:nvPicPr>
          <p:cNvPr id="5" name="Imagem 4"/>
          <p:cNvPicPr>
            <a:picLocks noChangeAspect="1"/>
          </p:cNvPicPr>
          <p:nvPr/>
        </p:nvPicPr>
        <p:blipFill>
          <a:blip r:embed="rId3"/>
          <a:stretch>
            <a:fillRect/>
          </a:stretch>
        </p:blipFill>
        <p:spPr>
          <a:xfrm>
            <a:off x="212385" y="1797803"/>
            <a:ext cx="10397931" cy="4073608"/>
          </a:xfrm>
          <a:prstGeom prst="rect">
            <a:avLst/>
          </a:prstGeom>
        </p:spPr>
      </p:pic>
      <p:sp>
        <p:nvSpPr>
          <p:cNvPr id="4" name="Espaço Reservado para Número de Slide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302775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a:t>
            </a:r>
          </a:p>
        </p:txBody>
      </p:sp>
      <p:sp>
        <p:nvSpPr>
          <p:cNvPr id="3" name="Espaço Reservado para Conteúdo 2"/>
          <p:cNvSpPr>
            <a:spLocks noGrp="1"/>
          </p:cNvSpPr>
          <p:nvPr>
            <p:ph idx="1"/>
          </p:nvPr>
        </p:nvSpPr>
        <p:spPr/>
        <p:txBody>
          <a:bodyPr/>
          <a:lstStyle/>
          <a:p>
            <a:r>
              <a:rPr lang="pt-BR" dirty="0"/>
              <a:t>Buffer de saída (OB)</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5" name="Imagem 4"/>
          <p:cNvPicPr>
            <a:picLocks noChangeAspect="1"/>
          </p:cNvPicPr>
          <p:nvPr/>
        </p:nvPicPr>
        <p:blipFill>
          <a:blip r:embed="rId3"/>
          <a:stretch>
            <a:fillRect/>
          </a:stretch>
        </p:blipFill>
        <p:spPr>
          <a:xfrm>
            <a:off x="670909" y="1776163"/>
            <a:ext cx="10058400" cy="4633742"/>
          </a:xfrm>
          <a:prstGeom prst="rect">
            <a:avLst/>
          </a:prstGeom>
        </p:spPr>
      </p:pic>
    </p:spTree>
    <p:extLst>
      <p:ext uri="{BB962C8B-B14F-4D97-AF65-F5344CB8AC3E}">
        <p14:creationId xmlns:p14="http://schemas.microsoft.com/office/powerpoint/2010/main" val="796214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33478"/>
            <a:ext cx="8596668" cy="1320800"/>
          </a:xfrm>
        </p:spPr>
        <p:txBody>
          <a:bodyPr/>
          <a:lstStyle/>
          <a:p>
            <a:r>
              <a:rPr lang="pt-BR" dirty="0"/>
              <a:t>Projeto</a:t>
            </a:r>
          </a:p>
        </p:txBody>
      </p:sp>
      <p:sp>
        <p:nvSpPr>
          <p:cNvPr id="3" name="Espaço Reservado para Conteúdo 2"/>
          <p:cNvSpPr>
            <a:spLocks noGrp="1"/>
          </p:cNvSpPr>
          <p:nvPr>
            <p:ph idx="1"/>
          </p:nvPr>
        </p:nvSpPr>
        <p:spPr>
          <a:xfrm>
            <a:off x="677334" y="793878"/>
            <a:ext cx="8596668" cy="3880773"/>
          </a:xfrm>
        </p:spPr>
        <p:txBody>
          <a:bodyPr/>
          <a:lstStyle/>
          <a:p>
            <a:r>
              <a:rPr lang="pt-BR" dirty="0"/>
              <a:t>Thread Sender</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Imagem 5"/>
          <p:cNvPicPr>
            <a:picLocks noChangeAspect="1"/>
          </p:cNvPicPr>
          <p:nvPr/>
        </p:nvPicPr>
        <p:blipFill>
          <a:blip r:embed="rId3"/>
          <a:stretch>
            <a:fillRect/>
          </a:stretch>
        </p:blipFill>
        <p:spPr>
          <a:xfrm>
            <a:off x="179614" y="2492429"/>
            <a:ext cx="5072394" cy="2941989"/>
          </a:xfrm>
          <a:prstGeom prst="rect">
            <a:avLst/>
          </a:prstGeom>
        </p:spPr>
      </p:pic>
      <p:pic>
        <p:nvPicPr>
          <p:cNvPr id="7" name="Imagem 6"/>
          <p:cNvPicPr>
            <a:picLocks noChangeAspect="1"/>
          </p:cNvPicPr>
          <p:nvPr/>
        </p:nvPicPr>
        <p:blipFill>
          <a:blip r:embed="rId4"/>
          <a:stretch>
            <a:fillRect/>
          </a:stretch>
        </p:blipFill>
        <p:spPr>
          <a:xfrm>
            <a:off x="5252007" y="2492430"/>
            <a:ext cx="6149237" cy="2941988"/>
          </a:xfrm>
          <a:prstGeom prst="rect">
            <a:avLst/>
          </a:prstGeom>
        </p:spPr>
      </p:pic>
      <p:sp>
        <p:nvSpPr>
          <p:cNvPr id="8" name="CaixaDeTexto 7"/>
          <p:cNvSpPr txBox="1"/>
          <p:nvPr/>
        </p:nvSpPr>
        <p:spPr>
          <a:xfrm>
            <a:off x="1221082" y="1931398"/>
            <a:ext cx="3316934" cy="461665"/>
          </a:xfrm>
          <a:prstGeom prst="rect">
            <a:avLst/>
          </a:prstGeom>
          <a:noFill/>
        </p:spPr>
        <p:txBody>
          <a:bodyPr wrap="none" rtlCol="0">
            <a:spAutoFit/>
          </a:bodyPr>
          <a:lstStyle/>
          <a:p>
            <a:r>
              <a:rPr lang="pt-BR" sz="2400" dirty="0"/>
              <a:t>Fase 1: Processamento</a:t>
            </a:r>
            <a:endParaRPr lang="pt-BR" dirty="0"/>
          </a:p>
        </p:txBody>
      </p:sp>
      <p:sp>
        <p:nvSpPr>
          <p:cNvPr id="9" name="CaixaDeTexto 8"/>
          <p:cNvSpPr txBox="1"/>
          <p:nvPr/>
        </p:nvSpPr>
        <p:spPr>
          <a:xfrm>
            <a:off x="6920097" y="1931398"/>
            <a:ext cx="2897653" cy="461665"/>
          </a:xfrm>
          <a:prstGeom prst="rect">
            <a:avLst/>
          </a:prstGeom>
          <a:noFill/>
        </p:spPr>
        <p:txBody>
          <a:bodyPr wrap="none" rtlCol="0">
            <a:spAutoFit/>
          </a:bodyPr>
          <a:lstStyle/>
          <a:p>
            <a:r>
              <a:rPr lang="pt-BR" sz="2400" dirty="0"/>
              <a:t>Fase 2: Transmissão</a:t>
            </a:r>
            <a:endParaRPr lang="pt-BR" dirty="0"/>
          </a:p>
        </p:txBody>
      </p:sp>
    </p:spTree>
    <p:extLst>
      <p:ext uri="{BB962C8B-B14F-4D97-AF65-F5344CB8AC3E}">
        <p14:creationId xmlns:p14="http://schemas.microsoft.com/office/powerpoint/2010/main" val="3579610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a:t>
            </a:r>
          </a:p>
        </p:txBody>
      </p:sp>
      <p:sp>
        <p:nvSpPr>
          <p:cNvPr id="3" name="Espaço Reservado para Conteúdo 2"/>
          <p:cNvSpPr>
            <a:spLocks noGrp="1"/>
          </p:cNvSpPr>
          <p:nvPr>
            <p:ph idx="1"/>
          </p:nvPr>
        </p:nvSpPr>
        <p:spPr/>
        <p:txBody>
          <a:bodyPr/>
          <a:lstStyle/>
          <a:p>
            <a:r>
              <a:rPr lang="pt-BR" dirty="0"/>
              <a:t>Thread Receiver</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5" name="Imagem 4"/>
          <p:cNvPicPr>
            <a:picLocks noChangeAspect="1"/>
          </p:cNvPicPr>
          <p:nvPr/>
        </p:nvPicPr>
        <p:blipFill>
          <a:blip r:embed="rId3"/>
          <a:stretch>
            <a:fillRect/>
          </a:stretch>
        </p:blipFill>
        <p:spPr>
          <a:xfrm>
            <a:off x="1551214" y="1807077"/>
            <a:ext cx="7297950" cy="4626380"/>
          </a:xfrm>
          <a:prstGeom prst="rect">
            <a:avLst/>
          </a:prstGeom>
        </p:spPr>
      </p:pic>
    </p:spTree>
    <p:extLst>
      <p:ext uri="{BB962C8B-B14F-4D97-AF65-F5344CB8AC3E}">
        <p14:creationId xmlns:p14="http://schemas.microsoft.com/office/powerpoint/2010/main" val="2081377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Projeto</a:t>
            </a:r>
          </a:p>
        </p:txBody>
      </p:sp>
      <p:sp>
        <p:nvSpPr>
          <p:cNvPr id="3" name="Espaço Reservado para Conteúdo 2"/>
          <p:cNvSpPr>
            <a:spLocks noGrp="1"/>
          </p:cNvSpPr>
          <p:nvPr>
            <p:ph idx="1"/>
          </p:nvPr>
        </p:nvSpPr>
        <p:spPr/>
        <p:txBody>
          <a:bodyPr/>
          <a:lstStyle/>
          <a:p>
            <a:r>
              <a:rPr lang="pt-BR" dirty="0"/>
              <a:t>Thread Msg_proc</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37</a:t>
            </a:fld>
            <a:endParaRPr lang="en-US" dirty="0"/>
          </a:p>
        </p:txBody>
      </p:sp>
      <p:pic>
        <p:nvPicPr>
          <p:cNvPr id="5" name="Imagem 4"/>
          <p:cNvPicPr>
            <a:picLocks noChangeAspect="1"/>
          </p:cNvPicPr>
          <p:nvPr/>
        </p:nvPicPr>
        <p:blipFill>
          <a:blip r:embed="rId3"/>
          <a:stretch>
            <a:fillRect/>
          </a:stretch>
        </p:blipFill>
        <p:spPr>
          <a:xfrm rot="10800000">
            <a:off x="1659279" y="1896529"/>
            <a:ext cx="7160111" cy="4330813"/>
          </a:xfrm>
          <a:prstGeom prst="rect">
            <a:avLst/>
          </a:prstGeom>
        </p:spPr>
      </p:pic>
    </p:spTree>
    <p:extLst>
      <p:ext uri="{BB962C8B-B14F-4D97-AF65-F5344CB8AC3E}">
        <p14:creationId xmlns:p14="http://schemas.microsoft.com/office/powerpoint/2010/main" val="2508476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47733"/>
            <a:ext cx="8596668" cy="1320800"/>
          </a:xfrm>
        </p:spPr>
        <p:txBody>
          <a:bodyPr/>
          <a:lstStyle/>
          <a:p>
            <a:r>
              <a:rPr lang="pt-BR" dirty="0"/>
              <a:t>Projeto</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5" name="Imagem 4"/>
          <p:cNvPicPr>
            <a:picLocks noChangeAspect="1"/>
          </p:cNvPicPr>
          <p:nvPr/>
        </p:nvPicPr>
        <p:blipFill rotWithShape="1">
          <a:blip r:embed="rId3"/>
          <a:srcRect r="373"/>
          <a:stretch/>
        </p:blipFill>
        <p:spPr>
          <a:xfrm>
            <a:off x="2351314" y="1257299"/>
            <a:ext cx="6312792" cy="5486403"/>
          </a:xfrm>
          <a:prstGeom prst="rect">
            <a:avLst/>
          </a:prstGeom>
        </p:spPr>
      </p:pic>
      <p:sp>
        <p:nvSpPr>
          <p:cNvPr id="3" name="Espaço Reservado para Conteúdo 2"/>
          <p:cNvSpPr>
            <a:spLocks noGrp="1"/>
          </p:cNvSpPr>
          <p:nvPr>
            <p:ph idx="1"/>
          </p:nvPr>
        </p:nvSpPr>
        <p:spPr>
          <a:xfrm>
            <a:off x="677334" y="848946"/>
            <a:ext cx="8596668" cy="3880773"/>
          </a:xfrm>
        </p:spPr>
        <p:txBody>
          <a:bodyPr/>
          <a:lstStyle/>
          <a:p>
            <a:r>
              <a:rPr lang="pt-BR" dirty="0"/>
              <a:t>Threads Worker</a:t>
            </a:r>
          </a:p>
        </p:txBody>
      </p:sp>
    </p:spTree>
    <p:extLst>
      <p:ext uri="{BB962C8B-B14F-4D97-AF65-F5344CB8AC3E}">
        <p14:creationId xmlns:p14="http://schemas.microsoft.com/office/powerpoint/2010/main" val="3476111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64188"/>
            <a:ext cx="8596668" cy="1320800"/>
          </a:xfrm>
        </p:spPr>
        <p:txBody>
          <a:bodyPr/>
          <a:lstStyle/>
          <a:p>
            <a:r>
              <a:rPr lang="pt-BR" dirty="0"/>
              <a:t>Projeto</a:t>
            </a:r>
          </a:p>
        </p:txBody>
      </p:sp>
      <p:sp>
        <p:nvSpPr>
          <p:cNvPr id="3" name="Espaço Reservado para Conteúdo 2"/>
          <p:cNvSpPr>
            <a:spLocks noGrp="1"/>
          </p:cNvSpPr>
          <p:nvPr>
            <p:ph idx="1"/>
          </p:nvPr>
        </p:nvSpPr>
        <p:spPr>
          <a:xfrm>
            <a:off x="677334" y="824588"/>
            <a:ext cx="9000066" cy="4697411"/>
          </a:xfrm>
        </p:spPr>
        <p:txBody>
          <a:bodyPr/>
          <a:lstStyle/>
          <a:p>
            <a:r>
              <a:rPr lang="pt-BR" sz="2800" dirty="0"/>
              <a:t>Visão geral – Computação principal</a:t>
            </a:r>
          </a:p>
          <a:p>
            <a:endParaRPr lang="pt-BR" dirty="0"/>
          </a:p>
        </p:txBody>
      </p:sp>
      <p:pic>
        <p:nvPicPr>
          <p:cNvPr id="4" name="Imagem 3"/>
          <p:cNvPicPr>
            <a:picLocks noChangeAspect="1"/>
          </p:cNvPicPr>
          <p:nvPr/>
        </p:nvPicPr>
        <p:blipFill>
          <a:blip r:embed="rId3"/>
          <a:stretch>
            <a:fillRect/>
          </a:stretch>
        </p:blipFill>
        <p:spPr>
          <a:xfrm>
            <a:off x="502862" y="1314403"/>
            <a:ext cx="9855281" cy="5543597"/>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339579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r>
              <a:rPr lang="pt-BR" sz="2800" dirty="0"/>
              <a:t>Alinhamento de sequências</a:t>
            </a:r>
          </a:p>
          <a:p>
            <a:endParaRPr lang="pt-BR" sz="2800" dirty="0"/>
          </a:p>
          <a:p>
            <a:r>
              <a:rPr lang="pt-BR" sz="2800" dirty="0"/>
              <a:t>Alinhamento múltiplo com soma de pares: NP-Difícil (Wang)</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294110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Otimizações propostas</a:t>
            </a:r>
          </a:p>
        </p:txBody>
      </p:sp>
      <p:sp>
        <p:nvSpPr>
          <p:cNvPr id="3" name="Espaço Reservado para Conteúdo 2"/>
          <p:cNvSpPr>
            <a:spLocks noGrp="1"/>
          </p:cNvSpPr>
          <p:nvPr>
            <p:ph idx="1"/>
          </p:nvPr>
        </p:nvSpPr>
        <p:spPr>
          <a:xfrm>
            <a:off x="677334" y="1144589"/>
            <a:ext cx="8596668" cy="5256211"/>
          </a:xfrm>
        </p:spPr>
        <p:txBody>
          <a:bodyPr>
            <a:normAutofit/>
          </a:bodyPr>
          <a:lstStyle/>
          <a:p>
            <a:r>
              <a:rPr lang="pt-BR" dirty="0"/>
              <a:t>Leitura única de arquivo de entrada</a:t>
            </a:r>
          </a:p>
          <a:p>
            <a:endParaRPr lang="pt-BR" dirty="0"/>
          </a:p>
          <a:p>
            <a:r>
              <a:rPr lang="pt-BR" dirty="0"/>
              <a:t>Simplificação de threads de comunicação (sender e receiver)</a:t>
            </a:r>
          </a:p>
          <a:p>
            <a:endParaRPr lang="pt-BR" dirty="0"/>
          </a:p>
          <a:p>
            <a:r>
              <a:rPr lang="pt-BR" dirty="0"/>
              <a:t>Enfileiramento de mensagens para envio</a:t>
            </a:r>
          </a:p>
          <a:p>
            <a:endParaRPr lang="pt-BR" dirty="0"/>
          </a:p>
          <a:p>
            <a:r>
              <a:rPr lang="pt-BR" dirty="0"/>
              <a:t>Compressão de mensagens</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615869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Otimizações propostas</a:t>
            </a:r>
          </a:p>
        </p:txBody>
      </p:sp>
      <p:sp>
        <p:nvSpPr>
          <p:cNvPr id="3" name="Espaço Reservado para Conteúdo 2"/>
          <p:cNvSpPr>
            <a:spLocks noGrp="1"/>
          </p:cNvSpPr>
          <p:nvPr>
            <p:ph idx="1"/>
          </p:nvPr>
        </p:nvSpPr>
        <p:spPr/>
        <p:txBody>
          <a:bodyPr/>
          <a:lstStyle/>
          <a:p>
            <a:r>
              <a:rPr lang="pt-BR" dirty="0"/>
              <a:t>Serialização binária</a:t>
            </a:r>
          </a:p>
          <a:p>
            <a:endParaRPr lang="pt-BR" dirty="0"/>
          </a:p>
          <a:p>
            <a:r>
              <a:rPr lang="pt-BR" dirty="0"/>
              <a:t>Modificação de sincronização de dados finais</a:t>
            </a:r>
          </a:p>
          <a:p>
            <a:endParaRPr lang="pt-BR" dirty="0"/>
          </a:p>
          <a:p>
            <a:r>
              <a:rPr lang="pt-BR" dirty="0"/>
              <a:t>Otimizações dependentes de sistemas operacionais</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937746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a:t>
            </a:r>
          </a:p>
        </p:txBody>
      </p:sp>
      <p:sp>
        <p:nvSpPr>
          <p:cNvPr id="3" name="Espaço Reservado para Conteúdo 2"/>
          <p:cNvSpPr>
            <a:spLocks noGrp="1"/>
          </p:cNvSpPr>
          <p:nvPr>
            <p:ph idx="1"/>
          </p:nvPr>
        </p:nvSpPr>
        <p:spPr>
          <a:xfrm>
            <a:off x="677334" y="1144589"/>
            <a:ext cx="9381066" cy="4820113"/>
          </a:xfrm>
        </p:spPr>
        <p:txBody>
          <a:bodyPr>
            <a:normAutofit/>
          </a:bodyPr>
          <a:lstStyle/>
          <a:p>
            <a:pPr>
              <a:buClr>
                <a:schemeClr val="bg1">
                  <a:lumMod val="65000"/>
                </a:schemeClr>
              </a:buClr>
            </a:pPr>
            <a:r>
              <a:rPr lang="pt-BR" sz="2800" dirty="0"/>
              <a:t>Introdução e Objetivos</a:t>
            </a:r>
          </a:p>
          <a:p>
            <a:pPr>
              <a:buClr>
                <a:schemeClr val="bg1">
                  <a:lumMod val="65000"/>
                </a:schemeClr>
              </a:buClr>
              <a:buFont typeface="Wingdings 3" panose="05040102010807070707" pitchFamily="18" charset="2"/>
              <a:buChar char=""/>
            </a:pPr>
            <a:r>
              <a:rPr lang="pt-BR" sz="2800" dirty="0"/>
              <a:t>Alinhamento múltiplo de sequências</a:t>
            </a:r>
          </a:p>
          <a:p>
            <a:pPr>
              <a:buClr>
                <a:schemeClr val="bg1">
                  <a:lumMod val="65000"/>
                </a:schemeClr>
              </a:buClr>
              <a:buFont typeface="Wingdings 3" panose="05040102010807070707" pitchFamily="18" charset="2"/>
              <a:buChar char="u"/>
            </a:pPr>
            <a:r>
              <a:rPr lang="pt-BR" sz="2800" dirty="0"/>
              <a:t>Métodos de redução do espaço de busca</a:t>
            </a:r>
          </a:p>
          <a:p>
            <a:pPr>
              <a:buClr>
                <a:schemeClr val="bg1">
                  <a:lumMod val="65000"/>
                </a:schemeClr>
              </a:buClr>
              <a:buFont typeface="Wingdings 3" panose="05040102010807070707" pitchFamily="18" charset="2"/>
              <a:buChar char="u"/>
            </a:pPr>
            <a:r>
              <a:rPr lang="pt-BR" sz="2800" dirty="0"/>
              <a:t>Computação paralela com troca de mensagens</a:t>
            </a:r>
          </a:p>
          <a:p>
            <a:pPr>
              <a:buClr>
                <a:schemeClr val="bg1">
                  <a:lumMod val="65000"/>
                </a:schemeClr>
              </a:buClr>
              <a:buFont typeface="Wingdings 3" panose="05040102010807070707" pitchFamily="18" charset="2"/>
              <a:buChar char="u"/>
            </a:pPr>
            <a:r>
              <a:rPr lang="pt-BR" sz="2800" dirty="0"/>
              <a:t>Estratégias para o A-Star paralelo</a:t>
            </a:r>
          </a:p>
          <a:p>
            <a:pPr>
              <a:buClr>
                <a:schemeClr val="bg1">
                  <a:lumMod val="65000"/>
                </a:schemeClr>
              </a:buClr>
              <a:buFont typeface="Wingdings 3" panose="05040102010807070707" pitchFamily="18" charset="2"/>
              <a:buChar char="u"/>
            </a:pPr>
            <a:r>
              <a:rPr lang="pt-BR" sz="2800" dirty="0"/>
              <a:t>Projeto do MPI Parallel A-Star</a:t>
            </a:r>
          </a:p>
          <a:p>
            <a:pPr>
              <a:buFont typeface="Wingdings 3" panose="05040102010807070707" pitchFamily="18" charset="2"/>
              <a:buChar char="u"/>
            </a:pPr>
            <a:r>
              <a:rPr lang="pt-BR" sz="2800" dirty="0"/>
              <a:t>Resultados experimentais</a:t>
            </a:r>
          </a:p>
          <a:p>
            <a:pPr>
              <a:buFont typeface="Wingdings 3" panose="05040102010807070707" pitchFamily="18" charset="2"/>
              <a:buChar char="w"/>
            </a:pPr>
            <a:r>
              <a:rPr lang="pt-BR" sz="2800" dirty="0"/>
              <a:t>Conclusão e trabalho futuros</a:t>
            </a:r>
          </a:p>
          <a:p>
            <a:endParaRPr lang="pt-BR" sz="2800" dirty="0"/>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857071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Resultados</a:t>
            </a:r>
          </a:p>
        </p:txBody>
      </p:sp>
      <p:sp>
        <p:nvSpPr>
          <p:cNvPr id="3" name="Espaço Reservado para Conteúdo 2"/>
          <p:cNvSpPr>
            <a:spLocks noGrp="1"/>
          </p:cNvSpPr>
          <p:nvPr>
            <p:ph idx="1"/>
          </p:nvPr>
        </p:nvSpPr>
        <p:spPr>
          <a:xfrm>
            <a:off x="138491" y="970418"/>
            <a:ext cx="9889929" cy="5713411"/>
          </a:xfrm>
        </p:spPr>
        <p:txBody>
          <a:bodyPr>
            <a:noAutofit/>
          </a:bodyPr>
          <a:lstStyle/>
          <a:p>
            <a:r>
              <a:rPr lang="pt-BR" dirty="0"/>
              <a:t>Condições dos testes</a:t>
            </a:r>
          </a:p>
          <a:p>
            <a:pPr marL="0" indent="0">
              <a:buNone/>
            </a:pPr>
            <a:r>
              <a:rPr lang="pt-BR" sz="2400" dirty="0"/>
              <a:t>	PA-Star: 4 threads trabalhadoras</a:t>
            </a:r>
          </a:p>
          <a:p>
            <a:pPr marL="0" indent="0">
              <a:buNone/>
            </a:pPr>
            <a:r>
              <a:rPr lang="pt-BR" sz="2400" dirty="0"/>
              <a:t>	MPI-PAStar: 4 threads trabalhadoras e 4 threads de processamento de mensagens, em cada uma das máquinas</a:t>
            </a:r>
          </a:p>
          <a:p>
            <a:r>
              <a:rPr lang="pt-BR" dirty="0"/>
              <a:t>Ambiente de teste</a:t>
            </a:r>
          </a:p>
          <a:p>
            <a:pPr marL="400050" lvl="1" indent="0">
              <a:buNone/>
            </a:pPr>
            <a:r>
              <a:rPr lang="pt-BR" dirty="0"/>
              <a:t>Dell Vostro 5470 com Intel i7-4510U, 8GB de RAM DDR3 à 1600MHz – GNU/Linux </a:t>
            </a:r>
            <a:r>
              <a:rPr lang="pt-BR" dirty="0" err="1"/>
              <a:t>Ubuntu</a:t>
            </a:r>
            <a:endParaRPr lang="pt-BR" dirty="0"/>
          </a:p>
          <a:p>
            <a:pPr marL="400050" lvl="1" indent="0">
              <a:buNone/>
            </a:pPr>
            <a:r>
              <a:rPr lang="pt-BR" dirty="0"/>
              <a:t>Samsung NP530U3C-AD1BR, com Intel i5-2377M, 5GB de RAM à 1600MHz – GNU/Linux </a:t>
            </a:r>
            <a:r>
              <a:rPr lang="pt-BR" dirty="0" err="1"/>
              <a:t>Ubuntu</a:t>
            </a:r>
            <a:endParaRPr lang="pt-BR" dirty="0"/>
          </a:p>
          <a:p>
            <a:pPr marL="400050" lvl="1" indent="0">
              <a:buNone/>
            </a:pPr>
            <a:r>
              <a:rPr lang="pt-BR" dirty="0"/>
              <a:t>Ethernet 10/100Mbps</a:t>
            </a:r>
          </a:p>
          <a:p>
            <a:pPr marL="400050" lvl="1" indent="0">
              <a:buNone/>
            </a:pPr>
            <a:r>
              <a:rPr lang="pt-BR" dirty="0"/>
              <a:t>Roteador Technicolor TD5130.</a:t>
            </a:r>
          </a:p>
          <a:p>
            <a:pPr marL="400050" lvl="1" indent="0">
              <a:buNone/>
            </a:pPr>
            <a:r>
              <a:rPr lang="pt-BR" dirty="0"/>
              <a:t>MPICH 3.2</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36459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3457"/>
            <a:ext cx="8596668" cy="1320800"/>
          </a:xfrm>
        </p:spPr>
        <p:txBody>
          <a:bodyPr/>
          <a:lstStyle/>
          <a:p>
            <a:r>
              <a:rPr lang="pt-BR" dirty="0"/>
              <a:t>Resultados</a:t>
            </a:r>
          </a:p>
        </p:txBody>
      </p:sp>
      <p:sp>
        <p:nvSpPr>
          <p:cNvPr id="3" name="Espaço Reservado para Conteúdo 2"/>
          <p:cNvSpPr>
            <a:spLocks noGrp="1"/>
          </p:cNvSpPr>
          <p:nvPr>
            <p:ph idx="1"/>
          </p:nvPr>
        </p:nvSpPr>
        <p:spPr>
          <a:xfrm>
            <a:off x="677334" y="797968"/>
            <a:ext cx="8596668" cy="3880773"/>
          </a:xfrm>
        </p:spPr>
        <p:txBody>
          <a:bodyPr>
            <a:normAutofit/>
          </a:bodyPr>
          <a:lstStyle/>
          <a:p>
            <a:r>
              <a:rPr lang="pt-BR" sz="2800" dirty="0"/>
              <a:t>Conjuntos de sequências testadas</a:t>
            </a:r>
          </a:p>
        </p:txBody>
      </p:sp>
      <p:pic>
        <p:nvPicPr>
          <p:cNvPr id="4" name="Imagem 3"/>
          <p:cNvPicPr>
            <a:picLocks noChangeAspect="1"/>
          </p:cNvPicPr>
          <p:nvPr>
            <p:custDataLst>
              <p:tags r:id="rId1"/>
            </p:custDataLst>
          </p:nvPr>
        </p:nvPicPr>
        <p:blipFill rotWithShape="1">
          <a:blip r:embed="rId3"/>
          <a:srcRect l="14904"/>
          <a:stretch/>
        </p:blipFill>
        <p:spPr>
          <a:xfrm>
            <a:off x="232228" y="1542941"/>
            <a:ext cx="9554606" cy="4205111"/>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147615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357" y="26010"/>
            <a:ext cx="8596668" cy="1320800"/>
          </a:xfrm>
        </p:spPr>
        <p:txBody>
          <a:bodyPr/>
          <a:lstStyle/>
          <a:p>
            <a:r>
              <a:rPr lang="pt-BR" dirty="0"/>
              <a:t>Resultados - Tempo de busca </a:t>
            </a:r>
            <a:br>
              <a:rPr lang="pt-BR" dirty="0"/>
            </a:br>
            <a:r>
              <a:rPr lang="pt-BR" dirty="0"/>
              <a:t>(escala logarítmica) </a:t>
            </a:r>
          </a:p>
        </p:txBody>
      </p:sp>
      <p:sp>
        <p:nvSpPr>
          <p:cNvPr id="16" name="Espaço Reservado para Número de Slide 15"/>
          <p:cNvSpPr>
            <a:spLocks noGrp="1"/>
          </p:cNvSpPr>
          <p:nvPr>
            <p:ph type="sldNum" sz="quarter" idx="12"/>
          </p:nvPr>
        </p:nvSpPr>
        <p:spPr/>
        <p:txBody>
          <a:bodyPr/>
          <a:lstStyle/>
          <a:p>
            <a:fld id="{D57F1E4F-1CFF-5643-939E-217C01CDF565}" type="slidenum">
              <a:rPr lang="en-US" smtClean="0"/>
              <a:pPr/>
              <a:t>45</a:t>
            </a:fld>
            <a:endParaRPr lang="en-US" dirty="0"/>
          </a:p>
        </p:txBody>
      </p:sp>
      <p:graphicFrame>
        <p:nvGraphicFramePr>
          <p:cNvPr id="17" name="Gráfico 16"/>
          <p:cNvGraphicFramePr>
            <a:graphicFrameLocks/>
          </p:cNvGraphicFramePr>
          <p:nvPr>
            <p:extLst>
              <p:ext uri="{D42A27DB-BD31-4B8C-83A1-F6EECF244321}">
                <p14:modId xmlns:p14="http://schemas.microsoft.com/office/powerpoint/2010/main" val="1953679343"/>
              </p:ext>
            </p:extLst>
          </p:nvPr>
        </p:nvGraphicFramePr>
        <p:xfrm>
          <a:off x="0" y="1205593"/>
          <a:ext cx="10043886" cy="5652407"/>
        </p:xfrm>
        <a:graphic>
          <a:graphicData uri="http://schemas.openxmlformats.org/drawingml/2006/chart">
            <c:chart xmlns:c="http://schemas.openxmlformats.org/drawingml/2006/chart" xmlns:r="http://schemas.openxmlformats.org/officeDocument/2006/relationships" r:id="rId3"/>
          </a:graphicData>
        </a:graphic>
      </p:graphicFrame>
      <p:sp>
        <p:nvSpPr>
          <p:cNvPr id="5" name="Elipse 4"/>
          <p:cNvSpPr/>
          <p:nvPr/>
        </p:nvSpPr>
        <p:spPr>
          <a:xfrm>
            <a:off x="7130470" y="2028438"/>
            <a:ext cx="526549" cy="348533"/>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p:cNvSpPr/>
          <p:nvPr/>
        </p:nvSpPr>
        <p:spPr>
          <a:xfrm>
            <a:off x="5462982" y="2511064"/>
            <a:ext cx="570842" cy="348533"/>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p:cNvSpPr/>
          <p:nvPr/>
        </p:nvSpPr>
        <p:spPr>
          <a:xfrm>
            <a:off x="4882410" y="2586764"/>
            <a:ext cx="580572" cy="351346"/>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Elipse 11"/>
          <p:cNvSpPr/>
          <p:nvPr/>
        </p:nvSpPr>
        <p:spPr>
          <a:xfrm>
            <a:off x="7681885" y="2057469"/>
            <a:ext cx="548396" cy="348533"/>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Elipse 12"/>
          <p:cNvSpPr/>
          <p:nvPr/>
        </p:nvSpPr>
        <p:spPr>
          <a:xfrm>
            <a:off x="8241167" y="2039396"/>
            <a:ext cx="568498" cy="348532"/>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Elipse 13"/>
          <p:cNvSpPr/>
          <p:nvPr/>
        </p:nvSpPr>
        <p:spPr>
          <a:xfrm>
            <a:off x="8809665" y="2196246"/>
            <a:ext cx="511511" cy="294066"/>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5" name="Elipse 14"/>
          <p:cNvSpPr/>
          <p:nvPr/>
        </p:nvSpPr>
        <p:spPr>
          <a:xfrm>
            <a:off x="9378163" y="1862226"/>
            <a:ext cx="511511" cy="348534"/>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897226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áfico 13"/>
          <p:cNvGraphicFramePr>
            <a:graphicFrameLocks/>
          </p:cNvGraphicFramePr>
          <p:nvPr>
            <p:extLst>
              <p:ext uri="{D42A27DB-BD31-4B8C-83A1-F6EECF244321}">
                <p14:modId xmlns:p14="http://schemas.microsoft.com/office/powerpoint/2010/main" val="2100505946"/>
              </p:ext>
            </p:extLst>
          </p:nvPr>
        </p:nvGraphicFramePr>
        <p:xfrm>
          <a:off x="1" y="1320800"/>
          <a:ext cx="10006782" cy="5537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ítulo 1"/>
          <p:cNvSpPr>
            <a:spLocks noGrp="1"/>
          </p:cNvSpPr>
          <p:nvPr>
            <p:ph type="title"/>
          </p:nvPr>
        </p:nvSpPr>
        <p:spPr>
          <a:xfrm>
            <a:off x="677334" y="0"/>
            <a:ext cx="8596668" cy="1320800"/>
          </a:xfrm>
        </p:spPr>
        <p:txBody>
          <a:bodyPr/>
          <a:lstStyle/>
          <a:p>
            <a:r>
              <a:rPr lang="pt-BR" dirty="0"/>
              <a:t>Resultados – Tempo de busca </a:t>
            </a:r>
            <a:br>
              <a:rPr lang="pt-BR" dirty="0"/>
            </a:br>
            <a:r>
              <a:rPr lang="pt-BR" dirty="0"/>
              <a:t>(escala linear)</a:t>
            </a:r>
          </a:p>
        </p:txBody>
      </p:sp>
      <p:sp>
        <p:nvSpPr>
          <p:cNvPr id="6" name="Elipse 5"/>
          <p:cNvSpPr/>
          <p:nvPr/>
        </p:nvSpPr>
        <p:spPr>
          <a:xfrm>
            <a:off x="4696198" y="4480336"/>
            <a:ext cx="672443" cy="361363"/>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p:cNvSpPr/>
          <p:nvPr/>
        </p:nvSpPr>
        <p:spPr>
          <a:xfrm>
            <a:off x="9263868" y="1366158"/>
            <a:ext cx="672443" cy="1017517"/>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p:cNvSpPr/>
          <p:nvPr/>
        </p:nvSpPr>
        <p:spPr>
          <a:xfrm>
            <a:off x="7619468" y="3414790"/>
            <a:ext cx="554209" cy="458873"/>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Elipse 9"/>
          <p:cNvSpPr/>
          <p:nvPr/>
        </p:nvSpPr>
        <p:spPr>
          <a:xfrm>
            <a:off x="8124096" y="2990331"/>
            <a:ext cx="672443" cy="1012207"/>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lipse 10"/>
          <p:cNvSpPr/>
          <p:nvPr/>
        </p:nvSpPr>
        <p:spPr>
          <a:xfrm>
            <a:off x="8708572" y="3802581"/>
            <a:ext cx="622862" cy="525737"/>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2" name="Elipse 11"/>
          <p:cNvSpPr/>
          <p:nvPr/>
        </p:nvSpPr>
        <p:spPr>
          <a:xfrm>
            <a:off x="6997414" y="3193147"/>
            <a:ext cx="672443" cy="755174"/>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3" name="Espaço Reservado para Número de Slide 12"/>
          <p:cNvSpPr>
            <a:spLocks noGrp="1"/>
          </p:cNvSpPr>
          <p:nvPr>
            <p:ph type="sldNum" sz="quarter" idx="12"/>
          </p:nvPr>
        </p:nvSpPr>
        <p:spPr/>
        <p:txBody>
          <a:bodyPr/>
          <a:lstStyle/>
          <a:p>
            <a:fld id="{D57F1E4F-1CFF-5643-939E-217C01CDF565}" type="slidenum">
              <a:rPr lang="en-US" smtClean="0"/>
              <a:pPr/>
              <a:t>46</a:t>
            </a:fld>
            <a:endParaRPr lang="en-US" dirty="0"/>
          </a:p>
        </p:txBody>
      </p:sp>
      <p:sp>
        <p:nvSpPr>
          <p:cNvPr id="15" name="Elipse 14"/>
          <p:cNvSpPr/>
          <p:nvPr/>
        </p:nvSpPr>
        <p:spPr>
          <a:xfrm>
            <a:off x="5339613" y="4422278"/>
            <a:ext cx="672443" cy="361363"/>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391032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Gráfico 11"/>
          <p:cNvGraphicFramePr>
            <a:graphicFrameLocks/>
          </p:cNvGraphicFramePr>
          <p:nvPr>
            <p:extLst>
              <p:ext uri="{D42A27DB-BD31-4B8C-83A1-F6EECF244321}">
                <p14:modId xmlns:p14="http://schemas.microsoft.com/office/powerpoint/2010/main" val="3834634554"/>
              </p:ext>
            </p:extLst>
          </p:nvPr>
        </p:nvGraphicFramePr>
        <p:xfrm>
          <a:off x="0" y="1314450"/>
          <a:ext cx="9855200" cy="5543550"/>
        </p:xfrm>
        <a:graphic>
          <a:graphicData uri="http://schemas.openxmlformats.org/drawingml/2006/chart">
            <c:chart xmlns:c="http://schemas.openxmlformats.org/drawingml/2006/chart" xmlns:r="http://schemas.openxmlformats.org/officeDocument/2006/relationships" r:id="rId2"/>
          </a:graphicData>
        </a:graphic>
      </p:graphicFrame>
      <p:sp>
        <p:nvSpPr>
          <p:cNvPr id="2" name="Título 1"/>
          <p:cNvSpPr>
            <a:spLocks noGrp="1"/>
          </p:cNvSpPr>
          <p:nvPr>
            <p:ph type="title"/>
          </p:nvPr>
        </p:nvSpPr>
        <p:spPr>
          <a:xfrm>
            <a:off x="677334" y="0"/>
            <a:ext cx="8596668" cy="1320800"/>
          </a:xfrm>
        </p:spPr>
        <p:txBody>
          <a:bodyPr/>
          <a:lstStyle/>
          <a:p>
            <a:r>
              <a:rPr lang="pt-BR" dirty="0"/>
              <a:t>Resultados – Tempo total de execução</a:t>
            </a:r>
            <a:br>
              <a:rPr lang="pt-BR" dirty="0"/>
            </a:br>
            <a:r>
              <a:rPr lang="pt-BR" dirty="0"/>
              <a:t>(escala logarítmica)</a:t>
            </a:r>
          </a:p>
        </p:txBody>
      </p:sp>
      <p:sp>
        <p:nvSpPr>
          <p:cNvPr id="6" name="Elipse 5"/>
          <p:cNvSpPr/>
          <p:nvPr/>
        </p:nvSpPr>
        <p:spPr>
          <a:xfrm>
            <a:off x="7543185" y="1764883"/>
            <a:ext cx="534055" cy="354840"/>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p:cNvSpPr/>
          <p:nvPr/>
        </p:nvSpPr>
        <p:spPr>
          <a:xfrm>
            <a:off x="8083524" y="1764883"/>
            <a:ext cx="534055" cy="354840"/>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lipse 8"/>
          <p:cNvSpPr/>
          <p:nvPr/>
        </p:nvSpPr>
        <p:spPr>
          <a:xfrm>
            <a:off x="6966971" y="1764883"/>
            <a:ext cx="610779" cy="354840"/>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1" name="Espaço Reservado para Número de Slide 10"/>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160616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áfico 9"/>
          <p:cNvGraphicFramePr>
            <a:graphicFrameLocks/>
          </p:cNvGraphicFramePr>
          <p:nvPr>
            <p:extLst>
              <p:ext uri="{D42A27DB-BD31-4B8C-83A1-F6EECF244321}">
                <p14:modId xmlns:p14="http://schemas.microsoft.com/office/powerpoint/2010/main" val="2041192210"/>
              </p:ext>
            </p:extLst>
          </p:nvPr>
        </p:nvGraphicFramePr>
        <p:xfrm>
          <a:off x="1" y="1314450"/>
          <a:ext cx="10174513" cy="5543550"/>
        </p:xfrm>
        <a:graphic>
          <a:graphicData uri="http://schemas.openxmlformats.org/drawingml/2006/chart">
            <c:chart xmlns:c="http://schemas.openxmlformats.org/drawingml/2006/chart" xmlns:r="http://schemas.openxmlformats.org/officeDocument/2006/relationships" r:id="rId2"/>
          </a:graphicData>
        </a:graphic>
      </p:graphicFrame>
      <p:sp>
        <p:nvSpPr>
          <p:cNvPr id="2" name="Título 1"/>
          <p:cNvSpPr>
            <a:spLocks noGrp="1"/>
          </p:cNvSpPr>
          <p:nvPr>
            <p:ph type="title"/>
          </p:nvPr>
        </p:nvSpPr>
        <p:spPr>
          <a:xfrm>
            <a:off x="677333" y="0"/>
            <a:ext cx="8596668" cy="1320800"/>
          </a:xfrm>
        </p:spPr>
        <p:txBody>
          <a:bodyPr/>
          <a:lstStyle/>
          <a:p>
            <a:r>
              <a:rPr lang="pt-BR" dirty="0"/>
              <a:t>Resultados – Tempo total de execução</a:t>
            </a:r>
            <a:br>
              <a:rPr lang="pt-BR" dirty="0"/>
            </a:br>
            <a:r>
              <a:rPr lang="pt-BR" dirty="0"/>
              <a:t>(escala linear)</a:t>
            </a:r>
          </a:p>
        </p:txBody>
      </p:sp>
      <p:sp>
        <p:nvSpPr>
          <p:cNvPr id="6" name="Elipse 5"/>
          <p:cNvSpPr/>
          <p:nvPr/>
        </p:nvSpPr>
        <p:spPr>
          <a:xfrm>
            <a:off x="7174385" y="3643085"/>
            <a:ext cx="549092" cy="354840"/>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Elipse 6"/>
          <p:cNvSpPr/>
          <p:nvPr/>
        </p:nvSpPr>
        <p:spPr>
          <a:xfrm>
            <a:off x="7781297" y="3539322"/>
            <a:ext cx="498847" cy="533338"/>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Elipse 7"/>
          <p:cNvSpPr/>
          <p:nvPr/>
        </p:nvSpPr>
        <p:spPr>
          <a:xfrm>
            <a:off x="8299331" y="3459811"/>
            <a:ext cx="596928" cy="663331"/>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Espaço Reservado para Número de Slide 8"/>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7044583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Resultados – Consumo de memória</a:t>
            </a:r>
          </a:p>
        </p:txBody>
      </p:sp>
      <p:sp>
        <p:nvSpPr>
          <p:cNvPr id="5" name="Espaço Reservado para Número de Slide 4"/>
          <p:cNvSpPr>
            <a:spLocks noGrp="1"/>
          </p:cNvSpPr>
          <p:nvPr>
            <p:ph type="sldNum" sz="quarter" idx="12"/>
          </p:nvPr>
        </p:nvSpPr>
        <p:spPr/>
        <p:txBody>
          <a:bodyPr/>
          <a:lstStyle/>
          <a:p>
            <a:fld id="{D57F1E4F-1CFF-5643-939E-217C01CDF565}" type="slidenum">
              <a:rPr lang="en-US" smtClean="0"/>
              <a:pPr/>
              <a:t>49</a:t>
            </a:fld>
            <a:endParaRPr lang="en-US" dirty="0"/>
          </a:p>
        </p:txBody>
      </p:sp>
      <p:graphicFrame>
        <p:nvGraphicFramePr>
          <p:cNvPr id="7" name="Gráfico 6"/>
          <p:cNvGraphicFramePr>
            <a:graphicFrameLocks/>
          </p:cNvGraphicFramePr>
          <p:nvPr>
            <p:extLst>
              <p:ext uri="{D42A27DB-BD31-4B8C-83A1-F6EECF244321}">
                <p14:modId xmlns:p14="http://schemas.microsoft.com/office/powerpoint/2010/main" val="1475844115"/>
              </p:ext>
            </p:extLst>
          </p:nvPr>
        </p:nvGraphicFramePr>
        <p:xfrm>
          <a:off x="0" y="1257300"/>
          <a:ext cx="10436802" cy="5600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581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normAutofit/>
          </a:bodyPr>
          <a:lstStyle/>
          <a:p>
            <a:r>
              <a:rPr lang="pt-BR" sz="2800" dirty="0"/>
              <a:t>Redução do espaço de busca</a:t>
            </a:r>
          </a:p>
          <a:p>
            <a:pPr lvl="1"/>
            <a:r>
              <a:rPr lang="pt-BR" sz="2600" dirty="0"/>
              <a:t>Carrillo-Lipman</a:t>
            </a:r>
          </a:p>
          <a:p>
            <a:pPr lvl="1"/>
            <a:r>
              <a:rPr lang="pt-BR" sz="2600" dirty="0"/>
              <a:t>A-Star</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65743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Resultados – Uso de CPU</a:t>
            </a:r>
          </a:p>
        </p:txBody>
      </p:sp>
      <p:graphicFrame>
        <p:nvGraphicFramePr>
          <p:cNvPr id="4" name="Gráfico 3"/>
          <p:cNvGraphicFramePr>
            <a:graphicFrameLocks/>
          </p:cNvGraphicFramePr>
          <p:nvPr>
            <p:extLst>
              <p:ext uri="{D42A27DB-BD31-4B8C-83A1-F6EECF244321}">
                <p14:modId xmlns:p14="http://schemas.microsoft.com/office/powerpoint/2010/main" val="4096383893"/>
              </p:ext>
            </p:extLst>
          </p:nvPr>
        </p:nvGraphicFramePr>
        <p:xfrm>
          <a:off x="0" y="943429"/>
          <a:ext cx="9781114" cy="5914571"/>
        </p:xfrm>
        <a:graphic>
          <a:graphicData uri="http://schemas.openxmlformats.org/drawingml/2006/chart">
            <c:chart xmlns:c="http://schemas.openxmlformats.org/drawingml/2006/chart" xmlns:r="http://schemas.openxmlformats.org/officeDocument/2006/relationships" r:id="rId2"/>
          </a:graphicData>
        </a:graphic>
      </p:graphicFrame>
      <p:sp>
        <p:nvSpPr>
          <p:cNvPr id="6" name="Espaço Reservado para Número de Slide 5"/>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041702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Sumário</a:t>
            </a:r>
          </a:p>
        </p:txBody>
      </p:sp>
      <p:sp>
        <p:nvSpPr>
          <p:cNvPr id="3" name="Espaço Reservado para Conteúdo 2"/>
          <p:cNvSpPr>
            <a:spLocks noGrp="1"/>
          </p:cNvSpPr>
          <p:nvPr>
            <p:ph idx="1"/>
          </p:nvPr>
        </p:nvSpPr>
        <p:spPr>
          <a:xfrm>
            <a:off x="677334" y="1144589"/>
            <a:ext cx="8818358" cy="4679436"/>
          </a:xfrm>
        </p:spPr>
        <p:txBody>
          <a:bodyPr>
            <a:normAutofit/>
          </a:bodyPr>
          <a:lstStyle/>
          <a:p>
            <a:pPr>
              <a:buClr>
                <a:schemeClr val="bg1">
                  <a:lumMod val="65000"/>
                </a:schemeClr>
              </a:buClr>
            </a:pPr>
            <a:r>
              <a:rPr lang="pt-BR" sz="2800" dirty="0"/>
              <a:t>Introdução e Objetivos</a:t>
            </a:r>
          </a:p>
          <a:p>
            <a:pPr>
              <a:buClr>
                <a:schemeClr val="bg1">
                  <a:lumMod val="65000"/>
                </a:schemeClr>
              </a:buClr>
              <a:buFont typeface="Wingdings 3" panose="05040102010807070707" pitchFamily="18" charset="2"/>
              <a:buChar char=""/>
            </a:pPr>
            <a:r>
              <a:rPr lang="pt-BR" sz="2800" dirty="0"/>
              <a:t>Alinhamento múltiplo de sequências</a:t>
            </a:r>
          </a:p>
          <a:p>
            <a:pPr>
              <a:buClr>
                <a:schemeClr val="bg1">
                  <a:lumMod val="65000"/>
                </a:schemeClr>
              </a:buClr>
              <a:buFont typeface="Wingdings 3" panose="05040102010807070707" pitchFamily="18" charset="2"/>
              <a:buChar char="u"/>
            </a:pPr>
            <a:r>
              <a:rPr lang="pt-BR" sz="2800" dirty="0"/>
              <a:t>Métodos de redução do espaço de busca</a:t>
            </a:r>
          </a:p>
          <a:p>
            <a:pPr>
              <a:buClr>
                <a:schemeClr val="bg1">
                  <a:lumMod val="65000"/>
                </a:schemeClr>
              </a:buClr>
              <a:buFont typeface="Wingdings 3" panose="05040102010807070707" pitchFamily="18" charset="2"/>
              <a:buChar char="u"/>
            </a:pPr>
            <a:r>
              <a:rPr lang="pt-BR" sz="2800" dirty="0"/>
              <a:t>Computação paralela com troca de mensagens</a:t>
            </a:r>
          </a:p>
          <a:p>
            <a:pPr>
              <a:buClr>
                <a:schemeClr val="bg1">
                  <a:lumMod val="65000"/>
                </a:schemeClr>
              </a:buClr>
              <a:buFont typeface="Wingdings 3" panose="05040102010807070707" pitchFamily="18" charset="2"/>
              <a:buChar char="u"/>
            </a:pPr>
            <a:r>
              <a:rPr lang="pt-BR" sz="2800" dirty="0"/>
              <a:t>Estratégias para o A-Star paralelo</a:t>
            </a:r>
          </a:p>
          <a:p>
            <a:pPr>
              <a:buClr>
                <a:schemeClr val="bg1">
                  <a:lumMod val="65000"/>
                </a:schemeClr>
              </a:buClr>
              <a:buFont typeface="Wingdings 3" panose="05040102010807070707" pitchFamily="18" charset="2"/>
              <a:buChar char="u"/>
            </a:pPr>
            <a:r>
              <a:rPr lang="pt-BR" sz="2800" dirty="0"/>
              <a:t>Projeto do MPI Parallel A-Star</a:t>
            </a:r>
          </a:p>
          <a:p>
            <a:pPr>
              <a:buClr>
                <a:schemeClr val="bg1">
                  <a:lumMod val="65000"/>
                </a:schemeClr>
              </a:buClr>
              <a:buFont typeface="Wingdings 3" panose="05040102010807070707" pitchFamily="18" charset="2"/>
              <a:buChar char="u"/>
            </a:pPr>
            <a:r>
              <a:rPr lang="pt-BR" sz="2800" dirty="0"/>
              <a:t>Resultados experimentais</a:t>
            </a:r>
          </a:p>
          <a:p>
            <a:pPr>
              <a:buFont typeface="Wingdings 3" panose="05040102010807070707" pitchFamily="18" charset="2"/>
              <a:buChar char="u"/>
            </a:pPr>
            <a:r>
              <a:rPr lang="pt-BR" sz="2800" dirty="0"/>
              <a:t>Conclusão e trabalho futuros</a:t>
            </a:r>
          </a:p>
          <a:p>
            <a:endParaRPr lang="pt-BR" sz="2800" dirty="0"/>
          </a:p>
          <a:p>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490622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Conclusão</a:t>
            </a:r>
          </a:p>
        </p:txBody>
      </p:sp>
      <p:sp>
        <p:nvSpPr>
          <p:cNvPr id="3" name="Espaço Reservado para Conteúdo 2"/>
          <p:cNvSpPr>
            <a:spLocks noGrp="1"/>
          </p:cNvSpPr>
          <p:nvPr>
            <p:ph idx="1"/>
          </p:nvPr>
        </p:nvSpPr>
        <p:spPr/>
        <p:txBody>
          <a:bodyPr/>
          <a:lstStyle/>
          <a:p>
            <a:r>
              <a:rPr lang="pt-BR" dirty="0"/>
              <a:t>O projeto apresentou resultados satisfatórios</a:t>
            </a:r>
          </a:p>
          <a:p>
            <a:endParaRPr lang="pt-BR" dirty="0"/>
          </a:p>
          <a:p>
            <a:r>
              <a:rPr lang="pt-BR" dirty="0"/>
              <a:t>Mesmo com o custo de comunicação, serialização e compactação, executou em menos tempo que o  PA-Star, em alguns dos casos testados</a:t>
            </a:r>
          </a:p>
          <a:p>
            <a:endParaRPr lang="pt-BR" dirty="0"/>
          </a:p>
          <a:p>
            <a:endParaRPr lang="pt-BR"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623048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Trabalhos futuros</a:t>
            </a:r>
          </a:p>
        </p:txBody>
      </p:sp>
      <p:sp>
        <p:nvSpPr>
          <p:cNvPr id="3" name="Espaço Reservado para Conteúdo 2"/>
          <p:cNvSpPr>
            <a:spLocks noGrp="1"/>
          </p:cNvSpPr>
          <p:nvPr>
            <p:ph idx="1"/>
          </p:nvPr>
        </p:nvSpPr>
        <p:spPr/>
        <p:txBody>
          <a:bodyPr>
            <a:noAutofit/>
          </a:bodyPr>
          <a:lstStyle/>
          <a:p>
            <a:r>
              <a:rPr lang="pt-BR" dirty="0"/>
              <a:t>Trocar comunicação síncrona por assíncrona</a:t>
            </a:r>
          </a:p>
          <a:p>
            <a:r>
              <a:rPr lang="pt-BR" dirty="0"/>
              <a:t>Analisar e ajustar o número de threads </a:t>
            </a:r>
          </a:p>
          <a:p>
            <a:r>
              <a:rPr lang="pt-BR" dirty="0"/>
              <a:t>Permitir número de threads diferentes em cada máquina, tornando o algoritmo mais genérico</a:t>
            </a:r>
          </a:p>
          <a:p>
            <a:r>
              <a:rPr lang="pt-BR" dirty="0"/>
              <a:t>Reestruturar a sincronização final e substituir a sincronização final de closed lists por um backtrace distribuído (em andamento)</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071536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p:txBody>
          <a:bodyPr/>
          <a:lstStyle/>
          <a:p>
            <a:r>
              <a:rPr lang="pt-BR" dirty="0"/>
              <a:t>Soma de pares com pesos: dois esquemas propostos por Altschul</a:t>
            </a:r>
          </a:p>
          <a:p>
            <a:endParaRPr lang="pt-BR" dirty="0"/>
          </a:p>
          <a:p>
            <a:r>
              <a:rPr lang="pt-BR" dirty="0"/>
              <a:t>Primeiro esquema</a:t>
            </a:r>
          </a:p>
        </p:txBody>
      </p:sp>
      <p:pic>
        <p:nvPicPr>
          <p:cNvPr id="4" name="Imagem 3"/>
          <p:cNvPicPr>
            <a:picLocks noChangeAspect="1"/>
          </p:cNvPicPr>
          <p:nvPr>
            <p:custDataLst>
              <p:tags r:id="rId1"/>
            </p:custDataLst>
          </p:nvPr>
        </p:nvPicPr>
        <p:blipFill rotWithShape="1">
          <a:blip r:embed="rId7"/>
          <a:srcRect t="-18679" r="62764" b="1"/>
          <a:stretch/>
        </p:blipFill>
        <p:spPr>
          <a:xfrm>
            <a:off x="1347908" y="3908318"/>
            <a:ext cx="1970007" cy="875287"/>
          </a:xfrm>
          <a:prstGeom prst="rect">
            <a:avLst/>
          </a:prstGeom>
        </p:spPr>
      </p:pic>
      <p:sp>
        <p:nvSpPr>
          <p:cNvPr id="6" name="Elipse 5"/>
          <p:cNvSpPr/>
          <p:nvPr/>
        </p:nvSpPr>
        <p:spPr>
          <a:xfrm>
            <a:off x="4715679" y="4486476"/>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a:t>
            </a:r>
          </a:p>
        </p:txBody>
      </p:sp>
      <p:sp>
        <p:nvSpPr>
          <p:cNvPr id="7" name="Elipse 6"/>
          <p:cNvSpPr/>
          <p:nvPr/>
        </p:nvSpPr>
        <p:spPr>
          <a:xfrm>
            <a:off x="4715679" y="3675602"/>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N</a:t>
            </a:r>
          </a:p>
        </p:txBody>
      </p:sp>
      <p:sp>
        <p:nvSpPr>
          <p:cNvPr id="8" name="Elipse 7"/>
          <p:cNvSpPr/>
          <p:nvPr/>
        </p:nvSpPr>
        <p:spPr>
          <a:xfrm>
            <a:off x="5645046" y="5002021"/>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a:t>
            </a:r>
          </a:p>
        </p:txBody>
      </p:sp>
      <p:sp>
        <p:nvSpPr>
          <p:cNvPr id="9" name="Elipse 8"/>
          <p:cNvSpPr/>
          <p:nvPr/>
        </p:nvSpPr>
        <p:spPr>
          <a:xfrm>
            <a:off x="5645047" y="4121573"/>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a:t>
            </a:r>
          </a:p>
        </p:txBody>
      </p:sp>
      <p:sp>
        <p:nvSpPr>
          <p:cNvPr id="10" name="Elipse 9"/>
          <p:cNvSpPr/>
          <p:nvPr/>
        </p:nvSpPr>
        <p:spPr>
          <a:xfrm>
            <a:off x="5656835" y="3236939"/>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N</a:t>
            </a:r>
          </a:p>
        </p:txBody>
      </p:sp>
      <p:sp>
        <p:nvSpPr>
          <p:cNvPr id="11" name="Elipse 10"/>
          <p:cNvSpPr/>
          <p:nvPr/>
        </p:nvSpPr>
        <p:spPr>
          <a:xfrm>
            <a:off x="3857882" y="4089414"/>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N</a:t>
            </a:r>
          </a:p>
        </p:txBody>
      </p:sp>
      <p:cxnSp>
        <p:nvCxnSpPr>
          <p:cNvPr id="15" name="Conector de Seta Reta 14"/>
          <p:cNvCxnSpPr>
            <a:stCxn id="11" idx="7"/>
            <a:endCxn id="7" idx="2"/>
          </p:cNvCxnSpPr>
          <p:nvPr/>
        </p:nvCxnSpPr>
        <p:spPr>
          <a:xfrm flipV="1">
            <a:off x="4463133" y="4010782"/>
            <a:ext cx="252546" cy="17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stCxn id="11" idx="5"/>
            <a:endCxn id="6" idx="2"/>
          </p:cNvCxnSpPr>
          <p:nvPr/>
        </p:nvCxnSpPr>
        <p:spPr>
          <a:xfrm>
            <a:off x="4463133" y="4661601"/>
            <a:ext cx="252546" cy="16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stCxn id="6" idx="5"/>
            <a:endCxn id="8" idx="2"/>
          </p:cNvCxnSpPr>
          <p:nvPr/>
        </p:nvCxnSpPr>
        <p:spPr>
          <a:xfrm>
            <a:off x="5320929" y="5058664"/>
            <a:ext cx="324117" cy="278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a:stCxn id="7" idx="5"/>
            <a:endCxn id="9" idx="2"/>
          </p:cNvCxnSpPr>
          <p:nvPr/>
        </p:nvCxnSpPr>
        <p:spPr>
          <a:xfrm>
            <a:off x="5320929" y="4247789"/>
            <a:ext cx="324118" cy="20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a:stCxn id="7" idx="7"/>
            <a:endCxn id="10" idx="2"/>
          </p:cNvCxnSpPr>
          <p:nvPr/>
        </p:nvCxnSpPr>
        <p:spPr>
          <a:xfrm flipV="1">
            <a:off x="5320929" y="3572119"/>
            <a:ext cx="335906" cy="20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Angulado 36"/>
          <p:cNvCxnSpPr>
            <a:stCxn id="10" idx="6"/>
            <a:endCxn id="9" idx="7"/>
          </p:cNvCxnSpPr>
          <p:nvPr/>
        </p:nvCxnSpPr>
        <p:spPr>
          <a:xfrm flipH="1">
            <a:off x="6250298" y="3572119"/>
            <a:ext cx="115633" cy="647626"/>
          </a:xfrm>
          <a:prstGeom prst="bentConnector4">
            <a:avLst>
              <a:gd name="adj1" fmla="val -96991"/>
              <a:gd name="adj2" fmla="val 98876"/>
            </a:avLst>
          </a:prstGeom>
        </p:spPr>
        <p:style>
          <a:lnRef idx="1">
            <a:schemeClr val="accent1"/>
          </a:lnRef>
          <a:fillRef idx="0">
            <a:schemeClr val="accent1"/>
          </a:fillRef>
          <a:effectRef idx="0">
            <a:schemeClr val="accent1"/>
          </a:effectRef>
          <a:fontRef idx="minor">
            <a:schemeClr val="tx1"/>
          </a:fontRef>
        </p:style>
      </p:cxnSp>
      <p:cxnSp>
        <p:nvCxnSpPr>
          <p:cNvPr id="40" name="Conector Angulado 39"/>
          <p:cNvCxnSpPr>
            <a:stCxn id="9" idx="5"/>
            <a:endCxn id="8" idx="6"/>
          </p:cNvCxnSpPr>
          <p:nvPr/>
        </p:nvCxnSpPr>
        <p:spPr>
          <a:xfrm rot="16200000" flipH="1">
            <a:off x="5980499" y="4963558"/>
            <a:ext cx="643441" cy="103844"/>
          </a:xfrm>
          <a:prstGeom prst="bentConnector4">
            <a:avLst>
              <a:gd name="adj1" fmla="val -1262"/>
              <a:gd name="adj2" fmla="val 208003"/>
            </a:avLst>
          </a:prstGeom>
        </p:spPr>
        <p:style>
          <a:lnRef idx="1">
            <a:schemeClr val="accent1"/>
          </a:lnRef>
          <a:fillRef idx="0">
            <a:schemeClr val="accent1"/>
          </a:fillRef>
          <a:effectRef idx="0">
            <a:schemeClr val="accent1"/>
          </a:effectRef>
          <a:fontRef idx="minor">
            <a:schemeClr val="tx1"/>
          </a:fontRef>
        </p:style>
      </p:cxnSp>
      <p:cxnSp>
        <p:nvCxnSpPr>
          <p:cNvPr id="45" name="Conector Angulado 44"/>
          <p:cNvCxnSpPr/>
          <p:nvPr/>
        </p:nvCxnSpPr>
        <p:spPr>
          <a:xfrm rot="16200000" flipH="1" flipV="1">
            <a:off x="5136642" y="4448766"/>
            <a:ext cx="2239097" cy="11789"/>
          </a:xfrm>
          <a:prstGeom prst="bentConnector5">
            <a:avLst>
              <a:gd name="adj1" fmla="val 790"/>
              <a:gd name="adj2" fmla="val -15664209"/>
              <a:gd name="adj3" fmla="val 100474"/>
            </a:avLst>
          </a:prstGeom>
        </p:spPr>
        <p:style>
          <a:lnRef idx="1">
            <a:schemeClr val="accent1"/>
          </a:lnRef>
          <a:fillRef idx="0">
            <a:schemeClr val="accent1"/>
          </a:fillRef>
          <a:effectRef idx="0">
            <a:schemeClr val="accent1"/>
          </a:effectRef>
          <a:fontRef idx="minor">
            <a:schemeClr val="tx1"/>
          </a:fontRef>
        </p:style>
      </p:cxnSp>
      <p:pic>
        <p:nvPicPr>
          <p:cNvPr id="106" name="Imagem 105"/>
          <p:cNvPicPr>
            <a:picLocks noChangeAspect="1"/>
          </p:cNvPicPr>
          <p:nvPr>
            <p:custDataLst>
              <p:tags r:id="rId2"/>
            </p:custDataLst>
          </p:nvPr>
        </p:nvPicPr>
        <p:blipFill rotWithShape="1">
          <a:blip r:embed="rId8"/>
          <a:srcRect r="71894" b="-22067"/>
          <a:stretch/>
        </p:blipFill>
        <p:spPr>
          <a:xfrm>
            <a:off x="6618443" y="3637435"/>
            <a:ext cx="1157470" cy="582310"/>
          </a:xfrm>
          <a:prstGeom prst="rect">
            <a:avLst/>
          </a:prstGeom>
        </p:spPr>
      </p:pic>
      <p:pic>
        <p:nvPicPr>
          <p:cNvPr id="105" name="Imagem 104"/>
          <p:cNvPicPr>
            <a:picLocks noChangeAspect="1"/>
          </p:cNvPicPr>
          <p:nvPr>
            <p:custDataLst>
              <p:tags r:id="rId3"/>
            </p:custDataLst>
          </p:nvPr>
        </p:nvPicPr>
        <p:blipFill rotWithShape="1">
          <a:blip r:embed="rId9"/>
          <a:srcRect r="69913" b="-33422"/>
          <a:stretch/>
        </p:blipFill>
        <p:spPr>
          <a:xfrm>
            <a:off x="6574414" y="4717333"/>
            <a:ext cx="1435071" cy="632968"/>
          </a:xfrm>
          <a:prstGeom prst="rect">
            <a:avLst/>
          </a:prstGeom>
        </p:spPr>
      </p:pic>
      <p:pic>
        <p:nvPicPr>
          <p:cNvPr id="108" name="Imagem 107"/>
          <p:cNvPicPr>
            <a:picLocks noChangeAspect="1"/>
          </p:cNvPicPr>
          <p:nvPr>
            <p:custDataLst>
              <p:tags r:id="rId4"/>
            </p:custDataLst>
          </p:nvPr>
        </p:nvPicPr>
        <p:blipFill rotWithShape="1">
          <a:blip r:embed="rId9"/>
          <a:srcRect t="-1" r="67371" b="-4005"/>
          <a:stretch/>
        </p:blipFill>
        <p:spPr>
          <a:xfrm>
            <a:off x="8265483" y="4170912"/>
            <a:ext cx="1554494" cy="490689"/>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77727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p:txBody>
          <a:bodyPr>
            <a:normAutofit/>
          </a:bodyPr>
          <a:lstStyle/>
          <a:p>
            <a:r>
              <a:rPr lang="pt-BR" sz="2400" dirty="0"/>
              <a:t>Soma de pares com pesos: dois esquemas propostos por Altschul</a:t>
            </a:r>
          </a:p>
          <a:p>
            <a:endParaRPr lang="pt-BR" sz="2400" dirty="0"/>
          </a:p>
          <a:p>
            <a:r>
              <a:rPr lang="pt-BR" sz="2400" dirty="0"/>
              <a:t>Primeiro esquema</a:t>
            </a:r>
          </a:p>
        </p:txBody>
      </p:sp>
      <p:pic>
        <p:nvPicPr>
          <p:cNvPr id="4" name="Imagem 3"/>
          <p:cNvPicPr>
            <a:picLocks noChangeAspect="1"/>
          </p:cNvPicPr>
          <p:nvPr>
            <p:custDataLst>
              <p:tags r:id="rId1"/>
            </p:custDataLst>
          </p:nvPr>
        </p:nvPicPr>
        <p:blipFill rotWithShape="1">
          <a:blip r:embed="rId7"/>
          <a:srcRect t="-18679" r="62764" b="1"/>
          <a:stretch/>
        </p:blipFill>
        <p:spPr>
          <a:xfrm>
            <a:off x="1347908" y="3908318"/>
            <a:ext cx="1970007" cy="875287"/>
          </a:xfrm>
          <a:prstGeom prst="rect">
            <a:avLst/>
          </a:prstGeom>
        </p:spPr>
      </p:pic>
      <p:sp>
        <p:nvSpPr>
          <p:cNvPr id="6" name="Elipse 5"/>
          <p:cNvSpPr/>
          <p:nvPr/>
        </p:nvSpPr>
        <p:spPr>
          <a:xfrm>
            <a:off x="4715679" y="4486476"/>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a:t>
            </a:r>
          </a:p>
        </p:txBody>
      </p:sp>
      <p:sp>
        <p:nvSpPr>
          <p:cNvPr id="7" name="Elipse 6"/>
          <p:cNvSpPr/>
          <p:nvPr/>
        </p:nvSpPr>
        <p:spPr>
          <a:xfrm>
            <a:off x="4715679" y="3675602"/>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N</a:t>
            </a:r>
          </a:p>
        </p:txBody>
      </p:sp>
      <p:sp>
        <p:nvSpPr>
          <p:cNvPr id="8" name="Elipse 7"/>
          <p:cNvSpPr/>
          <p:nvPr/>
        </p:nvSpPr>
        <p:spPr>
          <a:xfrm>
            <a:off x="5645046" y="5002021"/>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a:t>
            </a:r>
          </a:p>
        </p:txBody>
      </p:sp>
      <p:sp>
        <p:nvSpPr>
          <p:cNvPr id="9" name="Elipse 8"/>
          <p:cNvSpPr/>
          <p:nvPr/>
        </p:nvSpPr>
        <p:spPr>
          <a:xfrm>
            <a:off x="5645047" y="4121573"/>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C</a:t>
            </a:r>
          </a:p>
        </p:txBody>
      </p:sp>
      <p:sp>
        <p:nvSpPr>
          <p:cNvPr id="10" name="Elipse 9"/>
          <p:cNvSpPr/>
          <p:nvPr/>
        </p:nvSpPr>
        <p:spPr>
          <a:xfrm>
            <a:off x="5656835" y="3236939"/>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N</a:t>
            </a:r>
          </a:p>
        </p:txBody>
      </p:sp>
      <p:sp>
        <p:nvSpPr>
          <p:cNvPr id="11" name="Elipse 10"/>
          <p:cNvSpPr/>
          <p:nvPr/>
        </p:nvSpPr>
        <p:spPr>
          <a:xfrm>
            <a:off x="3857882" y="4089414"/>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N</a:t>
            </a:r>
          </a:p>
        </p:txBody>
      </p:sp>
      <p:cxnSp>
        <p:nvCxnSpPr>
          <p:cNvPr id="15" name="Conector de Seta Reta 14"/>
          <p:cNvCxnSpPr>
            <a:stCxn id="11" idx="7"/>
            <a:endCxn id="7" idx="2"/>
          </p:cNvCxnSpPr>
          <p:nvPr/>
        </p:nvCxnSpPr>
        <p:spPr>
          <a:xfrm flipV="1">
            <a:off x="4463133" y="4010782"/>
            <a:ext cx="252546" cy="17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p:cNvCxnSpPr>
            <a:stCxn id="11" idx="5"/>
            <a:endCxn id="6" idx="2"/>
          </p:cNvCxnSpPr>
          <p:nvPr/>
        </p:nvCxnSpPr>
        <p:spPr>
          <a:xfrm>
            <a:off x="4463133" y="4661601"/>
            <a:ext cx="252546" cy="16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a:stCxn id="6" idx="5"/>
            <a:endCxn id="8" idx="2"/>
          </p:cNvCxnSpPr>
          <p:nvPr/>
        </p:nvCxnSpPr>
        <p:spPr>
          <a:xfrm>
            <a:off x="5320929" y="5058664"/>
            <a:ext cx="324117" cy="278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p:cNvCxnSpPr>
            <a:stCxn id="7" idx="5"/>
            <a:endCxn id="9" idx="2"/>
          </p:cNvCxnSpPr>
          <p:nvPr/>
        </p:nvCxnSpPr>
        <p:spPr>
          <a:xfrm>
            <a:off x="5320929" y="4247789"/>
            <a:ext cx="324118" cy="20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p:cNvCxnSpPr>
            <a:stCxn id="7" idx="7"/>
            <a:endCxn id="10" idx="2"/>
          </p:cNvCxnSpPr>
          <p:nvPr/>
        </p:nvCxnSpPr>
        <p:spPr>
          <a:xfrm flipV="1">
            <a:off x="5320929" y="3572119"/>
            <a:ext cx="335906" cy="201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Angulado 36"/>
          <p:cNvCxnSpPr>
            <a:stCxn id="10" idx="6"/>
            <a:endCxn id="9" idx="7"/>
          </p:cNvCxnSpPr>
          <p:nvPr/>
        </p:nvCxnSpPr>
        <p:spPr>
          <a:xfrm flipH="1">
            <a:off x="6250298" y="3572119"/>
            <a:ext cx="115633" cy="647626"/>
          </a:xfrm>
          <a:prstGeom prst="bentConnector4">
            <a:avLst>
              <a:gd name="adj1" fmla="val -96991"/>
              <a:gd name="adj2" fmla="val 98876"/>
            </a:avLst>
          </a:prstGeom>
        </p:spPr>
        <p:style>
          <a:lnRef idx="1">
            <a:schemeClr val="accent1"/>
          </a:lnRef>
          <a:fillRef idx="0">
            <a:schemeClr val="accent1"/>
          </a:fillRef>
          <a:effectRef idx="0">
            <a:schemeClr val="accent1"/>
          </a:effectRef>
          <a:fontRef idx="minor">
            <a:schemeClr val="tx1"/>
          </a:fontRef>
        </p:style>
      </p:cxnSp>
      <p:cxnSp>
        <p:nvCxnSpPr>
          <p:cNvPr id="40" name="Conector Angulado 39"/>
          <p:cNvCxnSpPr>
            <a:stCxn id="9" idx="5"/>
            <a:endCxn id="8" idx="6"/>
          </p:cNvCxnSpPr>
          <p:nvPr/>
        </p:nvCxnSpPr>
        <p:spPr>
          <a:xfrm rot="16200000" flipH="1">
            <a:off x="5980499" y="4963558"/>
            <a:ext cx="643441" cy="103844"/>
          </a:xfrm>
          <a:prstGeom prst="bentConnector4">
            <a:avLst>
              <a:gd name="adj1" fmla="val -1262"/>
              <a:gd name="adj2" fmla="val 208003"/>
            </a:avLst>
          </a:prstGeom>
        </p:spPr>
        <p:style>
          <a:lnRef idx="1">
            <a:schemeClr val="accent1"/>
          </a:lnRef>
          <a:fillRef idx="0">
            <a:schemeClr val="accent1"/>
          </a:fillRef>
          <a:effectRef idx="0">
            <a:schemeClr val="accent1"/>
          </a:effectRef>
          <a:fontRef idx="minor">
            <a:schemeClr val="tx1"/>
          </a:fontRef>
        </p:style>
      </p:cxnSp>
      <p:cxnSp>
        <p:nvCxnSpPr>
          <p:cNvPr id="45" name="Conector Angulado 44"/>
          <p:cNvCxnSpPr/>
          <p:nvPr/>
        </p:nvCxnSpPr>
        <p:spPr>
          <a:xfrm rot="16200000" flipH="1" flipV="1">
            <a:off x="5136642" y="4448766"/>
            <a:ext cx="2239097" cy="11789"/>
          </a:xfrm>
          <a:prstGeom prst="bentConnector5">
            <a:avLst>
              <a:gd name="adj1" fmla="val 790"/>
              <a:gd name="adj2" fmla="val -15664209"/>
              <a:gd name="adj3" fmla="val 100474"/>
            </a:avLst>
          </a:prstGeom>
        </p:spPr>
        <p:style>
          <a:lnRef idx="1">
            <a:schemeClr val="accent1"/>
          </a:lnRef>
          <a:fillRef idx="0">
            <a:schemeClr val="accent1"/>
          </a:fillRef>
          <a:effectRef idx="0">
            <a:schemeClr val="accent1"/>
          </a:effectRef>
          <a:fontRef idx="minor">
            <a:schemeClr val="tx1"/>
          </a:fontRef>
        </p:style>
      </p:cxnSp>
      <p:pic>
        <p:nvPicPr>
          <p:cNvPr id="106" name="Imagem 105"/>
          <p:cNvPicPr>
            <a:picLocks noChangeAspect="1"/>
          </p:cNvPicPr>
          <p:nvPr>
            <p:custDataLst>
              <p:tags r:id="rId2"/>
            </p:custDataLst>
          </p:nvPr>
        </p:nvPicPr>
        <p:blipFill rotWithShape="1">
          <a:blip r:embed="rId8"/>
          <a:srcRect r="71894" b="-22067"/>
          <a:stretch/>
        </p:blipFill>
        <p:spPr>
          <a:xfrm>
            <a:off x="6618443" y="3637435"/>
            <a:ext cx="1157470" cy="582310"/>
          </a:xfrm>
          <a:prstGeom prst="rect">
            <a:avLst/>
          </a:prstGeom>
        </p:spPr>
      </p:pic>
      <p:sp>
        <p:nvSpPr>
          <p:cNvPr id="121" name="Elipse 120"/>
          <p:cNvSpPr/>
          <p:nvPr/>
        </p:nvSpPr>
        <p:spPr>
          <a:xfrm>
            <a:off x="4199073" y="5215552"/>
            <a:ext cx="709095" cy="6703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pt-BR" dirty="0"/>
              <a:t>T</a:t>
            </a:r>
          </a:p>
        </p:txBody>
      </p:sp>
      <p:cxnSp>
        <p:nvCxnSpPr>
          <p:cNvPr id="122" name="Conector de Seta Reta 121"/>
          <p:cNvCxnSpPr>
            <a:stCxn id="11" idx="4"/>
            <a:endCxn id="121" idx="1"/>
          </p:cNvCxnSpPr>
          <p:nvPr/>
        </p:nvCxnSpPr>
        <p:spPr>
          <a:xfrm>
            <a:off x="4212430" y="4759774"/>
            <a:ext cx="90488" cy="553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5" name="Imagem 124"/>
          <p:cNvPicPr>
            <a:picLocks noChangeAspect="1"/>
          </p:cNvPicPr>
          <p:nvPr>
            <p:custDataLst>
              <p:tags r:id="rId3"/>
            </p:custDataLst>
          </p:nvPr>
        </p:nvPicPr>
        <p:blipFill rotWithShape="1">
          <a:blip r:embed="rId9"/>
          <a:srcRect t="-1" r="67470" b="-35315"/>
          <a:stretch/>
        </p:blipFill>
        <p:spPr>
          <a:xfrm>
            <a:off x="6527975" y="4693759"/>
            <a:ext cx="1659073" cy="696940"/>
          </a:xfrm>
          <a:prstGeom prst="rect">
            <a:avLst/>
          </a:prstGeom>
        </p:spPr>
      </p:pic>
      <p:pic>
        <p:nvPicPr>
          <p:cNvPr id="127" name="Imagem 126"/>
          <p:cNvPicPr>
            <a:picLocks noChangeAspect="1"/>
          </p:cNvPicPr>
          <p:nvPr>
            <p:custDataLst>
              <p:tags r:id="rId4"/>
            </p:custDataLst>
          </p:nvPr>
        </p:nvPicPr>
        <p:blipFill rotWithShape="1">
          <a:blip r:embed="rId9"/>
          <a:srcRect t="-1" r="67470" b="-35315"/>
          <a:stretch/>
        </p:blipFill>
        <p:spPr>
          <a:xfrm>
            <a:off x="8187048" y="4123005"/>
            <a:ext cx="1659073" cy="696940"/>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380082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Alinhamento múltiplo</a:t>
            </a:r>
          </a:p>
        </p:txBody>
      </p:sp>
      <p:sp>
        <p:nvSpPr>
          <p:cNvPr id="3" name="Espaço Reservado para Conteúdo 2"/>
          <p:cNvSpPr>
            <a:spLocks noGrp="1"/>
          </p:cNvSpPr>
          <p:nvPr>
            <p:ph idx="1"/>
          </p:nvPr>
        </p:nvSpPr>
        <p:spPr>
          <a:xfrm>
            <a:off x="677334" y="2145090"/>
            <a:ext cx="8596668" cy="3880773"/>
          </a:xfrm>
        </p:spPr>
        <p:txBody>
          <a:bodyPr/>
          <a:lstStyle/>
          <a:p>
            <a:r>
              <a:rPr lang="pt-BR" dirty="0"/>
              <a:t>Segundo esquema de pesos proposto por Altschul</a:t>
            </a:r>
          </a:p>
        </p:txBody>
      </p:sp>
      <p:pic>
        <p:nvPicPr>
          <p:cNvPr id="4" name="Imagem 3"/>
          <p:cNvPicPr>
            <a:picLocks noChangeAspect="1"/>
          </p:cNvPicPr>
          <p:nvPr/>
        </p:nvPicPr>
        <p:blipFill>
          <a:blip r:embed="rId3"/>
          <a:stretch>
            <a:fillRect/>
          </a:stretch>
        </p:blipFill>
        <p:spPr>
          <a:xfrm>
            <a:off x="677334" y="2593194"/>
            <a:ext cx="7772700" cy="3647359"/>
          </a:xfrm>
          <a:prstGeom prst="rect">
            <a:avLst/>
          </a:prstGeom>
        </p:spPr>
      </p:pic>
      <p:sp>
        <p:nvSpPr>
          <p:cNvPr id="5" name="Espaço Reservado para Número de Slide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2432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Estado da Arte</a:t>
            </a:r>
          </a:p>
        </p:txBody>
      </p:sp>
      <p:sp>
        <p:nvSpPr>
          <p:cNvPr id="3" name="Espaço Reservado para Conteúdo 2"/>
          <p:cNvSpPr>
            <a:spLocks noGrp="1"/>
          </p:cNvSpPr>
          <p:nvPr>
            <p:ph idx="1"/>
          </p:nvPr>
        </p:nvSpPr>
        <p:spPr/>
        <p:txBody>
          <a:bodyPr/>
          <a:lstStyle/>
          <a:p>
            <a:r>
              <a:rPr lang="pt-BR" dirty="0"/>
              <a:t>PFA-Star-DDD, Niewiadomski 2006</a:t>
            </a:r>
          </a:p>
          <a:p>
            <a:endParaRPr lang="pt-BR" dirty="0"/>
          </a:p>
          <a:p>
            <a:r>
              <a:rPr lang="pt-BR" dirty="0"/>
              <a:t>Variante do DDD e Frontier A-Star</a:t>
            </a:r>
          </a:p>
          <a:p>
            <a:endParaRPr lang="pt-BR" dirty="0"/>
          </a:p>
          <a:p>
            <a:r>
              <a:rPr lang="pt-BR" dirty="0"/>
              <a:t>Balanceamento dinâmico da carga de trabalho</a:t>
            </a:r>
          </a:p>
          <a:p>
            <a:endParaRPr lang="pt-BR" dirty="0"/>
          </a:p>
          <a:p>
            <a:r>
              <a:rPr lang="pt-BR" dirty="0"/>
              <a:t>Comunicação via MPI</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70068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Motivação</a:t>
            </a:r>
          </a:p>
        </p:txBody>
      </p:sp>
      <p:sp>
        <p:nvSpPr>
          <p:cNvPr id="3" name="Espaço Reservado para Conteúdo 2"/>
          <p:cNvSpPr>
            <a:spLocks noGrp="1"/>
          </p:cNvSpPr>
          <p:nvPr>
            <p:ph idx="1"/>
          </p:nvPr>
        </p:nvSpPr>
        <p:spPr/>
        <p:txBody>
          <a:bodyPr>
            <a:normAutofit/>
          </a:bodyPr>
          <a:lstStyle/>
          <a:p>
            <a:r>
              <a:rPr lang="pt-BR" sz="2800" dirty="0"/>
              <a:t>O A-Star pode ser aplicado ao alinhamento múltiplo </a:t>
            </a:r>
          </a:p>
          <a:p>
            <a:endParaRPr lang="pt-BR" sz="2800" dirty="0"/>
          </a:p>
          <a:p>
            <a:r>
              <a:rPr lang="pt-BR" sz="2800" dirty="0"/>
              <a:t>Estratégias paralelas: HBDDD, PFA-Star-DDD, PA-Star</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571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Motivação</a:t>
            </a:r>
          </a:p>
        </p:txBody>
      </p:sp>
      <p:sp>
        <p:nvSpPr>
          <p:cNvPr id="3" name="Espaço Reservado para Conteúdo 2"/>
          <p:cNvSpPr>
            <a:spLocks noGrp="1"/>
          </p:cNvSpPr>
          <p:nvPr>
            <p:ph idx="1"/>
          </p:nvPr>
        </p:nvSpPr>
        <p:spPr/>
        <p:txBody>
          <a:bodyPr>
            <a:normAutofit/>
          </a:bodyPr>
          <a:lstStyle/>
          <a:p>
            <a:r>
              <a:rPr lang="pt-BR" sz="2800" dirty="0"/>
              <a:t>PA-Star: multi-threaded, com função de hash sensitiva à localidade</a:t>
            </a:r>
          </a:p>
          <a:p>
            <a:endParaRPr lang="pt-BR" sz="2800" dirty="0"/>
          </a:p>
          <a:p>
            <a:r>
              <a:rPr lang="pt-BR" sz="2800" dirty="0"/>
              <a:t>Vantagens</a:t>
            </a:r>
          </a:p>
          <a:p>
            <a:endParaRPr lang="pt-BR" sz="2800" dirty="0"/>
          </a:p>
          <a:p>
            <a:r>
              <a:rPr lang="pt-BR" sz="2800" dirty="0"/>
              <a:t>Limitações</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217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a:t>
            </a:r>
          </a:p>
        </p:txBody>
      </p:sp>
      <p:sp>
        <p:nvSpPr>
          <p:cNvPr id="3" name="Espaço Reservado para Conteúdo 2"/>
          <p:cNvSpPr>
            <a:spLocks noGrp="1"/>
          </p:cNvSpPr>
          <p:nvPr>
            <p:ph idx="1"/>
          </p:nvPr>
        </p:nvSpPr>
        <p:spPr/>
        <p:txBody>
          <a:bodyPr>
            <a:normAutofit/>
          </a:bodyPr>
          <a:lstStyle/>
          <a:p>
            <a:r>
              <a:rPr lang="pt-BR" sz="2800" dirty="0"/>
              <a:t>Propor, implementar e avaliar uma estratégia paralela com MPI para o PA-Star, permitindo execução em mais de uma máquina</a:t>
            </a:r>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2247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551542"/>
            <a:ext cx="8596668" cy="1320800"/>
          </a:xfrm>
        </p:spPr>
        <p:txBody>
          <a:bodyPr/>
          <a:lstStyle/>
          <a:p>
            <a:r>
              <a:rPr lang="pt-BR" dirty="0"/>
              <a:t>Sumário</a:t>
            </a:r>
          </a:p>
        </p:txBody>
      </p:sp>
      <p:sp>
        <p:nvSpPr>
          <p:cNvPr id="3" name="Espaço Reservado para Conteúdo 2"/>
          <p:cNvSpPr>
            <a:spLocks noGrp="1"/>
          </p:cNvSpPr>
          <p:nvPr>
            <p:ph idx="1"/>
          </p:nvPr>
        </p:nvSpPr>
        <p:spPr>
          <a:xfrm>
            <a:off x="677333" y="1436914"/>
            <a:ext cx="9057509" cy="4977953"/>
          </a:xfrm>
        </p:spPr>
        <p:txBody>
          <a:bodyPr>
            <a:normAutofit/>
          </a:bodyPr>
          <a:lstStyle/>
          <a:p>
            <a:pPr>
              <a:buClr>
                <a:schemeClr val="bg1">
                  <a:lumMod val="65000"/>
                </a:schemeClr>
              </a:buClr>
              <a:buFont typeface="Wingdings 3" panose="05040102010807070707" pitchFamily="18" charset="2"/>
              <a:buChar char=""/>
            </a:pPr>
            <a:r>
              <a:rPr lang="pt-BR" sz="2800" dirty="0"/>
              <a:t>Introdução e Objetivos</a:t>
            </a:r>
          </a:p>
          <a:p>
            <a:pPr>
              <a:buFont typeface="Wingdings 3" panose="05040102010807070707" pitchFamily="18" charset="2"/>
              <a:buChar char=""/>
            </a:pPr>
            <a:r>
              <a:rPr lang="pt-BR" sz="2800" dirty="0"/>
              <a:t>Alinhamento múltiplo de sequências</a:t>
            </a:r>
          </a:p>
          <a:p>
            <a:pPr>
              <a:buFont typeface="Wingdings 3" panose="05040102010807070707" pitchFamily="18" charset="2"/>
              <a:buChar char=""/>
            </a:pPr>
            <a:r>
              <a:rPr lang="pt-BR" sz="2800" dirty="0"/>
              <a:t>Métodos de redução do espaço de busca</a:t>
            </a:r>
          </a:p>
          <a:p>
            <a:pPr>
              <a:buFont typeface="Wingdings 3" panose="05040102010807070707" pitchFamily="18" charset="2"/>
              <a:buChar char=""/>
            </a:pPr>
            <a:r>
              <a:rPr lang="pt-BR" sz="2800" dirty="0"/>
              <a:t>Computação paralela com troca de mensagens</a:t>
            </a:r>
          </a:p>
          <a:p>
            <a:pPr>
              <a:buFont typeface="Wingdings 3" panose="05040102010807070707" pitchFamily="18" charset="2"/>
              <a:buChar char=""/>
            </a:pPr>
            <a:r>
              <a:rPr lang="pt-BR" sz="2800" dirty="0"/>
              <a:t>Estratégias para o A-Star paralelo</a:t>
            </a:r>
          </a:p>
          <a:p>
            <a:pPr>
              <a:buFont typeface="Wingdings 3" panose="05040102010807070707" pitchFamily="18" charset="2"/>
              <a:buChar char=""/>
            </a:pPr>
            <a:r>
              <a:rPr lang="pt-BR" sz="2800" dirty="0"/>
              <a:t>Projeto do MPI Parallel A-Star</a:t>
            </a:r>
          </a:p>
          <a:p>
            <a:pPr>
              <a:buFont typeface="Wingdings 3" panose="05040102010807070707" pitchFamily="18" charset="2"/>
              <a:buChar char=""/>
            </a:pPr>
            <a:r>
              <a:rPr lang="pt-BR" sz="2800" dirty="0"/>
              <a:t>Resultados experimentais</a:t>
            </a:r>
          </a:p>
          <a:p>
            <a:pPr>
              <a:buFont typeface="Wingdings 3" panose="05040102010807070707" pitchFamily="18" charset="2"/>
              <a:buChar char=""/>
            </a:pPr>
            <a:r>
              <a:rPr lang="pt-BR" sz="2800" dirty="0"/>
              <a:t>Conclusão e trabalho futuros</a:t>
            </a:r>
          </a:p>
          <a:p>
            <a:pPr>
              <a:buFont typeface="Wingdings 3" panose="05040102010807070707" pitchFamily="18" charset="2"/>
              <a:buChar char=""/>
            </a:pPr>
            <a:endParaRPr lang="pt-BR" sz="2800" dirty="0"/>
          </a:p>
          <a:p>
            <a:pPr>
              <a:buFont typeface="Wingdings 3" panose="05040102010807070707" pitchFamily="18" charset="2"/>
              <a:buChar char=""/>
            </a:pPr>
            <a:endParaRPr lang="pt-BR" sz="2800" dirty="0"/>
          </a:p>
        </p:txBody>
      </p:sp>
      <p:sp>
        <p:nvSpPr>
          <p:cNvPr id="4" name="Espaço Reservado para Número de Slide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210889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1390,326"/>
  <p:tag name="ORIGINALWIDTH" val="2260,967"/>
  <p:tag name="OUTPUTDPI" val="1200"/>
  <p:tag name="LATEXADDIN" val="\documentclass{article}&#10;\usepackage{amsmath}&#10;\pagestyle{empty}&#10;\begin{document}&#10;&#10;\begin{figure}[bh]&#10;\begin{centering}&#10;\begin{tabular}{cccccccccc}&#10;A &amp; T &amp; T &amp; G &amp; A &amp; C &amp; T &amp; A &amp; G &amp; T\tabularnewline&#10;\textbar  &amp; \textbar  &amp; \textbar  &amp;  &amp;  &amp; \textbar  &amp; \textbar  &amp;  &amp; \textbar  &amp; \textbar \tabularnewline&#10;A &amp; T &amp; T &amp; - &amp; - &amp; C &amp; T &amp; - &amp; G &amp; T\tabularnewline&#10;\end{tabular}&#10;\par\end{centering}&#10;&#10;\medskip&#10;&#10;\begin{centering}&#10;(a) Exemplo de alinhamento global &#10;\par\end{centering}&#10;&#10;\medskip&#10;\medskip&#10;&#10;\begin{centering}&#10;\begin{tabular}{cccccc}&#10;T &amp; G &amp; A &amp; C &amp; T &amp; A\tabularnewline&#10;\textbar &amp; \textbar  &amp; \textbar  &amp;  &amp; \textbar  &amp; \textbar \tabularnewline&#10;T &amp; G &amp; A &amp; - &amp; T &amp; A\tabularnewline&#10;\end{tabular}&#10;\par\end{centering}&#10;&#10;\begin{centering}&#10;(b) Exemplo de alinhamento local.&#10;\par\end{centering}&#10;&#10;\end{figure}&#10;&#10;&#10;\end{document}"/>
  <p:tag name="IGUANATEXSIZE" val="20"/>
  <p:tag name="IGUANATEXCURSOR" val="289"/>
  <p:tag name="TRANSPARENCY" val="Verdadeiro"/>
  <p:tag name="FILENAME" val=""/>
  <p:tag name="INPUTTYPE" val="0"/>
  <p:tag name="LATEXENGINEID" val="0"/>
  <p:tag name="TEMPFOLDER" val=".\"/>
</p:tagLst>
</file>

<file path=ppt/tags/tag10.xml><?xml version="1.0" encoding="utf-8"?>
<p:tagLst xmlns:a="http://schemas.openxmlformats.org/drawingml/2006/main" xmlns:r="http://schemas.openxmlformats.org/officeDocument/2006/relationships" xmlns:p="http://schemas.openxmlformats.org/presentationml/2006/main">
  <p:tag name="ORIGINALHEIGHT" val="362,9547"/>
  <p:tag name="ORIGINALWIDTH" val="2603,675"/>
  <p:tag name="OUTPUTDPI" val="1200"/>
  <p:tag name="LATEXADDIN" val="\documentclass{article}&#10;\usepackage{amsmath}&#10;\pagestyle{empty}&#10;\begin{document}&#10;&#10;\begin{equation}&#10;w_{p}=\prod_{i=1}^{k}\frac{1}{(a_{i}-1)}&#10;\end{equation}&#10;&#10;&#10;&#10;\end{document}"/>
  <p:tag name="IGUANATEXSIZE" val="20"/>
  <p:tag name="IGUANATEXCURSOR" val="138"/>
  <p:tag name="TRANSPARENCY" val="Verdadeiro"/>
  <p:tag name="FILENAME" val=""/>
  <p:tag name="INPUTTYPE" val="0"/>
  <p:tag name="LATEXENGINEID" val="0"/>
  <p:tag name="TEMPFOLDER" val=".\"/>
</p:tagLst>
</file>

<file path=ppt/tags/tag11.xml><?xml version="1.0" encoding="utf-8"?>
<p:tagLst xmlns:a="http://schemas.openxmlformats.org/drawingml/2006/main" xmlns:r="http://schemas.openxmlformats.org/officeDocument/2006/relationships" xmlns:p="http://schemas.openxmlformats.org/presentationml/2006/main">
  <p:tag name="ORIGINALHEIGHT" val="253,4684"/>
  <p:tag name="ORIGINALWIDTH" val="2166,479"/>
  <p:tag name="OUTPUTDPI" val="1200"/>
  <p:tag name="LATEXADDIN" val="\documentclass{article}&#10;\usepackage{amsmath}&#10;\pagestyle{empty}&#10;\begin{document}&#10;&#10;&#10;\begin{equation}&#10;\frac{1}{2}&#10;\end{equation}&#10;&#10;\end{document}"/>
  <p:tag name="IGUANATEXSIZE" val="20"/>
  <p:tag name="IGUANATEXCURSOR" val="110"/>
  <p:tag name="TRANSPARENCY" val="Verdadeiro"/>
  <p:tag name="FILENAME" val=""/>
  <p:tag name="INPUTTYPE" val="0"/>
  <p:tag name="LATEXENGINEID" val="0"/>
  <p:tag name="TEMPFOLDER" val=".\"/>
</p:tagLst>
</file>

<file path=ppt/tags/tag12.xml><?xml version="1.0" encoding="utf-8"?>
<p:tagLst xmlns:a="http://schemas.openxmlformats.org/drawingml/2006/main" xmlns:r="http://schemas.openxmlformats.org/officeDocument/2006/relationships" xmlns:p="http://schemas.openxmlformats.org/presentationml/2006/main">
  <p:tag name="ORIGINALHEIGHT" val="253,4684"/>
  <p:tag name="ORIGINALWIDTH" val="2509,936"/>
  <p:tag name="OUTPUTDPI" val="1200"/>
  <p:tag name="LATEXADDIN" val="\documentclass{article}&#10;\usepackage{amsmath}&#10;\pagestyle{empty}&#10;\begin{document}&#10;&#10;\begin{equation}&#10;\frac{1}{2\times2\times1}=\frac{1}{4}&#10;\end{equation}&#10;&#10;\end{document}"/>
  <p:tag name="IGUANATEXSIZE" val="20"/>
  <p:tag name="IGUANATEXCURSOR" val="134"/>
  <p:tag name="TRANSPARENCY" val="Verdadeiro"/>
  <p:tag name="FILENAME" val=""/>
  <p:tag name="INPUTTYPE" val="0"/>
  <p:tag name="LATEXENGINEID" val="0"/>
  <p:tag name="TEMPFOLDER" val=".\"/>
</p:tagLst>
</file>

<file path=ppt/tags/tag13.xml><?xml version="1.0" encoding="utf-8"?>
<p:tagLst xmlns:a="http://schemas.openxmlformats.org/drawingml/2006/main" xmlns:r="http://schemas.openxmlformats.org/officeDocument/2006/relationships" xmlns:p="http://schemas.openxmlformats.org/presentationml/2006/main">
  <p:tag name="ORIGINALHEIGHT" val="253,4684"/>
  <p:tag name="ORIGINALWIDTH" val="2509,936"/>
  <p:tag name="OUTPUTDPI" val="1200"/>
  <p:tag name="LATEXADDIN" val="\documentclass{article}&#10;\usepackage{amsmath}&#10;\pagestyle{empty}&#10;\begin{document}&#10;&#10;\begin{equation}&#10;\frac{1}{2\times2\times1}=\frac{1}{4}&#10;\end{equation}&#10;&#10;\end{document}"/>
  <p:tag name="IGUANATEXSIZE" val="20"/>
  <p:tag name="IGUANATEXCURSOR" val="134"/>
  <p:tag name="TRANSPARENCY" val="Verdadeiro"/>
  <p:tag name="FILENAME" val=""/>
  <p:tag name="INPUTTYPE" val="0"/>
  <p:tag name="LATEXENGINEID" val="0"/>
  <p:tag name="TEMPFOLDER" val=".\"/>
</p:tagLst>
</file>

<file path=ppt/tags/tag2.xml><?xml version="1.0" encoding="utf-8"?>
<p:tagLst xmlns:a="http://schemas.openxmlformats.org/drawingml/2006/main" xmlns:r="http://schemas.openxmlformats.org/officeDocument/2006/relationships" xmlns:p="http://schemas.openxmlformats.org/presentationml/2006/main">
  <p:tag name="ORIGINALHEIGHT" val="1419,573"/>
  <p:tag name="ORIGINALWIDTH" val="3676,791"/>
  <p:tag name="OUTPUTDPI" val="1200"/>
  <p:tag name="LATEXADDIN" val="\documentclass{article}&#10;\usepackage{amsmath}&#10;\pagestyle{empty}&#10;\begin{document}&#10;&#10;&#10;\begin{tabular}{|c|c|c|c|c|c|}&#10;\hline &#10;{\footnotesize{}Par (pontua\c{c}\~{a}o)} &amp; {\footnotesize{}Col. 1} &amp; {\footnotesize{}Col. 2} &amp; {\footnotesize{}Col. 3} &amp; {\footnotesize{}Col. 4} &amp; Pontua\c{c}\~{a}o total\tabularnewline&#10;\hline &#10;\hline &#10;{\footnotesize{}AA (4)} &amp; {\footnotesize{}1} &amp;  &amp;  &amp;  &amp; \tabularnewline&#10;\hline &#10;{\footnotesize{}AT (2)} &amp; {\footnotesize{}2} &amp;  &amp;  &amp;  &amp; \tabularnewline&#10;\hline &#10;{\footnotesize{}TT (5)} &amp;  &amp; {\footnotesize{}1} &amp;  &amp;  &amp; \tabularnewline&#10;\hline &#10;{\footnotesize{}TG (-1)} &amp;  &amp; {\footnotesize{}2} &amp;  &amp;  &amp; \tabularnewline&#10;\hline &#10;{\footnotesize{}MC (-1)} &amp;  &amp;  &amp; {\footnotesize{}2} &amp;  &amp; \tabularnewline&#10;\hline &#10;{\footnotesize{}CC (9)} &amp;  &amp;  &amp; {\footnotesize{}1} &amp; {\footnotesize{}1} &amp; \tabularnewline&#10;\hline &#10;{\footnotesize{}YC (-2)} &amp;  &amp;  &amp;  &amp; {\footnotesize{}2} &amp; \tabularnewline&#10;\hline &#10;{\footnotesize{}Somat\'{o}rio} &amp; {\footnotesize{}8} &amp; {\footnotesize{}3} &amp; {\footnotesize{}7} &amp; {\footnotesize{}5} &amp; 23\tabularnewline&#10;\hline &#10;\end{tabular}%&#10;&#10;\end{document}"/>
  <p:tag name="IGUANATEXSIZE" val="20"/>
  <p:tag name="IGUANATEXCURSOR" val="1058"/>
  <p:tag name="TRANSPARENCY" val="Verdadeiro"/>
  <p:tag name="FILENAME" val=""/>
  <p:tag name="INPUTTYPE" val="0"/>
  <p:tag name="LATEXENGINEID" val="0"/>
  <p:tag name="TEMPFOLDER" val=".\"/>
</p:tagLst>
</file>

<file path=ppt/tags/tag3.xml><?xml version="1.0" encoding="utf-8"?>
<p:tagLst xmlns:a="http://schemas.openxmlformats.org/drawingml/2006/main" xmlns:r="http://schemas.openxmlformats.org/officeDocument/2006/relationships" xmlns:p="http://schemas.openxmlformats.org/presentationml/2006/main">
  <p:tag name="ORIGINALHEIGHT" val="290,9636"/>
  <p:tag name="ORIGINALWIDTH" val="3835,021"/>
  <p:tag name="OUTPUTDPI" val="1200"/>
  <p:tag name="LATEXADDIN" val="\documentclass{article}&#10;\usepackage{amsmath}&#10;\pagestyle{empty}&#10;\begin{document}&#10;&#10;\begin{equation}&#10;\log(\frac{P_{ij}}{q_{i}\times q_{j}})+\log(\frac{P_{jk}}{q_{j}\times qk_{j}})+\log(\frac{P_{ki}}{q_{k}\times q_{i}})\neq\log(\frac{P_{ijk}}{q_{i}\times q_{j}\times q_{k}})&#10;\end{equation}&#10;&#10;\end{document}"/>
  <p:tag name="IGUANATEXSIZE" val="20"/>
  <p:tag name="IGUANATEXCURSOR" val="285"/>
  <p:tag name="TRANSPARENCY" val="Verdadeiro"/>
  <p:tag name="FILENAME" val=""/>
  <p:tag name="INPUTTYPE" val="0"/>
  <p:tag name="LATEXENGINEID" val="0"/>
  <p:tag name="TEMPFOLDER" val=".\"/>
</p:tagLst>
</file>

<file path=ppt/tags/tag4.xml><?xml version="1.0" encoding="utf-8"?>
<p:tagLst xmlns:a="http://schemas.openxmlformats.org/drawingml/2006/main" xmlns:r="http://schemas.openxmlformats.org/officeDocument/2006/relationships" xmlns:p="http://schemas.openxmlformats.org/presentationml/2006/main">
  <p:tag name="ORIGINALHEIGHT" val="142,4822"/>
  <p:tag name="ORIGINALWIDTH" val="2522,685"/>
  <p:tag name="OUTPUTDPI" val="1200"/>
  <p:tag name="LATEXADDIN" val="\documentclass{article}&#10;\usepackage{amsmath}&#10;\pagestyle{empty}&#10;\begin{document}&#10;&#10;\begin{equation}&#10;O(N,L)=L^N&#10;\end{equation}&#10;&#10;&#10;\end{document}"/>
  <p:tag name="IGUANATEXSIZE" val="40"/>
  <p:tag name="IGUANATEXCURSOR" val="105"/>
  <p:tag name="TRANSPARENCY" val="Verdadeiro"/>
  <p:tag name="FILENAME" val=""/>
  <p:tag name="INPUTTYPE" val="0"/>
  <p:tag name="LATEXENGINEID" val="0"/>
  <p:tag name="TEMPFOLDER" val=".\"/>
</p:tagLst>
</file>

<file path=ppt/tags/tag5.xml><?xml version="1.0" encoding="utf-8"?>
<p:tagLst xmlns:a="http://schemas.openxmlformats.org/drawingml/2006/main" xmlns:r="http://schemas.openxmlformats.org/officeDocument/2006/relationships" xmlns:p="http://schemas.openxmlformats.org/presentationml/2006/main">
  <p:tag name="ORIGINALHEIGHT" val="2420,697"/>
  <p:tag name="ORIGINALWIDTH" val="6463,442"/>
  <p:tag name="OUTPUTDPI" val="1200"/>
  <p:tag name="LATEXADDIN" val="\documentclass{article}&#10;\usepackage{amsmath}&#10;\pagestyle{empty}&#10;\begin{document}&#10;&#10;\begin{tabular}{|c|c|c|c|c|c|}&#10;\hline &#10;Grupo &amp; Conjuntos de Refer\^{e}ncia &amp; Sequ\^{e}ncias &amp; Tamanho m\'{i}nimo &amp; Tamanho m\'{e}dio &amp; Tamanho m\'{a}ximo\tabularnewline&#10;\hline &#10;BASIC\_SET &amp; PF08184 &amp; 3 &amp; 60 &amp; 60 &amp; 60\tabularnewline&#10;\cline{2-6} &#10; &amp; PF03426 &amp; 3 &amp; 160 &amp; 161 &amp; 164\tabularnewline&#10;\hline &#10; &amp; 1AAB &amp; 4 &amp; 68 &amp; 73 &amp; 80\tabularnewline&#10;\cline{2-6} &#10;SIMPLE\_SET &amp; 1CSY &amp; 5 &amp; 101 &amp; 103 &amp; 105\tabularnewline&#10;\cline{2-6} &#10; &amp; 1TGXA &amp; 4 &amp; 58 &amp; 61 &amp; 65\tabularnewline&#10;\cline{2-6} &#10; &amp; 3CYR &amp; 4 &amp; 96 &amp; 105 &amp; 110\tabularnewline&#10;\hline &#10; &amp; 1GDOA &amp; 4 &amp; 235 &amp; 248 &amp; 266\tabularnewline&#10;\cline{2-6} &#10;MEDIUM\_SET &amp; 2HSDA &amp; 4 &amp; 226 &amp; 246 &amp; 263\tabularnewline&#10;\cline{2-6} &#10; &amp; KINASE &amp; 5 &amp; 264 &amp; 268 &amp; 277\tabularnewline&#10;\hline &#10; &amp; SYNTH\_HARD2 &amp; 3 &amp; 232 &amp; 377 &amp; 454\tabularnewline&#10;\cline{2-6} &#10; &amp; 1TIS &amp; 5 &amp; 264 &amp; 284 &amp; 296\tabularnewline&#10;\cline{2-6} &#10;HARD\_SET &amp; 1TON &amp; 5 &amp; 225 &amp; 236 &amp; 245\tabularnewline&#10;\cline{2-6} &#10; &amp; 5PTP &amp; 5 &amp; 223 &amp; 234 &amp; 246\tabularnewline&#10;\cline{2-6} &#10; &amp; SYNTH\_HARD3 &amp; 3 &amp; 391 &amp; 510 &amp; 683\tabularnewline&#10;\cline{2-6} &#10; &amp; 1AC5 &amp; 5 &amp; 422 &amp; 446 &amp; 484\tabularnewline&#10;\hline &#10;\end{tabular}&#10;&#10;&#10;\end{document}"/>
  <p:tag name="IGUANATEXSIZE" val="20"/>
  <p:tag name="IGUANATEXCURSOR" val="250"/>
  <p:tag name="TRANSPARENCY" val="Verdadeiro"/>
  <p:tag name="FILENAME" val=""/>
  <p:tag name="INPUTTYPE" val="0"/>
  <p:tag name="LATEXENGINEID" val="0"/>
  <p:tag name="TEMPFOLDER" val=".\"/>
</p:tagLst>
</file>

<file path=ppt/tags/tag6.xml><?xml version="1.0" encoding="utf-8"?>
<p:tagLst xmlns:a="http://schemas.openxmlformats.org/drawingml/2006/main" xmlns:r="http://schemas.openxmlformats.org/officeDocument/2006/relationships" xmlns:p="http://schemas.openxmlformats.org/presentationml/2006/main">
  <p:tag name="ORIGINALHEIGHT" val="362,9547"/>
  <p:tag name="ORIGINALWIDTH" val="2603,675"/>
  <p:tag name="OUTPUTDPI" val="1200"/>
  <p:tag name="LATEXADDIN" val="\documentclass{article}&#10;\usepackage{amsmath}&#10;\pagestyle{empty}&#10;\begin{document}&#10;&#10;\begin{equation}&#10;w_{p}=\prod_{i=1}^{k}\frac{1}{(a_{i}-1)}&#10;\end{equation}&#10;&#10;&#10;&#10;\end{document}"/>
  <p:tag name="IGUANATEXSIZE" val="20"/>
  <p:tag name="IGUANATEXCURSOR" val="138"/>
  <p:tag name="TRANSPARENCY" val="Verdadeiro"/>
  <p:tag name="FILENAME" val=""/>
  <p:tag name="INPUTTYPE" val="0"/>
  <p:tag name="LATEXENGINEID" val="0"/>
  <p:tag name="TEMPFOLDER" val=".\"/>
</p:tagLst>
</file>

<file path=ppt/tags/tag7.xml><?xml version="1.0" encoding="utf-8"?>
<p:tagLst xmlns:a="http://schemas.openxmlformats.org/drawingml/2006/main" xmlns:r="http://schemas.openxmlformats.org/officeDocument/2006/relationships" xmlns:p="http://schemas.openxmlformats.org/presentationml/2006/main">
  <p:tag name="ORIGINALHEIGHT" val="253,4684"/>
  <p:tag name="ORIGINALWIDTH" val="2166,479"/>
  <p:tag name="OUTPUTDPI" val="1200"/>
  <p:tag name="LATEXADDIN" val="\documentclass{article}&#10;\usepackage{amsmath}&#10;\pagestyle{empty}&#10;\begin{document}&#10;&#10;&#10;\begin{equation}&#10;\frac{1}{2}&#10;\end{equation}&#10;&#10;\end{document}"/>
  <p:tag name="IGUANATEXSIZE" val="20"/>
  <p:tag name="IGUANATEXCURSOR" val="110"/>
  <p:tag name="TRANSPARENCY" val="Verdadeiro"/>
  <p:tag name="FILENAME" val=""/>
  <p:tag name="INPUTTYPE" val="0"/>
  <p:tag name="LATEXENGINEID" val="0"/>
  <p:tag name="TEMPFOLDER" val=".\"/>
</p:tagLst>
</file>

<file path=ppt/tags/tag8.xml><?xml version="1.0" encoding="utf-8"?>
<p:tagLst xmlns:a="http://schemas.openxmlformats.org/drawingml/2006/main" xmlns:r="http://schemas.openxmlformats.org/officeDocument/2006/relationships" xmlns:p="http://schemas.openxmlformats.org/presentationml/2006/main">
  <p:tag name="ORIGINALHEIGHT" val="253,4684"/>
  <p:tag name="ORIGINALWIDTH" val="2509,936"/>
  <p:tag name="OUTPUTDPI" val="1200"/>
  <p:tag name="LATEXADDIN" val="\documentclass{article}&#10;\usepackage{amsmath}&#10;\pagestyle{empty}&#10;\begin{document}&#10;&#10;\begin{equation}&#10;\frac{1}{2\times1\times1}=\frac{1}{2}&#10;\end{equation}&#10;&#10;&#10;\end{document}"/>
  <p:tag name="IGUANATEXSIZE" val="20"/>
  <p:tag name="IGUANATEXCURSOR" val="135"/>
  <p:tag name="TRANSPARENCY" val="Verdadeiro"/>
  <p:tag name="FILENAME" val=""/>
  <p:tag name="INPUTTYPE" val="0"/>
  <p:tag name="LATEXENGINEID" val="0"/>
  <p:tag name="TEMPFOLDER" val=".\"/>
</p:tagLst>
</file>

<file path=ppt/tags/tag9.xml><?xml version="1.0" encoding="utf-8"?>
<p:tagLst xmlns:a="http://schemas.openxmlformats.org/drawingml/2006/main" xmlns:r="http://schemas.openxmlformats.org/officeDocument/2006/relationships" xmlns:p="http://schemas.openxmlformats.org/presentationml/2006/main">
  <p:tag name="ORIGINALHEIGHT" val="253,4684"/>
  <p:tag name="ORIGINALWIDTH" val="2509,936"/>
  <p:tag name="OUTPUTDPI" val="1200"/>
  <p:tag name="LATEXADDIN" val="\documentclass{article}&#10;\usepackage{amsmath}&#10;\pagestyle{empty}&#10;\begin{document}&#10;&#10;\begin{equation}&#10;\frac{1}{2\times1\times1}=\frac{1}{2}&#10;\end{equation}&#10;&#10;&#10;\end{document}"/>
  <p:tag name="IGUANATEXSIZE" val="20"/>
  <p:tag name="IGUANATEXCURSOR" val="135"/>
  <p:tag name="TRANSPARENCY" val="Verdadeiro"/>
  <p:tag name="FILENAME" val=""/>
  <p:tag name="INPUTTYPE" val="0"/>
  <p:tag name="LATEXENGINEID" val="0"/>
  <p:tag name="TEMPFOLDER" val=".\"/>
</p:tagLst>
</file>

<file path=ppt/theme/theme1.xml><?xml version="1.0" encoding="utf-8"?>
<a:theme xmlns:a="http://schemas.openxmlformats.org/drawingml/2006/main" name="Facetado">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2757</TotalTime>
  <Words>5135</Words>
  <Application>Microsoft Office PowerPoint</Application>
  <PresentationFormat>Widescreen</PresentationFormat>
  <Paragraphs>501</Paragraphs>
  <Slides>57</Slides>
  <Notes>47</Notes>
  <HiddenSlides>4</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57</vt:i4>
      </vt:variant>
    </vt:vector>
  </HeadingPairs>
  <TitlesOfParts>
    <vt:vector size="64" baseType="lpstr">
      <vt:lpstr>Arial</vt:lpstr>
      <vt:lpstr>Calibri</vt:lpstr>
      <vt:lpstr>Cambria Math</vt:lpstr>
      <vt:lpstr>Times New Roman</vt:lpstr>
      <vt:lpstr>Trebuchet MS</vt:lpstr>
      <vt:lpstr>Wingdings 3</vt:lpstr>
      <vt:lpstr>Facetado</vt:lpstr>
      <vt:lpstr>Alinhamento múltiplo de sequências com A-Star paralelo em clusters MPI</vt:lpstr>
      <vt:lpstr>Sumário</vt:lpstr>
      <vt:lpstr>Introdução</vt:lpstr>
      <vt:lpstr>Introdução</vt:lpstr>
      <vt:lpstr>Introdução</vt:lpstr>
      <vt:lpstr>Motivação</vt:lpstr>
      <vt:lpstr>Motivação</vt:lpstr>
      <vt:lpstr>Objetivo</vt:lpstr>
      <vt:lpstr>Sumário</vt:lpstr>
      <vt:lpstr>Alinhamento múltiplo</vt:lpstr>
      <vt:lpstr>Alinhamento múltiplo</vt:lpstr>
      <vt:lpstr>Alinhamento múltiplo</vt:lpstr>
      <vt:lpstr>Alinhamento múltiplo</vt:lpstr>
      <vt:lpstr>Alinhamento múltiplo</vt:lpstr>
      <vt:lpstr>Sumário</vt:lpstr>
      <vt:lpstr>Carrillo-Lipman</vt:lpstr>
      <vt:lpstr>A-Star</vt:lpstr>
      <vt:lpstr>A-Star</vt:lpstr>
      <vt:lpstr>A-Star</vt:lpstr>
      <vt:lpstr>Sumário</vt:lpstr>
      <vt:lpstr>MPI</vt:lpstr>
      <vt:lpstr>MPI</vt:lpstr>
      <vt:lpstr>MPI</vt:lpstr>
      <vt:lpstr>MPI</vt:lpstr>
      <vt:lpstr>MPI</vt:lpstr>
      <vt:lpstr>Sumário</vt:lpstr>
      <vt:lpstr>Estado da Arte</vt:lpstr>
      <vt:lpstr>Estado da Arte</vt:lpstr>
      <vt:lpstr>Sumário</vt:lpstr>
      <vt:lpstr>Projeto</vt:lpstr>
      <vt:lpstr>Projeto</vt:lpstr>
      <vt:lpstr>Projeto</vt:lpstr>
      <vt:lpstr>Projeto</vt:lpstr>
      <vt:lpstr>Projeto</vt:lpstr>
      <vt:lpstr>Projeto</vt:lpstr>
      <vt:lpstr>Projeto</vt:lpstr>
      <vt:lpstr>Projeto</vt:lpstr>
      <vt:lpstr>Projeto</vt:lpstr>
      <vt:lpstr>Projeto</vt:lpstr>
      <vt:lpstr>Otimizações propostas</vt:lpstr>
      <vt:lpstr>Otimizações propostas</vt:lpstr>
      <vt:lpstr>Sumário</vt:lpstr>
      <vt:lpstr>Resultados</vt:lpstr>
      <vt:lpstr>Resultados</vt:lpstr>
      <vt:lpstr>Resultados - Tempo de busca  (escala logarítmica) </vt:lpstr>
      <vt:lpstr>Resultados – Tempo de busca  (escala linear)</vt:lpstr>
      <vt:lpstr>Resultados – Tempo total de execução (escala logarítmica)</vt:lpstr>
      <vt:lpstr>Resultados – Tempo total de execução (escala linear)</vt:lpstr>
      <vt:lpstr>Resultados – Consumo de memória</vt:lpstr>
      <vt:lpstr>Resultados – Uso de CPU</vt:lpstr>
      <vt:lpstr>Sumário</vt:lpstr>
      <vt:lpstr>Conclusão</vt:lpstr>
      <vt:lpstr>Trabalhos futuros</vt:lpstr>
      <vt:lpstr>Alinhamento múltiplo</vt:lpstr>
      <vt:lpstr>Alinhamento múltiplo</vt:lpstr>
      <vt:lpstr>Alinhamento múltiplo</vt:lpstr>
      <vt:lpstr>Estado da Arte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Alinhamento múltiplo de sequências com clusters MPI</dc:title>
  <dc:creator>Gabriel Ferreira</dc:creator>
  <cp:lastModifiedBy>Gabriel Ferreira</cp:lastModifiedBy>
  <cp:revision>110</cp:revision>
  <dcterms:created xsi:type="dcterms:W3CDTF">2016-07-20T01:11:10Z</dcterms:created>
  <dcterms:modified xsi:type="dcterms:W3CDTF">2016-07-22T21:47:22Z</dcterms:modified>
</cp:coreProperties>
</file>