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6" r:id="rId2"/>
    <p:sldId id="263" r:id="rId3"/>
    <p:sldId id="271" r:id="rId4"/>
    <p:sldId id="274" r:id="rId5"/>
    <p:sldId id="275" r:id="rId6"/>
    <p:sldId id="276" r:id="rId7"/>
    <p:sldId id="272" r:id="rId8"/>
    <p:sldId id="280" r:id="rId9"/>
    <p:sldId id="277" r:id="rId10"/>
    <p:sldId id="270" r:id="rId11"/>
    <p:sldId id="257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EBEBEB"/>
    <a:srgbClr val="00BA38"/>
    <a:srgbClr val="619CFF"/>
    <a:srgbClr val="7CAE00"/>
    <a:srgbClr val="00BFC4"/>
    <a:srgbClr val="C77CFF"/>
    <a:srgbClr val="42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9552" autoAdjust="0"/>
  </p:normalViewPr>
  <p:slideViewPr>
    <p:cSldViewPr snapToGrid="0" showGuides="1">
      <p:cViewPr>
        <p:scale>
          <a:sx n="80" d="100"/>
          <a:sy n="80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6FDE-E1DA-4DAC-B3EB-37B66FC2C71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85EF6-57A8-4B68-A7E7-6D6A6CF02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Sub </a:t>
            </a:r>
            <a:r>
              <a:rPr lang="es-ES" dirty="0" err="1"/>
              <a:t>metering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fundamental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Smart </a:t>
            </a:r>
            <a:r>
              <a:rPr lang="es-ES" dirty="0" err="1"/>
              <a:t>homes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homes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future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8120-4CD4-412C-B038-74D1EF40B4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latin typeface="Georgia" panose="02040502050405020303" pitchFamily="18" charset="0"/>
              </a:rPr>
              <a:t>Energy </a:t>
            </a:r>
            <a:r>
              <a:rPr lang="es-ES" sz="1200" dirty="0" err="1">
                <a:latin typeface="Georgia" panose="02040502050405020303" pitchFamily="18" charset="0"/>
              </a:rPr>
              <a:t>saving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from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knowledge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of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spending</a:t>
            </a:r>
            <a:endParaRPr lang="es-ES" sz="1200" dirty="0"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>
                <a:latin typeface="Georgia" panose="02040502050405020303" pitchFamily="18" charset="0"/>
              </a:rPr>
              <a:t>If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you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understand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how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your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clients</a:t>
            </a:r>
            <a:r>
              <a:rPr lang="es-ES" sz="1200" dirty="0">
                <a:latin typeface="Georgia" panose="02040502050405020303" pitchFamily="18" charset="0"/>
              </a:rPr>
              <a:t> are </a:t>
            </a:r>
            <a:r>
              <a:rPr lang="es-ES" sz="1200" dirty="0" err="1">
                <a:latin typeface="Georgia" panose="02040502050405020303" pitchFamily="18" charset="0"/>
              </a:rPr>
              <a:t>using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your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product</a:t>
            </a:r>
            <a:r>
              <a:rPr lang="es-ES" sz="1200" dirty="0">
                <a:latin typeface="Georgia" panose="02040502050405020303" pitchFamily="18" charset="0"/>
              </a:rPr>
              <a:t>, </a:t>
            </a:r>
            <a:r>
              <a:rPr lang="es-ES" sz="1200" dirty="0" err="1">
                <a:latin typeface="Georgia" panose="02040502050405020303" pitchFamily="18" charset="0"/>
              </a:rPr>
              <a:t>you</a:t>
            </a:r>
            <a:r>
              <a:rPr lang="es-ES" sz="1200" dirty="0">
                <a:latin typeface="Georgia" panose="02040502050405020303" pitchFamily="18" charset="0"/>
              </a:rPr>
              <a:t> can </a:t>
            </a:r>
            <a:r>
              <a:rPr lang="es-ES" sz="1200" dirty="0" err="1">
                <a:latin typeface="Georgia" panose="02040502050405020303" pitchFamily="18" charset="0"/>
              </a:rPr>
              <a:t>improve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your</a:t>
            </a:r>
            <a:r>
              <a:rPr lang="es-ES" sz="1200" dirty="0">
                <a:latin typeface="Georgia" panose="02040502050405020303" pitchFamily="18" charset="0"/>
              </a:rPr>
              <a:t> </a:t>
            </a:r>
            <a:r>
              <a:rPr lang="es-ES" sz="1200" dirty="0" err="1">
                <a:latin typeface="Georgia" panose="02040502050405020303" pitchFamily="18" charset="0"/>
              </a:rPr>
              <a:t>product</a:t>
            </a:r>
            <a:endParaRPr lang="es-ES" sz="12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48120-4CD4-412C-B038-74D1EF40B4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correlated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temperature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85EF6-57A8-4B68-A7E7-6D6A6CF02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2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024E8-C276-41BF-BE75-0D2089F433F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6635FC-AF91-48AC-A407-41622FD5E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9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7E2D2C-114A-4F75-AB76-B4DC17E7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2588"/>
            <a:ext cx="9144000" cy="4732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3410F69-C6F8-47E5-AB76-75DEA6FA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54" t="79839" r="34482"/>
          <a:stretch/>
        </p:blipFill>
        <p:spPr>
          <a:xfrm>
            <a:off x="6168654" y="4841240"/>
            <a:ext cx="1752357" cy="9541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838B7B-D6C0-49B2-B0B0-E9D2F2657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8661400" y="4841240"/>
            <a:ext cx="222250" cy="9541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53FCB4-8958-4827-811C-FC09DFB50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8445500" y="4841240"/>
            <a:ext cx="222250" cy="9541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A1AD9D-1904-40A6-BADF-8EE87AFAD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7918450" y="4838712"/>
            <a:ext cx="527050" cy="95417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4B8AEF0-0937-4F5C-BAC2-FA760A00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7396149" y="4840189"/>
            <a:ext cx="527050" cy="9541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2BECF3E-C8F6-4293-BABA-51374A9EA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7394575" y="4838712"/>
            <a:ext cx="527050" cy="9541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E77E02-A794-413C-9D26-D4F2C27F8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6915150" y="4838712"/>
            <a:ext cx="527050" cy="95417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0AD11C-AB40-4EFB-813D-78E9773C0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6418555" y="4838712"/>
            <a:ext cx="527050" cy="9541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1BA08C8-6540-4032-B559-D57AF3716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22" t="79840" r="347"/>
          <a:stretch/>
        </p:blipFill>
        <p:spPr>
          <a:xfrm>
            <a:off x="5878496" y="4831314"/>
            <a:ext cx="527050" cy="9541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2773AE9-EB87-4601-91B7-A9655611C3A5}"/>
              </a:ext>
            </a:extLst>
          </p:cNvPr>
          <p:cNvSpPr txBox="1"/>
          <p:nvPr/>
        </p:nvSpPr>
        <p:spPr>
          <a:xfrm>
            <a:off x="6142022" y="4992633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Georgia" panose="02040502050405020303" pitchFamily="18" charset="0"/>
              </a:rPr>
              <a:t>Gabriel Ristow Cidral</a:t>
            </a:r>
          </a:p>
          <a:p>
            <a:r>
              <a:rPr lang="es-ES" b="1" dirty="0">
                <a:solidFill>
                  <a:schemeClr val="bg1"/>
                </a:solidFill>
                <a:latin typeface="Georgia" panose="02040502050405020303" pitchFamily="18" charset="0"/>
              </a:rPr>
              <a:t>IOT </a:t>
            </a:r>
            <a:r>
              <a:rPr lang="es-ES" b="1" dirty="0" err="1">
                <a:solidFill>
                  <a:schemeClr val="bg1"/>
                </a:solidFill>
                <a:latin typeface="Georgia" panose="02040502050405020303" pitchFamily="18" charset="0"/>
              </a:rPr>
              <a:t>Analytics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Resultado de imagen de ubiqum logo">
            <a:extLst>
              <a:ext uri="{FF2B5EF4-FFF2-40B4-BE49-F238E27FC236}">
                <a16:creationId xmlns:a16="http://schemas.microsoft.com/office/drawing/2014/main" id="{A43E96D0-082F-42E9-B5C2-3A8D7B6F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254" y="6160648"/>
            <a:ext cx="2423718" cy="48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5CAC592-3649-44AD-9B38-3A2AC1E90626}"/>
              </a:ext>
            </a:extLst>
          </p:cNvPr>
          <p:cNvSpPr/>
          <p:nvPr/>
        </p:nvSpPr>
        <p:spPr>
          <a:xfrm>
            <a:off x="150409" y="6218354"/>
            <a:ext cx="601824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Georgia" panose="02040502050405020303" pitchFamily="18" charset="0"/>
              </a:rPr>
              <a:t>The value of sub-metering systems – Final delivery</a:t>
            </a:r>
          </a:p>
        </p:txBody>
      </p:sp>
    </p:spTree>
    <p:extLst>
      <p:ext uri="{BB962C8B-B14F-4D97-AF65-F5344CB8AC3E}">
        <p14:creationId xmlns:p14="http://schemas.microsoft.com/office/powerpoint/2010/main" val="180486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A6A0B-15EA-4B33-AB16-D0727586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8F2B1E-C290-49DA-BC7D-EB949F9B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37" y="2084832"/>
            <a:ext cx="4692318" cy="339020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A409CC-4189-4334-831B-88B32211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76FF-214B-4F30-AE3B-62353DBD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HOW TO SAVE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74094-37B8-4B52-8412-A36B1D7B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79CC2-5B79-4508-8529-42B0C25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4C148-5FFC-4B0F-A765-5C07629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A1683981-8ABD-4A77-896A-73076D57BC4E}"/>
              </a:ext>
            </a:extLst>
          </p:cNvPr>
          <p:cNvSpPr/>
          <p:nvPr/>
        </p:nvSpPr>
        <p:spPr>
          <a:xfrm>
            <a:off x="-314908" y="1841981"/>
            <a:ext cx="10394302" cy="2724539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89AD0D-003B-4226-BBFD-4E4163F084AF}"/>
              </a:ext>
            </a:extLst>
          </p:cNvPr>
          <p:cNvSpPr txBox="1"/>
          <p:nvPr/>
        </p:nvSpPr>
        <p:spPr>
          <a:xfrm>
            <a:off x="710005" y="889429"/>
            <a:ext cx="719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latin typeface="Georgia" panose="02040502050405020303" pitchFamily="18" charset="0"/>
              </a:rPr>
              <a:t>Recap</a:t>
            </a:r>
            <a:endParaRPr lang="en-US" sz="4400" dirty="0">
              <a:latin typeface="Georgia" panose="02040502050405020303" pitchFamily="18" charset="0"/>
            </a:endParaRPr>
          </a:p>
        </p:txBody>
      </p:sp>
      <p:pic>
        <p:nvPicPr>
          <p:cNvPr id="4" name="Picture 6" descr="Resultado de imagen de construction icon">
            <a:extLst>
              <a:ext uri="{FF2B5EF4-FFF2-40B4-BE49-F238E27FC236}">
                <a16:creationId xmlns:a16="http://schemas.microsoft.com/office/drawing/2014/main" id="{3D4F6270-DD3A-4ED0-AA88-454F6750E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7" t="19967" r="22456" b="16919"/>
          <a:stretch/>
        </p:blipFill>
        <p:spPr bwMode="auto">
          <a:xfrm>
            <a:off x="1182862" y="2337284"/>
            <a:ext cx="1159674" cy="13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209E5B-9274-40F7-8EC0-206C58E95959}"/>
              </a:ext>
            </a:extLst>
          </p:cNvPr>
          <p:cNvSpPr txBox="1"/>
          <p:nvPr/>
        </p:nvSpPr>
        <p:spPr>
          <a:xfrm>
            <a:off x="935042" y="3653805"/>
            <a:ext cx="2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Georgia" panose="02040502050405020303" pitchFamily="18" charset="0"/>
              </a:rPr>
              <a:t>Home </a:t>
            </a:r>
            <a:r>
              <a:rPr lang="es-ES" b="1" dirty="0" err="1">
                <a:latin typeface="Georgia" panose="02040502050405020303" pitchFamily="18" charset="0"/>
              </a:rPr>
              <a:t>developer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3E023D-8ED6-4FE0-AF87-DD0472E4D61E}"/>
              </a:ext>
            </a:extLst>
          </p:cNvPr>
          <p:cNvSpPr/>
          <p:nvPr/>
        </p:nvSpPr>
        <p:spPr>
          <a:xfrm>
            <a:off x="6198511" y="3710202"/>
            <a:ext cx="388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Georgia" panose="02040502050405020303" pitchFamily="18" charset="0"/>
              </a:rPr>
              <a:t>Final </a:t>
            </a:r>
            <a:r>
              <a:rPr lang="es-ES" b="1" dirty="0" err="1">
                <a:latin typeface="Georgia" panose="02040502050405020303" pitchFamily="18" charset="0"/>
              </a:rPr>
              <a:t>user</a:t>
            </a:r>
            <a:endParaRPr lang="es-ES" b="1" dirty="0">
              <a:latin typeface="Georgia" panose="02040502050405020303" pitchFamily="18" charset="0"/>
            </a:endParaRPr>
          </a:p>
        </p:txBody>
      </p:sp>
      <p:pic>
        <p:nvPicPr>
          <p:cNvPr id="9" name="Picture 10" descr="Resultado de imagen de real estate agent icon">
            <a:extLst>
              <a:ext uri="{FF2B5EF4-FFF2-40B4-BE49-F238E27FC236}">
                <a16:creationId xmlns:a16="http://schemas.microsoft.com/office/drawing/2014/main" id="{0D974949-52BD-4C80-B1FE-344A0DDF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52" y="2127731"/>
            <a:ext cx="1710740" cy="17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9EE3B6F-1336-42C6-90C7-1C93CE23542D}"/>
              </a:ext>
            </a:extLst>
          </p:cNvPr>
          <p:cNvCxnSpPr>
            <a:cxnSpLocks/>
          </p:cNvCxnSpPr>
          <p:nvPr/>
        </p:nvCxnSpPr>
        <p:spPr>
          <a:xfrm>
            <a:off x="3987885" y="3089774"/>
            <a:ext cx="1278506" cy="19198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7A047E3-CCF0-4222-BE48-DBBCF5EED58F}"/>
              </a:ext>
            </a:extLst>
          </p:cNvPr>
          <p:cNvSpPr txBox="1"/>
          <p:nvPr/>
        </p:nvSpPr>
        <p:spPr>
          <a:xfrm>
            <a:off x="710005" y="4333774"/>
            <a:ext cx="3623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Georgia" panose="02040502050405020303" pitchFamily="18" charset="0"/>
              </a:rPr>
              <a:t>Added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value</a:t>
            </a:r>
            <a:endParaRPr lang="es-E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Georgia" panose="02040502050405020303" pitchFamily="18" charset="0"/>
              </a:rPr>
              <a:t>Differentiation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from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competition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41AA95E-C011-41D1-9198-EED64773B86A}"/>
              </a:ext>
            </a:extLst>
          </p:cNvPr>
          <p:cNvSpPr txBox="1"/>
          <p:nvPr/>
        </p:nvSpPr>
        <p:spPr>
          <a:xfrm>
            <a:off x="5394699" y="4338566"/>
            <a:ext cx="3623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Georgia" panose="02040502050405020303" pitchFamily="18" charset="0"/>
              </a:rPr>
              <a:t>User</a:t>
            </a:r>
            <a:r>
              <a:rPr lang="es-ES" sz="2000" dirty="0">
                <a:latin typeface="Georgia" panose="02040502050405020303" pitchFamily="18" charset="0"/>
              </a:rPr>
              <a:t> </a:t>
            </a:r>
            <a:r>
              <a:rPr lang="es-ES" sz="2000" dirty="0" err="1">
                <a:latin typeface="Georgia" panose="02040502050405020303" pitchFamily="18" charset="0"/>
              </a:rPr>
              <a:t>Dashboard</a:t>
            </a:r>
            <a:endParaRPr lang="es-ES" sz="2000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Control, </a:t>
            </a:r>
            <a:r>
              <a:rPr lang="es-ES" sz="2000" dirty="0" err="1">
                <a:latin typeface="Georgia" panose="02040502050405020303" pitchFamily="18" charset="0"/>
              </a:rPr>
              <a:t>save</a:t>
            </a:r>
            <a:r>
              <a:rPr lang="es-ES" sz="2000" dirty="0">
                <a:latin typeface="Georgia" panose="02040502050405020303" pitchFamily="18" charset="0"/>
              </a:rPr>
              <a:t>, </a:t>
            </a:r>
            <a:r>
              <a:rPr lang="es-ES" sz="2000" dirty="0" err="1">
                <a:latin typeface="Georgia" panose="02040502050405020303" pitchFamily="18" charset="0"/>
              </a:rPr>
              <a:t>predict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3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mac frame icon">
            <a:extLst>
              <a:ext uri="{FF2B5EF4-FFF2-40B4-BE49-F238E27FC236}">
                <a16:creationId xmlns:a16="http://schemas.microsoft.com/office/drawing/2014/main" id="{839EA76C-17A3-48BE-A0E7-CABC4329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89" y="609043"/>
            <a:ext cx="9565004" cy="57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CE752912-D46D-48B7-9C34-19CD74E8FFC9}"/>
              </a:ext>
            </a:extLst>
          </p:cNvPr>
          <p:cNvSpPr/>
          <p:nvPr/>
        </p:nvSpPr>
        <p:spPr>
          <a:xfrm>
            <a:off x="2498572" y="3689448"/>
            <a:ext cx="2155400" cy="161231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10" descr="Resultado de imagen de smart home logo">
            <a:extLst>
              <a:ext uri="{FF2B5EF4-FFF2-40B4-BE49-F238E27FC236}">
                <a16:creationId xmlns:a16="http://schemas.microsoft.com/office/drawing/2014/main" id="{A3A9ABC5-8CEA-4903-A7AB-5A8F505CD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t="45624" r="7647" b="30217"/>
          <a:stretch/>
        </p:blipFill>
        <p:spPr bwMode="auto">
          <a:xfrm>
            <a:off x="1200681" y="1196214"/>
            <a:ext cx="1871704" cy="32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7B960E-2AC3-4DFE-BCFE-D9055759644B}"/>
              </a:ext>
            </a:extLst>
          </p:cNvPr>
          <p:cNvSpPr txBox="1"/>
          <p:nvPr/>
        </p:nvSpPr>
        <p:spPr>
          <a:xfrm>
            <a:off x="5090822" y="5087093"/>
            <a:ext cx="449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Last</a:t>
            </a:r>
            <a:r>
              <a:rPr lang="es-ES" sz="1400" dirty="0">
                <a:solidFill>
                  <a:schemeClr val="accent1"/>
                </a:solidFill>
              </a:rPr>
              <a:t> </a:t>
            </a:r>
            <a:r>
              <a:rPr lang="es-ES" sz="1400" dirty="0" err="1">
                <a:solidFill>
                  <a:schemeClr val="accent1"/>
                </a:solidFill>
              </a:rPr>
              <a:t>update</a:t>
            </a:r>
            <a:r>
              <a:rPr lang="es-ES" sz="1400" dirty="0">
                <a:solidFill>
                  <a:schemeClr val="accent1"/>
                </a:solidFill>
              </a:rPr>
              <a:t>: 26/11/2010 – 21:02:00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E9F5C4-0634-472B-AA00-37C6F7784D53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D2DE29-F508-44E6-95FB-F8E5DA3FFE00}"/>
              </a:ext>
            </a:extLst>
          </p:cNvPr>
          <p:cNvSpPr/>
          <p:nvPr/>
        </p:nvSpPr>
        <p:spPr>
          <a:xfrm>
            <a:off x="5677369" y="1239945"/>
            <a:ext cx="1072662" cy="234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EB02E3-22E9-4E16-B444-198EFF8751ED}"/>
              </a:ext>
            </a:extLst>
          </p:cNvPr>
          <p:cNvSpPr/>
          <p:nvPr/>
        </p:nvSpPr>
        <p:spPr>
          <a:xfrm>
            <a:off x="6871683" y="1239945"/>
            <a:ext cx="1072662" cy="234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5143D4B-2B13-49F2-B432-D01B8CD5244C}"/>
              </a:ext>
            </a:extLst>
          </p:cNvPr>
          <p:cNvSpPr/>
          <p:nvPr/>
        </p:nvSpPr>
        <p:spPr>
          <a:xfrm>
            <a:off x="4475964" y="1653609"/>
            <a:ext cx="1072662" cy="234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268972-9BE0-4164-A9E9-38A17FD58151}"/>
              </a:ext>
            </a:extLst>
          </p:cNvPr>
          <p:cNvSpPr/>
          <p:nvPr/>
        </p:nvSpPr>
        <p:spPr>
          <a:xfrm>
            <a:off x="5708117" y="1653609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Year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D8B75-1A75-47B9-88FD-3C0BC1A7BED8}"/>
              </a:ext>
            </a:extLst>
          </p:cNvPr>
          <p:cNvSpPr/>
          <p:nvPr/>
        </p:nvSpPr>
        <p:spPr>
          <a:xfrm>
            <a:off x="6871683" y="1653609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FAC745-2A27-4D4C-9027-152DC5B093C1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BD60F38-4301-497F-8081-62F270627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3" t="13581" r="51541" b="21885"/>
          <a:stretch/>
        </p:blipFill>
        <p:spPr>
          <a:xfrm>
            <a:off x="1298448" y="3689448"/>
            <a:ext cx="1684756" cy="1612314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5B343CF-C210-43B6-8396-3B73FE58AEBF}"/>
              </a:ext>
            </a:extLst>
          </p:cNvPr>
          <p:cNvSpPr/>
          <p:nvPr/>
        </p:nvSpPr>
        <p:spPr>
          <a:xfrm>
            <a:off x="3042397" y="4318897"/>
            <a:ext cx="196611" cy="139426"/>
          </a:xfrm>
          <a:prstGeom prst="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C78C60F-1C8E-43F2-8DC2-5A088DB607CD}"/>
              </a:ext>
            </a:extLst>
          </p:cNvPr>
          <p:cNvSpPr/>
          <p:nvPr/>
        </p:nvSpPr>
        <p:spPr>
          <a:xfrm>
            <a:off x="3042397" y="4699269"/>
            <a:ext cx="196611" cy="139426"/>
          </a:xfrm>
          <a:prstGeom prst="rect">
            <a:avLst/>
          </a:prstGeom>
          <a:solidFill>
            <a:srgbClr val="7C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B380CE3-7E14-4170-8942-FA47FD574317}"/>
              </a:ext>
            </a:extLst>
          </p:cNvPr>
          <p:cNvSpPr/>
          <p:nvPr/>
        </p:nvSpPr>
        <p:spPr>
          <a:xfrm>
            <a:off x="3042397" y="5000393"/>
            <a:ext cx="196611" cy="139426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522D832-461D-4A09-B94A-9449F5750A00}"/>
              </a:ext>
            </a:extLst>
          </p:cNvPr>
          <p:cNvSpPr/>
          <p:nvPr/>
        </p:nvSpPr>
        <p:spPr>
          <a:xfrm>
            <a:off x="3042396" y="3956754"/>
            <a:ext cx="196611" cy="139426"/>
          </a:xfrm>
          <a:prstGeom prst="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93D7515-798E-4BDD-BA41-56996FE5292B}"/>
              </a:ext>
            </a:extLst>
          </p:cNvPr>
          <p:cNvSpPr txBox="1"/>
          <p:nvPr/>
        </p:nvSpPr>
        <p:spPr>
          <a:xfrm>
            <a:off x="3222013" y="4195431"/>
            <a:ext cx="129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Waterheater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airconditioner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694564F-9C21-43BF-83DA-514B6934F816}"/>
              </a:ext>
            </a:extLst>
          </p:cNvPr>
          <p:cNvSpPr txBox="1"/>
          <p:nvPr/>
        </p:nvSpPr>
        <p:spPr>
          <a:xfrm>
            <a:off x="3228449" y="4647137"/>
            <a:ext cx="95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Laundry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20FA105-CE68-41DF-BE78-96D6306502C5}"/>
              </a:ext>
            </a:extLst>
          </p:cNvPr>
          <p:cNvSpPr txBox="1"/>
          <p:nvPr/>
        </p:nvSpPr>
        <p:spPr>
          <a:xfrm>
            <a:off x="3239007" y="4922027"/>
            <a:ext cx="149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055969-B4AC-48D3-82AD-F7E7260CB874}"/>
              </a:ext>
            </a:extLst>
          </p:cNvPr>
          <p:cNvSpPr txBox="1"/>
          <p:nvPr/>
        </p:nvSpPr>
        <p:spPr>
          <a:xfrm>
            <a:off x="3239007" y="3905507"/>
            <a:ext cx="110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12998D-9C9F-41F2-8E38-FB82E2F206D8}"/>
              </a:ext>
            </a:extLst>
          </p:cNvPr>
          <p:cNvSpPr txBox="1"/>
          <p:nvPr/>
        </p:nvSpPr>
        <p:spPr>
          <a:xfrm>
            <a:off x="2294474" y="4336525"/>
            <a:ext cx="51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D1F7266-B7F0-4C3C-A8C8-3E5173D0585A}"/>
              </a:ext>
            </a:extLst>
          </p:cNvPr>
          <p:cNvSpPr txBox="1"/>
          <p:nvPr/>
        </p:nvSpPr>
        <p:spPr>
          <a:xfrm>
            <a:off x="1575684" y="4666474"/>
            <a:ext cx="51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D9C1A6-895B-4065-ADE2-53DF942D0F92}"/>
              </a:ext>
            </a:extLst>
          </p:cNvPr>
          <p:cNvSpPr txBox="1"/>
          <p:nvPr/>
        </p:nvSpPr>
        <p:spPr>
          <a:xfrm>
            <a:off x="1624575" y="4099902"/>
            <a:ext cx="51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C7BD6D8-9E85-4872-A367-775A327157BC}"/>
              </a:ext>
            </a:extLst>
          </p:cNvPr>
          <p:cNvSpPr txBox="1"/>
          <p:nvPr/>
        </p:nvSpPr>
        <p:spPr>
          <a:xfrm>
            <a:off x="1745358" y="4821784"/>
            <a:ext cx="51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02A8BE3-2F39-442D-BA20-5087B69B3235}"/>
              </a:ext>
            </a:extLst>
          </p:cNvPr>
          <p:cNvSpPr txBox="1"/>
          <p:nvPr/>
        </p:nvSpPr>
        <p:spPr>
          <a:xfrm>
            <a:off x="1362456" y="3312339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Consumption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sub meter</a:t>
            </a:r>
            <a:endParaRPr lang="en-U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14AEBCD-58F7-4E18-AA95-86BB850A784F}"/>
              </a:ext>
            </a:extLst>
          </p:cNvPr>
          <p:cNvSpPr/>
          <p:nvPr/>
        </p:nvSpPr>
        <p:spPr>
          <a:xfrm>
            <a:off x="4850583" y="3689448"/>
            <a:ext cx="3093761" cy="139764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8C5E675-A7A1-4355-B4E3-5E244C185353}"/>
              </a:ext>
            </a:extLst>
          </p:cNvPr>
          <p:cNvSpPr txBox="1"/>
          <p:nvPr/>
        </p:nvSpPr>
        <p:spPr>
          <a:xfrm>
            <a:off x="4892042" y="3301198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Compare</a:t>
            </a:r>
            <a:endParaRPr lang="en-US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EE20036-03DC-4A8D-8511-A132057D87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1" b="9391"/>
          <a:stretch/>
        </p:blipFill>
        <p:spPr>
          <a:xfrm>
            <a:off x="1298447" y="2027979"/>
            <a:ext cx="6645897" cy="1247805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91C6F341-03AB-4D76-8921-647422C3EA87}"/>
              </a:ext>
            </a:extLst>
          </p:cNvPr>
          <p:cNvSpPr txBox="1"/>
          <p:nvPr/>
        </p:nvSpPr>
        <p:spPr>
          <a:xfrm>
            <a:off x="7337528" y="3081592"/>
            <a:ext cx="723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1B4EAE-6511-4792-9D0B-59E848BBBE5B}"/>
              </a:ext>
            </a:extLst>
          </p:cNvPr>
          <p:cNvSpPr txBox="1"/>
          <p:nvPr/>
        </p:nvSpPr>
        <p:spPr>
          <a:xfrm>
            <a:off x="5555717" y="3848304"/>
            <a:ext cx="2388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</a:rPr>
              <a:t>4% </a:t>
            </a:r>
            <a:r>
              <a:rPr lang="es-ES" sz="1600" dirty="0" err="1">
                <a:solidFill>
                  <a:srgbClr val="00B050"/>
                </a:solidFill>
              </a:rPr>
              <a:t>less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last</a:t>
            </a:r>
            <a:r>
              <a:rPr lang="es-ES" sz="1600" dirty="0"/>
              <a:t> </a:t>
            </a:r>
            <a:r>
              <a:rPr lang="es-ES" sz="1600" dirty="0" err="1"/>
              <a:t>month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>
                <a:solidFill>
                  <a:srgbClr val="F8766D"/>
                </a:solidFill>
              </a:rPr>
              <a:t>6% more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month</a:t>
            </a:r>
            <a:r>
              <a:rPr lang="es-ES" sz="1600" dirty="0"/>
              <a:t> </a:t>
            </a:r>
            <a:r>
              <a:rPr lang="es-ES" sz="1600" dirty="0" err="1"/>
              <a:t>last</a:t>
            </a:r>
            <a:r>
              <a:rPr lang="es-ES" sz="1600" dirty="0"/>
              <a:t> </a:t>
            </a:r>
            <a:r>
              <a:rPr lang="es-ES" sz="1600" dirty="0" err="1"/>
              <a:t>year</a:t>
            </a:r>
            <a:endParaRPr lang="en-US" sz="1600" dirty="0"/>
          </a:p>
        </p:txBody>
      </p:sp>
      <p:pic>
        <p:nvPicPr>
          <p:cNvPr id="1026" name="Picture 2" descr="Smiley premium icon">
            <a:extLst>
              <a:ext uri="{FF2B5EF4-FFF2-40B4-BE49-F238E27FC236}">
                <a16:creationId xmlns:a16="http://schemas.microsoft.com/office/drawing/2014/main" id="{960A7CC4-09CA-487A-A5A3-03C92CF2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20" y="3813900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B481E40-2EB9-4F0F-9689-1C3605D02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28" y="4461528"/>
            <a:ext cx="480023" cy="4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1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 animBg="1"/>
      <p:bldP spid="36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mac frame icon">
            <a:extLst>
              <a:ext uri="{FF2B5EF4-FFF2-40B4-BE49-F238E27FC236}">
                <a16:creationId xmlns:a16="http://schemas.microsoft.com/office/drawing/2014/main" id="{839EA76C-17A3-48BE-A0E7-CABC4329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89" y="609043"/>
            <a:ext cx="9565004" cy="57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Resultado de imagen de smart home logo">
            <a:extLst>
              <a:ext uri="{FF2B5EF4-FFF2-40B4-BE49-F238E27FC236}">
                <a16:creationId xmlns:a16="http://schemas.microsoft.com/office/drawing/2014/main" id="{A3A9ABC5-8CEA-4903-A7AB-5A8F505CD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t="45624" r="7647" b="30217"/>
          <a:stretch/>
        </p:blipFill>
        <p:spPr bwMode="auto">
          <a:xfrm>
            <a:off x="1200681" y="1196214"/>
            <a:ext cx="1871704" cy="32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7B960E-2AC3-4DFE-BCFE-D9055759644B}"/>
              </a:ext>
            </a:extLst>
          </p:cNvPr>
          <p:cNvSpPr txBox="1"/>
          <p:nvPr/>
        </p:nvSpPr>
        <p:spPr>
          <a:xfrm>
            <a:off x="5090822" y="5087093"/>
            <a:ext cx="449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Last</a:t>
            </a:r>
            <a:r>
              <a:rPr lang="es-ES" sz="1400" dirty="0">
                <a:solidFill>
                  <a:schemeClr val="accent1"/>
                </a:solidFill>
              </a:rPr>
              <a:t> </a:t>
            </a:r>
            <a:r>
              <a:rPr lang="es-ES" sz="1400" dirty="0" err="1">
                <a:solidFill>
                  <a:schemeClr val="accent1"/>
                </a:solidFill>
              </a:rPr>
              <a:t>update</a:t>
            </a:r>
            <a:r>
              <a:rPr lang="es-ES" sz="1400" dirty="0">
                <a:solidFill>
                  <a:schemeClr val="accent1"/>
                </a:solidFill>
              </a:rPr>
              <a:t>: 26/11/2010 – 21:02:00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E9F5C4-0634-472B-AA00-37C6F7784D53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D2DE29-F508-44E6-95FB-F8E5DA3FFE00}"/>
              </a:ext>
            </a:extLst>
          </p:cNvPr>
          <p:cNvSpPr/>
          <p:nvPr/>
        </p:nvSpPr>
        <p:spPr>
          <a:xfrm>
            <a:off x="5677369" y="1239945"/>
            <a:ext cx="1072662" cy="234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EB02E3-22E9-4E16-B444-198EFF8751ED}"/>
              </a:ext>
            </a:extLst>
          </p:cNvPr>
          <p:cNvSpPr/>
          <p:nvPr/>
        </p:nvSpPr>
        <p:spPr>
          <a:xfrm>
            <a:off x="6871683" y="1239945"/>
            <a:ext cx="1072662" cy="234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5143D4B-2B13-49F2-B432-D01B8CD5244C}"/>
              </a:ext>
            </a:extLst>
          </p:cNvPr>
          <p:cNvSpPr/>
          <p:nvPr/>
        </p:nvSpPr>
        <p:spPr>
          <a:xfrm>
            <a:off x="4475964" y="1653609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268972-9BE0-4164-A9E9-38A17FD58151}"/>
              </a:ext>
            </a:extLst>
          </p:cNvPr>
          <p:cNvSpPr/>
          <p:nvPr/>
        </p:nvSpPr>
        <p:spPr>
          <a:xfrm>
            <a:off x="5708117" y="1653609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Year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D8B75-1A75-47B9-88FD-3C0BC1A7BED8}"/>
              </a:ext>
            </a:extLst>
          </p:cNvPr>
          <p:cNvSpPr/>
          <p:nvPr/>
        </p:nvSpPr>
        <p:spPr>
          <a:xfrm>
            <a:off x="6871683" y="1653609"/>
            <a:ext cx="1072662" cy="234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FAC745-2A27-4D4C-9027-152DC5B093C1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1614890-D53C-42AA-89A0-73C7908729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65"/>
          <a:stretch/>
        </p:blipFill>
        <p:spPr>
          <a:xfrm>
            <a:off x="1136991" y="3342213"/>
            <a:ext cx="5484789" cy="183981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1AD9E02-4703-4C77-A0CC-EB1E466E25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5"/>
          <a:stretch/>
        </p:blipFill>
        <p:spPr>
          <a:xfrm>
            <a:off x="1194816" y="2134430"/>
            <a:ext cx="6732948" cy="1126101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9254BFCD-DA00-4AEC-BBC6-FD547B5CB47E}"/>
              </a:ext>
            </a:extLst>
          </p:cNvPr>
          <p:cNvSpPr txBox="1"/>
          <p:nvPr/>
        </p:nvSpPr>
        <p:spPr>
          <a:xfrm>
            <a:off x="5767834" y="4562499"/>
            <a:ext cx="1103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35F307-84D5-4EAC-97A1-75C39624832E}"/>
              </a:ext>
            </a:extLst>
          </p:cNvPr>
          <p:cNvSpPr txBox="1"/>
          <p:nvPr/>
        </p:nvSpPr>
        <p:spPr>
          <a:xfrm>
            <a:off x="5767834" y="4022219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CEA1D65-BDC1-4AAA-A5B3-DAE4696D1C44}"/>
              </a:ext>
            </a:extLst>
          </p:cNvPr>
          <p:cNvSpPr txBox="1"/>
          <p:nvPr/>
        </p:nvSpPr>
        <p:spPr>
          <a:xfrm>
            <a:off x="5844725" y="3796356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DFEC132-F9C4-44E6-ADBD-C2D7E8478838}"/>
              </a:ext>
            </a:extLst>
          </p:cNvPr>
          <p:cNvSpPr txBox="1"/>
          <p:nvPr/>
        </p:nvSpPr>
        <p:spPr>
          <a:xfrm>
            <a:off x="5844724" y="3641993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CFEF2A5-FE62-4371-9301-8EB45C37D773}"/>
              </a:ext>
            </a:extLst>
          </p:cNvPr>
          <p:cNvSpPr txBox="1"/>
          <p:nvPr/>
        </p:nvSpPr>
        <p:spPr>
          <a:xfrm>
            <a:off x="4543101" y="3496199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578C28-20EB-4EF1-A637-1F1A446EE9AE}"/>
              </a:ext>
            </a:extLst>
          </p:cNvPr>
          <p:cNvSpPr txBox="1"/>
          <p:nvPr/>
        </p:nvSpPr>
        <p:spPr>
          <a:xfrm>
            <a:off x="4543511" y="4484489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F6C2BD0-A1BB-42D6-982F-410A5B6ECD16}"/>
              </a:ext>
            </a:extLst>
          </p:cNvPr>
          <p:cNvSpPr txBox="1"/>
          <p:nvPr/>
        </p:nvSpPr>
        <p:spPr>
          <a:xfrm>
            <a:off x="4549477" y="3646314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FBC30CA-198A-4D94-BC89-3CAEBF22491D}"/>
              </a:ext>
            </a:extLst>
          </p:cNvPr>
          <p:cNvSpPr txBox="1"/>
          <p:nvPr/>
        </p:nvSpPr>
        <p:spPr>
          <a:xfrm>
            <a:off x="4506752" y="3881885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B8FCB80-8362-4CE6-87A8-9AD8277D4701}"/>
              </a:ext>
            </a:extLst>
          </p:cNvPr>
          <p:cNvSpPr txBox="1"/>
          <p:nvPr/>
        </p:nvSpPr>
        <p:spPr>
          <a:xfrm>
            <a:off x="3383418" y="3483431"/>
            <a:ext cx="54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1352E7-8B1B-4F6B-95DB-82C47BD8C4CB}"/>
              </a:ext>
            </a:extLst>
          </p:cNvPr>
          <p:cNvSpPr txBox="1"/>
          <p:nvPr/>
        </p:nvSpPr>
        <p:spPr>
          <a:xfrm>
            <a:off x="3358868" y="3624174"/>
            <a:ext cx="54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1A18A68-2E2D-4219-AF47-27D19A8C3CF2}"/>
              </a:ext>
            </a:extLst>
          </p:cNvPr>
          <p:cNvSpPr txBox="1"/>
          <p:nvPr/>
        </p:nvSpPr>
        <p:spPr>
          <a:xfrm>
            <a:off x="3323261" y="3876689"/>
            <a:ext cx="706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625CC60-C648-4204-B39A-DBAF7583350D}"/>
              </a:ext>
            </a:extLst>
          </p:cNvPr>
          <p:cNvSpPr txBox="1"/>
          <p:nvPr/>
        </p:nvSpPr>
        <p:spPr>
          <a:xfrm>
            <a:off x="3338229" y="4488144"/>
            <a:ext cx="63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765B6FD-307E-43F9-85F8-7E818E706E16}"/>
              </a:ext>
            </a:extLst>
          </p:cNvPr>
          <p:cNvSpPr txBox="1"/>
          <p:nvPr/>
        </p:nvSpPr>
        <p:spPr>
          <a:xfrm>
            <a:off x="2157914" y="3467558"/>
            <a:ext cx="60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01A1570-A7C8-48D5-A230-DBB5A61E9D8F}"/>
              </a:ext>
            </a:extLst>
          </p:cNvPr>
          <p:cNvSpPr txBox="1"/>
          <p:nvPr/>
        </p:nvSpPr>
        <p:spPr>
          <a:xfrm>
            <a:off x="2136533" y="3605145"/>
            <a:ext cx="60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2217E2-346A-4876-A5BE-63D85677B51A}"/>
              </a:ext>
            </a:extLst>
          </p:cNvPr>
          <p:cNvSpPr txBox="1"/>
          <p:nvPr/>
        </p:nvSpPr>
        <p:spPr>
          <a:xfrm>
            <a:off x="2035415" y="4484489"/>
            <a:ext cx="63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D2160C6-2E0D-4AA7-A470-7AE59166B802}"/>
              </a:ext>
            </a:extLst>
          </p:cNvPr>
          <p:cNvSpPr txBox="1"/>
          <p:nvPr/>
        </p:nvSpPr>
        <p:spPr>
          <a:xfrm>
            <a:off x="2093789" y="3823194"/>
            <a:ext cx="70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31%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170F1E4-107E-4B0B-939A-B3FEDC4170FA}"/>
              </a:ext>
            </a:extLst>
          </p:cNvPr>
          <p:cNvSpPr/>
          <p:nvPr/>
        </p:nvSpPr>
        <p:spPr>
          <a:xfrm>
            <a:off x="6703831" y="3773496"/>
            <a:ext cx="196611" cy="139426"/>
          </a:xfrm>
          <a:prstGeom prst="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C67283B-0C46-4384-85AA-E2460015DF6F}"/>
              </a:ext>
            </a:extLst>
          </p:cNvPr>
          <p:cNvSpPr/>
          <p:nvPr/>
        </p:nvSpPr>
        <p:spPr>
          <a:xfrm>
            <a:off x="6703831" y="4044140"/>
            <a:ext cx="196611" cy="139426"/>
          </a:xfrm>
          <a:prstGeom prst="rect">
            <a:avLst/>
          </a:prstGeom>
          <a:solidFill>
            <a:srgbClr val="7C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53C9481-506B-451A-8A43-3CC198FDDAE4}"/>
              </a:ext>
            </a:extLst>
          </p:cNvPr>
          <p:cNvSpPr/>
          <p:nvPr/>
        </p:nvSpPr>
        <p:spPr>
          <a:xfrm>
            <a:off x="6703831" y="4345264"/>
            <a:ext cx="196611" cy="139426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558E2BA-95E1-48E1-B39A-C3D87A3DA5F7}"/>
              </a:ext>
            </a:extLst>
          </p:cNvPr>
          <p:cNvSpPr/>
          <p:nvPr/>
        </p:nvSpPr>
        <p:spPr>
          <a:xfrm>
            <a:off x="6703831" y="4656548"/>
            <a:ext cx="196611" cy="139426"/>
          </a:xfrm>
          <a:prstGeom prst="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0A7B54-0AB2-4ED9-A95F-1176C37F3B0D}"/>
              </a:ext>
            </a:extLst>
          </p:cNvPr>
          <p:cNvSpPr txBox="1"/>
          <p:nvPr/>
        </p:nvSpPr>
        <p:spPr>
          <a:xfrm>
            <a:off x="6883447" y="3714038"/>
            <a:ext cx="636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1CB7494-C243-40AC-BF2E-071180F57B6F}"/>
              </a:ext>
            </a:extLst>
          </p:cNvPr>
          <p:cNvSpPr txBox="1"/>
          <p:nvPr/>
        </p:nvSpPr>
        <p:spPr>
          <a:xfrm>
            <a:off x="6889883" y="3992008"/>
            <a:ext cx="69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Laundry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9B88522-ECC5-4562-8C37-12FBA092096E}"/>
              </a:ext>
            </a:extLst>
          </p:cNvPr>
          <p:cNvSpPr txBox="1"/>
          <p:nvPr/>
        </p:nvSpPr>
        <p:spPr>
          <a:xfrm>
            <a:off x="6900442" y="4239466"/>
            <a:ext cx="110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Waterheater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airconditioning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0F06514-EBA5-4D18-81E0-483733E41D45}"/>
              </a:ext>
            </a:extLst>
          </p:cNvPr>
          <p:cNvSpPr txBox="1"/>
          <p:nvPr/>
        </p:nvSpPr>
        <p:spPr>
          <a:xfrm>
            <a:off x="6900442" y="4605301"/>
            <a:ext cx="1103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mac frame icon">
            <a:extLst>
              <a:ext uri="{FF2B5EF4-FFF2-40B4-BE49-F238E27FC236}">
                <a16:creationId xmlns:a16="http://schemas.microsoft.com/office/drawing/2014/main" id="{839EA76C-17A3-48BE-A0E7-CABC4329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89" y="609043"/>
            <a:ext cx="9565004" cy="57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Resultado de imagen de smart home logo">
            <a:extLst>
              <a:ext uri="{FF2B5EF4-FFF2-40B4-BE49-F238E27FC236}">
                <a16:creationId xmlns:a16="http://schemas.microsoft.com/office/drawing/2014/main" id="{A3A9ABC5-8CEA-4903-A7AB-5A8F505CD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t="45624" r="7647" b="30217"/>
          <a:stretch/>
        </p:blipFill>
        <p:spPr bwMode="auto">
          <a:xfrm>
            <a:off x="1200681" y="1196214"/>
            <a:ext cx="1871704" cy="32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7B960E-2AC3-4DFE-BCFE-D9055759644B}"/>
              </a:ext>
            </a:extLst>
          </p:cNvPr>
          <p:cNvSpPr txBox="1"/>
          <p:nvPr/>
        </p:nvSpPr>
        <p:spPr>
          <a:xfrm>
            <a:off x="5090822" y="5087093"/>
            <a:ext cx="449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Last</a:t>
            </a:r>
            <a:r>
              <a:rPr lang="es-ES" sz="1400" dirty="0">
                <a:solidFill>
                  <a:schemeClr val="accent1"/>
                </a:solidFill>
              </a:rPr>
              <a:t> </a:t>
            </a:r>
            <a:r>
              <a:rPr lang="es-ES" sz="1400" dirty="0" err="1">
                <a:solidFill>
                  <a:schemeClr val="accent1"/>
                </a:solidFill>
              </a:rPr>
              <a:t>update</a:t>
            </a:r>
            <a:r>
              <a:rPr lang="es-ES" sz="1400" dirty="0">
                <a:solidFill>
                  <a:schemeClr val="accent1"/>
                </a:solidFill>
              </a:rPr>
              <a:t>: 26/11/2010 – 21:02:00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E9F5C4-0634-472B-AA00-37C6F7784D53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D2DE29-F508-44E6-95FB-F8E5DA3FFE00}"/>
              </a:ext>
            </a:extLst>
          </p:cNvPr>
          <p:cNvSpPr/>
          <p:nvPr/>
        </p:nvSpPr>
        <p:spPr>
          <a:xfrm>
            <a:off x="5677369" y="1239945"/>
            <a:ext cx="1072662" cy="234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EB02E3-22E9-4E16-B444-198EFF8751ED}"/>
              </a:ext>
            </a:extLst>
          </p:cNvPr>
          <p:cNvSpPr/>
          <p:nvPr/>
        </p:nvSpPr>
        <p:spPr>
          <a:xfrm>
            <a:off x="6871683" y="1239945"/>
            <a:ext cx="1072662" cy="234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FAC745-2A27-4D4C-9027-152DC5B093C1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AD06EA-2D01-49F6-B68F-656D46A20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96" y="1834992"/>
            <a:ext cx="396714" cy="39671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88EBF80-2F0B-44C6-ACAE-DB217071A7B4}"/>
              </a:ext>
            </a:extLst>
          </p:cNvPr>
          <p:cNvSpPr txBox="1"/>
          <p:nvPr/>
        </p:nvSpPr>
        <p:spPr>
          <a:xfrm>
            <a:off x="2204910" y="1893152"/>
            <a:ext cx="7523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Rates in France increase if several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equipments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at the same time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1EFCFA1-8E20-49C7-BD29-938D6CDC59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8" r="27667"/>
          <a:stretch/>
        </p:blipFill>
        <p:spPr>
          <a:xfrm>
            <a:off x="1330960" y="2639426"/>
            <a:ext cx="2981249" cy="243474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8FDA3ED-4905-439B-B8FB-A23D067A36AA}"/>
              </a:ext>
            </a:extLst>
          </p:cNvPr>
          <p:cNvSpPr txBox="1"/>
          <p:nvPr/>
        </p:nvSpPr>
        <p:spPr>
          <a:xfrm>
            <a:off x="2136534" y="2231094"/>
            <a:ext cx="1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Weekday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9378004-9A5B-4337-B5D8-8BB1A51A97E1}"/>
              </a:ext>
            </a:extLst>
          </p:cNvPr>
          <p:cNvSpPr txBox="1"/>
          <p:nvPr/>
        </p:nvSpPr>
        <p:spPr>
          <a:xfrm>
            <a:off x="5893157" y="2252024"/>
            <a:ext cx="111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Weekend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886DFD8-FE4C-4304-9C6E-742C8C0A6A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0" r="29260"/>
          <a:stretch/>
        </p:blipFill>
        <p:spPr>
          <a:xfrm>
            <a:off x="4960620" y="2621356"/>
            <a:ext cx="2910092" cy="243474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A1FEC89D-88CD-423D-AED4-9FD63C970AF5}"/>
              </a:ext>
            </a:extLst>
          </p:cNvPr>
          <p:cNvSpPr/>
          <p:nvPr/>
        </p:nvSpPr>
        <p:spPr>
          <a:xfrm>
            <a:off x="3610260" y="2810282"/>
            <a:ext cx="567159" cy="199321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C4542E-AEB3-45E0-863B-CD96BEB86DE4}"/>
              </a:ext>
            </a:extLst>
          </p:cNvPr>
          <p:cNvSpPr/>
          <p:nvPr/>
        </p:nvSpPr>
        <p:spPr>
          <a:xfrm>
            <a:off x="7151007" y="2810282"/>
            <a:ext cx="662033" cy="199321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9D89BAC-4E75-422D-AF3B-3938AA00EEDD}"/>
              </a:ext>
            </a:extLst>
          </p:cNvPr>
          <p:cNvSpPr/>
          <p:nvPr/>
        </p:nvSpPr>
        <p:spPr>
          <a:xfrm>
            <a:off x="3984965" y="5172625"/>
            <a:ext cx="196611" cy="139426"/>
          </a:xfrm>
          <a:prstGeom prst="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1B94710-812E-4DB0-8FE1-F0407111BBE2}"/>
              </a:ext>
            </a:extLst>
          </p:cNvPr>
          <p:cNvSpPr/>
          <p:nvPr/>
        </p:nvSpPr>
        <p:spPr>
          <a:xfrm>
            <a:off x="3054705" y="5165299"/>
            <a:ext cx="196611" cy="139426"/>
          </a:xfrm>
          <a:prstGeom prst="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E6BA629-DFCE-4534-A7A4-9DD4B2246372}"/>
              </a:ext>
            </a:extLst>
          </p:cNvPr>
          <p:cNvSpPr/>
          <p:nvPr/>
        </p:nvSpPr>
        <p:spPr>
          <a:xfrm>
            <a:off x="1585002" y="5150766"/>
            <a:ext cx="196611" cy="139426"/>
          </a:xfrm>
          <a:prstGeom prst="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1F74DB7-A75A-4375-BD52-362D2D28D7FD}"/>
              </a:ext>
            </a:extLst>
          </p:cNvPr>
          <p:cNvSpPr txBox="1"/>
          <p:nvPr/>
        </p:nvSpPr>
        <p:spPr>
          <a:xfrm>
            <a:off x="4164581" y="5113167"/>
            <a:ext cx="636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397CE4F-EFC0-4FA1-8B14-37CF1BE86D9B}"/>
              </a:ext>
            </a:extLst>
          </p:cNvPr>
          <p:cNvSpPr txBox="1"/>
          <p:nvPr/>
        </p:nvSpPr>
        <p:spPr>
          <a:xfrm>
            <a:off x="3240757" y="5113167"/>
            <a:ext cx="690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Laundry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5F6AA2A-1E19-42DD-B8BA-9B838D682603}"/>
              </a:ext>
            </a:extLst>
          </p:cNvPr>
          <p:cNvSpPr txBox="1"/>
          <p:nvPr/>
        </p:nvSpPr>
        <p:spPr>
          <a:xfrm>
            <a:off x="1781613" y="5044968"/>
            <a:ext cx="113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Waterheater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airconditioning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Resultado de imagen de mac frame icon">
            <a:extLst>
              <a:ext uri="{FF2B5EF4-FFF2-40B4-BE49-F238E27FC236}">
                <a16:creationId xmlns:a16="http://schemas.microsoft.com/office/drawing/2014/main" id="{2783CE4E-B880-4E8B-A8A4-35E83D4C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89" y="609043"/>
            <a:ext cx="9565004" cy="57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Resultado de imagen de smart home logo">
            <a:extLst>
              <a:ext uri="{FF2B5EF4-FFF2-40B4-BE49-F238E27FC236}">
                <a16:creationId xmlns:a16="http://schemas.microsoft.com/office/drawing/2014/main" id="{A3A9ABC5-8CEA-4903-A7AB-5A8F505CD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t="45624" r="7647" b="30217"/>
          <a:stretch/>
        </p:blipFill>
        <p:spPr bwMode="auto">
          <a:xfrm>
            <a:off x="1200681" y="1196214"/>
            <a:ext cx="1871704" cy="32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7B960E-2AC3-4DFE-BCFE-D9055759644B}"/>
              </a:ext>
            </a:extLst>
          </p:cNvPr>
          <p:cNvSpPr txBox="1"/>
          <p:nvPr/>
        </p:nvSpPr>
        <p:spPr>
          <a:xfrm>
            <a:off x="5090822" y="5087093"/>
            <a:ext cx="449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Last</a:t>
            </a:r>
            <a:r>
              <a:rPr lang="es-ES" sz="1400" dirty="0">
                <a:solidFill>
                  <a:schemeClr val="accent1"/>
                </a:solidFill>
              </a:rPr>
              <a:t> </a:t>
            </a:r>
            <a:r>
              <a:rPr lang="es-ES" sz="1400" dirty="0" err="1">
                <a:solidFill>
                  <a:schemeClr val="accent1"/>
                </a:solidFill>
              </a:rPr>
              <a:t>update</a:t>
            </a:r>
            <a:r>
              <a:rPr lang="es-ES" sz="1400" dirty="0">
                <a:solidFill>
                  <a:schemeClr val="accent1"/>
                </a:solidFill>
              </a:rPr>
              <a:t>: 26/11/2010 – 21:02:00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E9F5C4-0634-472B-AA00-37C6F7784D53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D2DE29-F508-44E6-95FB-F8E5DA3FFE00}"/>
              </a:ext>
            </a:extLst>
          </p:cNvPr>
          <p:cNvSpPr/>
          <p:nvPr/>
        </p:nvSpPr>
        <p:spPr>
          <a:xfrm>
            <a:off x="5677369" y="1239945"/>
            <a:ext cx="1072662" cy="234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EB02E3-22E9-4E16-B444-198EFF8751ED}"/>
              </a:ext>
            </a:extLst>
          </p:cNvPr>
          <p:cNvSpPr/>
          <p:nvPr/>
        </p:nvSpPr>
        <p:spPr>
          <a:xfrm>
            <a:off x="6871683" y="1239945"/>
            <a:ext cx="1072662" cy="234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FAC745-2A27-4D4C-9027-152DC5B093C1}"/>
              </a:ext>
            </a:extLst>
          </p:cNvPr>
          <p:cNvSpPr/>
          <p:nvPr/>
        </p:nvSpPr>
        <p:spPr>
          <a:xfrm>
            <a:off x="4483055" y="1239945"/>
            <a:ext cx="1072662" cy="234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C5E7E6-A93A-4173-9151-755BF44088EC}"/>
              </a:ext>
            </a:extLst>
          </p:cNvPr>
          <p:cNvSpPr txBox="1"/>
          <p:nvPr/>
        </p:nvSpPr>
        <p:spPr>
          <a:xfrm>
            <a:off x="1621201" y="1612052"/>
            <a:ext cx="19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bill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4C72E2-A081-400E-AF62-7B92A5332A05}"/>
              </a:ext>
            </a:extLst>
          </p:cNvPr>
          <p:cNvSpPr txBox="1"/>
          <p:nvPr/>
        </p:nvSpPr>
        <p:spPr>
          <a:xfrm>
            <a:off x="4736305" y="3417329"/>
            <a:ext cx="72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Today</a:t>
            </a:r>
            <a:endParaRPr lang="en-US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DBF3AE-6CD9-4388-9EBB-1BF1AA8B8303}"/>
              </a:ext>
            </a:extLst>
          </p:cNvPr>
          <p:cNvSpPr txBox="1"/>
          <p:nvPr/>
        </p:nvSpPr>
        <p:spPr>
          <a:xfrm>
            <a:off x="5330173" y="3451619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Nov. 30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EAFC0A2-801E-41BD-9D43-F97D17568477}"/>
              </a:ext>
            </a:extLst>
          </p:cNvPr>
          <p:cNvSpPr txBox="1"/>
          <p:nvPr/>
        </p:nvSpPr>
        <p:spPr>
          <a:xfrm>
            <a:off x="6828151" y="3451619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. 31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70A281-DC33-4E49-B620-2013A9AB5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2" t="15686" b="14027"/>
          <a:stretch/>
        </p:blipFill>
        <p:spPr>
          <a:xfrm>
            <a:off x="1200680" y="3995202"/>
            <a:ext cx="6717385" cy="109312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82DFFB2-5A66-41E1-BC83-F6CC140C9F31}"/>
              </a:ext>
            </a:extLst>
          </p:cNvPr>
          <p:cNvSpPr txBox="1"/>
          <p:nvPr/>
        </p:nvSpPr>
        <p:spPr>
          <a:xfrm>
            <a:off x="1589079" y="3658683"/>
            <a:ext cx="19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Projection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18F1781-0D4E-45FD-9749-104A1A7903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72" r="1253" b="10442"/>
          <a:stretch/>
        </p:blipFill>
        <p:spPr>
          <a:xfrm>
            <a:off x="1666240" y="1962673"/>
            <a:ext cx="3436670" cy="15425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9EA556-6ACF-4E37-87A3-9F811AE83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822" y="2089724"/>
            <a:ext cx="2437738" cy="565533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3EF1A17D-C545-41D4-8D05-7D77C029D0C6}"/>
              </a:ext>
            </a:extLst>
          </p:cNvPr>
          <p:cNvSpPr>
            <a:spLocks noChangeAspect="1"/>
          </p:cNvSpPr>
          <p:nvPr/>
        </p:nvSpPr>
        <p:spPr>
          <a:xfrm>
            <a:off x="6974094" y="2177289"/>
            <a:ext cx="73765" cy="73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398149C-0838-4102-AB29-2E03C33F656C}"/>
              </a:ext>
            </a:extLst>
          </p:cNvPr>
          <p:cNvSpPr txBox="1"/>
          <p:nvPr/>
        </p:nvSpPr>
        <p:spPr>
          <a:xfrm>
            <a:off x="6682850" y="1962658"/>
            <a:ext cx="1261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1,950 </a:t>
            </a:r>
            <a:r>
              <a:rPr lang="es-ES" sz="1200" dirty="0" err="1"/>
              <a:t>kwh</a:t>
            </a:r>
            <a:endParaRPr lang="en-US" sz="1200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BF8A8714-FEA1-4069-8CEB-8E644289DA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40" b="2107"/>
          <a:stretch/>
        </p:blipFill>
        <p:spPr>
          <a:xfrm>
            <a:off x="5090822" y="2642109"/>
            <a:ext cx="2437738" cy="484961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5C9F50C-1239-4895-9A20-604513534BA3}"/>
              </a:ext>
            </a:extLst>
          </p:cNvPr>
          <p:cNvSpPr txBox="1"/>
          <p:nvPr/>
        </p:nvSpPr>
        <p:spPr>
          <a:xfrm>
            <a:off x="5284850" y="2585100"/>
            <a:ext cx="146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973 </a:t>
            </a:r>
            <a:r>
              <a:rPr lang="es-ES" sz="1200" dirty="0" err="1"/>
              <a:t>kwh</a:t>
            </a:r>
            <a:endParaRPr lang="en-US" sz="12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315C511-3619-4931-AC3E-C865FACBF0F1}"/>
              </a:ext>
            </a:extLst>
          </p:cNvPr>
          <p:cNvSpPr>
            <a:spLocks noChangeAspect="1"/>
          </p:cNvSpPr>
          <p:nvPr/>
        </p:nvSpPr>
        <p:spPr>
          <a:xfrm>
            <a:off x="5518835" y="2813348"/>
            <a:ext cx="73765" cy="73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7D84AFD-E604-476B-AA67-D2A23122F133}"/>
              </a:ext>
            </a:extLst>
          </p:cNvPr>
          <p:cNvSpPr txBox="1"/>
          <p:nvPr/>
        </p:nvSpPr>
        <p:spPr>
          <a:xfrm>
            <a:off x="4624069" y="2694807"/>
            <a:ext cx="72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743 </a:t>
            </a:r>
            <a:r>
              <a:rPr lang="es-ES" sz="1200" dirty="0" err="1"/>
              <a:t>kwh</a:t>
            </a:r>
            <a:endParaRPr lang="en-US"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51B8F01-C99A-48F2-8920-7D78B2F040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41" b="17412"/>
          <a:stretch/>
        </p:blipFill>
        <p:spPr>
          <a:xfrm>
            <a:off x="5090822" y="3106797"/>
            <a:ext cx="2437738" cy="398403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25A1416F-E2BA-4D75-8F84-C0316DDFBD4D}"/>
              </a:ext>
            </a:extLst>
          </p:cNvPr>
          <p:cNvSpPr txBox="1"/>
          <p:nvPr/>
        </p:nvSpPr>
        <p:spPr>
          <a:xfrm>
            <a:off x="4147235" y="3451619"/>
            <a:ext cx="623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Nov. 22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2049E5D-8B23-400F-A9A3-B08919FAAE29}"/>
              </a:ext>
            </a:extLst>
          </p:cNvPr>
          <p:cNvSpPr txBox="1"/>
          <p:nvPr/>
        </p:nvSpPr>
        <p:spPr>
          <a:xfrm>
            <a:off x="3197802" y="3451619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Nov. 15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B1ED210-7D5E-4423-B48F-843791F4405C}"/>
              </a:ext>
            </a:extLst>
          </p:cNvPr>
          <p:cNvSpPr txBox="1"/>
          <p:nvPr/>
        </p:nvSpPr>
        <p:spPr>
          <a:xfrm>
            <a:off x="2348954" y="3451619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Nov. 08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65BD009-6760-4F23-B7BC-02305E556718}"/>
              </a:ext>
            </a:extLst>
          </p:cNvPr>
          <p:cNvSpPr txBox="1"/>
          <p:nvPr/>
        </p:nvSpPr>
        <p:spPr>
          <a:xfrm>
            <a:off x="1585349" y="3451619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Nov. 01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F596C5F-DA7D-47FE-960E-8746988B02C6}"/>
              </a:ext>
            </a:extLst>
          </p:cNvPr>
          <p:cNvSpPr txBox="1"/>
          <p:nvPr/>
        </p:nvSpPr>
        <p:spPr>
          <a:xfrm>
            <a:off x="1360559" y="3000338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2489179-9A50-44D9-AF59-879BC22745E6}"/>
              </a:ext>
            </a:extLst>
          </p:cNvPr>
          <p:cNvSpPr txBox="1"/>
          <p:nvPr/>
        </p:nvSpPr>
        <p:spPr>
          <a:xfrm>
            <a:off x="1282486" y="2685621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451B4AF-AFE1-4D46-917B-6BCAF0BC01BC}"/>
              </a:ext>
            </a:extLst>
          </p:cNvPr>
          <p:cNvSpPr txBox="1"/>
          <p:nvPr/>
        </p:nvSpPr>
        <p:spPr>
          <a:xfrm>
            <a:off x="1282485" y="2360898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1,500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6DEDB6B-64A8-4D94-8D24-0158D7692C40}"/>
              </a:ext>
            </a:extLst>
          </p:cNvPr>
          <p:cNvSpPr txBox="1"/>
          <p:nvPr/>
        </p:nvSpPr>
        <p:spPr>
          <a:xfrm>
            <a:off x="1282484" y="2041086"/>
            <a:ext cx="72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2,000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E81D35A-B96A-4403-ABEF-AFB98E12FB18}"/>
              </a:ext>
            </a:extLst>
          </p:cNvPr>
          <p:cNvSpPr txBox="1"/>
          <p:nvPr/>
        </p:nvSpPr>
        <p:spPr>
          <a:xfrm>
            <a:off x="1480717" y="3318859"/>
            <a:ext cx="297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4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DEBF-2DA9-4D7D-B3BA-561EE91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Forecasting</a:t>
            </a:r>
            <a:r>
              <a:rPr lang="es-ES" dirty="0"/>
              <a:t> </a:t>
            </a:r>
            <a:r>
              <a:rPr lang="es-ES" dirty="0" err="1"/>
              <a:t>methodology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E40A14-0ACF-497B-86E1-E6C544325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014544"/>
              </p:ext>
            </p:extLst>
          </p:nvPr>
        </p:nvGraphicFramePr>
        <p:xfrm>
          <a:off x="589086" y="1865638"/>
          <a:ext cx="816699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982">
                  <a:extLst>
                    <a:ext uri="{9D8B030D-6E8A-4147-A177-3AD203B41FA5}">
                      <a16:colId xmlns:a16="http://schemas.microsoft.com/office/drawing/2014/main" val="2040833266"/>
                    </a:ext>
                  </a:extLst>
                </a:gridCol>
                <a:gridCol w="1802019">
                  <a:extLst>
                    <a:ext uri="{9D8B030D-6E8A-4147-A177-3AD203B41FA5}">
                      <a16:colId xmlns:a16="http://schemas.microsoft.com/office/drawing/2014/main" val="3895687288"/>
                    </a:ext>
                  </a:extLst>
                </a:gridCol>
                <a:gridCol w="1856560">
                  <a:extLst>
                    <a:ext uri="{9D8B030D-6E8A-4147-A177-3AD203B41FA5}">
                      <a16:colId xmlns:a16="http://schemas.microsoft.com/office/drawing/2014/main" val="1368591799"/>
                    </a:ext>
                  </a:extLst>
                </a:gridCol>
                <a:gridCol w="984105">
                  <a:extLst>
                    <a:ext uri="{9D8B030D-6E8A-4147-A177-3AD203B41FA5}">
                      <a16:colId xmlns:a16="http://schemas.microsoft.com/office/drawing/2014/main" val="3211493146"/>
                    </a:ext>
                  </a:extLst>
                </a:gridCol>
                <a:gridCol w="1420332">
                  <a:extLst>
                    <a:ext uri="{9D8B030D-6E8A-4147-A177-3AD203B41FA5}">
                      <a16:colId xmlns:a16="http://schemas.microsoft.com/office/drawing/2014/main" val="796863625"/>
                    </a:ext>
                  </a:extLst>
                </a:gridCol>
              </a:tblGrid>
              <a:tr h="499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ARIMA (</a:t>
                      </a:r>
                      <a:r>
                        <a:rPr lang="es-ES" dirty="0" err="1"/>
                        <a:t>autoregressive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integrated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moving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average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Holt </a:t>
                      </a:r>
                      <a:r>
                        <a:rPr lang="es-ES" dirty="0" err="1"/>
                        <a:t>Winters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284975"/>
                  </a:ext>
                </a:extLst>
              </a:tr>
              <a:tr h="2891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Monthly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Weekly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Monthly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Weekly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24241"/>
                  </a:ext>
                </a:extLst>
              </a:tr>
              <a:tr h="49901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Mean </a:t>
                      </a:r>
                      <a:r>
                        <a:rPr lang="es-ES" dirty="0" err="1"/>
                        <a:t>absolute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percentage</a:t>
                      </a:r>
                      <a:r>
                        <a:rPr lang="es-ES" dirty="0"/>
                        <a:t> error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2C4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69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990558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5B38E77-1102-4558-B6FB-B0478A74DAC2}"/>
              </a:ext>
            </a:extLst>
          </p:cNvPr>
          <p:cNvSpPr txBox="1"/>
          <p:nvPr/>
        </p:nvSpPr>
        <p:spPr>
          <a:xfrm>
            <a:off x="589085" y="3564009"/>
            <a:ext cx="2268415" cy="305628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s-ES" b="1" dirty="0"/>
              <a:t>Data </a:t>
            </a:r>
            <a:r>
              <a:rPr lang="es-ES" b="1" dirty="0" err="1"/>
              <a:t>profile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Stationary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Seasonal</a:t>
            </a:r>
            <a:r>
              <a:rPr lang="es-ES" dirty="0"/>
              <a:t> </a:t>
            </a:r>
            <a:r>
              <a:rPr lang="es-ES" dirty="0" err="1"/>
              <a:t>additive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C16000-5565-4A87-8303-E1BA20E56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6"/>
          <a:stretch/>
        </p:blipFill>
        <p:spPr>
          <a:xfrm>
            <a:off x="3078379" y="3886205"/>
            <a:ext cx="5677705" cy="10767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324363-789A-4383-85E8-C884E1C5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79" y="5087144"/>
            <a:ext cx="5555667" cy="15331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641653-BE26-4FFC-9A39-5450123E5970}"/>
              </a:ext>
            </a:extLst>
          </p:cNvPr>
          <p:cNvSpPr txBox="1"/>
          <p:nvPr/>
        </p:nvSpPr>
        <p:spPr>
          <a:xfrm>
            <a:off x="4863818" y="3564010"/>
            <a:ext cx="21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Monthly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AF8214-4E6D-4AF1-979C-5574CD56E08B}"/>
              </a:ext>
            </a:extLst>
          </p:cNvPr>
          <p:cNvSpPr txBox="1"/>
          <p:nvPr/>
        </p:nvSpPr>
        <p:spPr>
          <a:xfrm>
            <a:off x="4941331" y="4778306"/>
            <a:ext cx="20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Weekly</a:t>
            </a:r>
            <a:r>
              <a:rPr lang="es-ES" dirty="0"/>
              <a:t> </a:t>
            </a:r>
            <a:r>
              <a:rPr lang="es-ES" dirty="0" err="1"/>
              <a:t>forecast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182F486-5E8C-4E3E-9879-5DA8A81D2292}"/>
              </a:ext>
            </a:extLst>
          </p:cNvPr>
          <p:cNvSpPr/>
          <p:nvPr/>
        </p:nvSpPr>
        <p:spPr>
          <a:xfrm>
            <a:off x="3078379" y="3564010"/>
            <a:ext cx="5677705" cy="30562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F1F43-96DE-406A-97E1-44002147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5B50E-B7A6-4C0A-9DF1-BBC5CB6F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8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397F-87E9-4EF6-BD84-9F397F85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Recommendations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CD6F6-2F37-4B1A-B34B-0AE9A0C4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67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309</Words>
  <Application>Microsoft Office PowerPoint</Application>
  <PresentationFormat>Presentación en pantalla (4:3)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Tw Cen MT</vt:lpstr>
      <vt:lpstr>Tw Cen MT Condensed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Forecasting methodology</vt:lpstr>
      <vt:lpstr>Thank you!</vt:lpstr>
      <vt:lpstr>Recommendations</vt:lpstr>
      <vt:lpstr>Presentación de PowerPoint</vt:lpstr>
      <vt:lpstr>HOW TO SAVE</vt:lpstr>
      <vt:lpstr>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Ristow Cidral</dc:creator>
  <cp:lastModifiedBy>Gabriel Ristow Cidral</cp:lastModifiedBy>
  <cp:revision>66</cp:revision>
  <dcterms:created xsi:type="dcterms:W3CDTF">2018-04-16T08:29:32Z</dcterms:created>
  <dcterms:modified xsi:type="dcterms:W3CDTF">2018-04-22T21:38:17Z</dcterms:modified>
</cp:coreProperties>
</file>