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BC219-4BE5-402F-BD02-CFC629D1C70E}">
  <a:tblStyle styleId="{364BC219-4BE5-402F-BD02-CFC629D1C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38ebd1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38ebd1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38ebd1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38ebd1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8ebd1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8ebd1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62a594929_0_2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62a594929_0_2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638ebd1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638ebd1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638ebd1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638ebd1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2a594929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62a594929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2a594929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2a594929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62a594929_0_2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62a594929_0_2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62a594929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62a594929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62a594929_0_2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62a594929_0_2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638ebd1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638ebd1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638ebd1a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638ebd1a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638ebd1a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638ebd1a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62a594929_0_2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62a594929_0_2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638ebd1a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638ebd1a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2a594929_0_2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2a594929_0_2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62a594929_0_2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62a594929_0_2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62a594929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62a594929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38ebd1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638ebd1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62a594929_0_2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62a594929_0_2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38ebd1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38ebd1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2a594929_0_2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62a594929_0_2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9.jpg"/><Relationship Id="rId6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05475" y="437838"/>
            <a:ext cx="47760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Gabriel Almeida Ferreira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91400" y="896019"/>
            <a:ext cx="4776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Orientador: Adriano Kamimura Suzuki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2091825"/>
            <a:ext cx="9144000" cy="12159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75" y="152400"/>
            <a:ext cx="2862675" cy="16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6200" y="2091825"/>
            <a:ext cx="9144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Adaptações do Xgboost para base de dados desbalanceadas.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360150" y="3876525"/>
            <a:ext cx="40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Banca Examinadora: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Fernando Humberto de Almeida Moraes Neto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Jardel Henriques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lt1"/>
                </a:solidFill>
              </a:rPr>
              <a:t>Oversampling</a:t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63825" y="1227950"/>
            <a:ext cx="81399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pt-BR" sz="1200">
                <a:solidFill>
                  <a:schemeClr val="dk2"/>
                </a:solidFill>
              </a:rPr>
              <a:t>Random Oversampling</a:t>
            </a:r>
            <a:r>
              <a:rPr b="1" lang="pt-BR" sz="1200">
                <a:solidFill>
                  <a:schemeClr val="dk2"/>
                </a:solidFill>
              </a:rPr>
              <a:t> : </a:t>
            </a:r>
            <a:r>
              <a:rPr lang="pt-BR" sz="1200">
                <a:solidFill>
                  <a:schemeClr val="dk2"/>
                </a:solidFill>
              </a:rPr>
              <a:t>Seleciona aleatoriamente exemplos da classe </a:t>
            </a:r>
            <a:r>
              <a:rPr lang="pt-BR" sz="1200">
                <a:solidFill>
                  <a:schemeClr val="dk2"/>
                </a:solidFill>
              </a:rPr>
              <a:t>minoritária para que sejam </a:t>
            </a:r>
            <a:r>
              <a:rPr b="1" lang="pt-BR" sz="1200">
                <a:solidFill>
                  <a:schemeClr val="dk2"/>
                </a:solidFill>
              </a:rPr>
              <a:t>duplicados </a:t>
            </a:r>
            <a:r>
              <a:rPr lang="pt-BR" sz="1200">
                <a:solidFill>
                  <a:schemeClr val="dk2"/>
                </a:solidFill>
              </a:rPr>
              <a:t>até que o conjunto de dados esteja balanceado.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t-BR" sz="1200">
                <a:solidFill>
                  <a:schemeClr val="dk2"/>
                </a:solidFill>
              </a:rPr>
              <a:t>SMOTE: </a:t>
            </a:r>
            <a:r>
              <a:rPr lang="pt-BR" sz="1200">
                <a:solidFill>
                  <a:schemeClr val="dk2"/>
                </a:solidFill>
              </a:rPr>
              <a:t>Gera exemplos da classe minoritária utilizando uma espécie de interpolação com os vizinhos mais próximos para gerar </a:t>
            </a:r>
            <a:r>
              <a:rPr b="1" lang="pt-BR" sz="1200">
                <a:solidFill>
                  <a:schemeClr val="dk2"/>
                </a:solidFill>
              </a:rPr>
              <a:t>exemplos semelhantes, mas não duplicados.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t-BR" sz="1200">
                <a:solidFill>
                  <a:schemeClr val="dk2"/>
                </a:solidFill>
              </a:rPr>
              <a:t>ADASYN: </a:t>
            </a:r>
            <a:r>
              <a:rPr lang="pt-BR" sz="1200">
                <a:solidFill>
                  <a:schemeClr val="dk2"/>
                </a:solidFill>
              </a:rPr>
              <a:t>Utiliza uma espécie interpolação com os vizinhos mais próximos para gerar exemplos da classe minoritária, porém </a:t>
            </a:r>
            <a:r>
              <a:rPr b="1" lang="pt-BR" sz="1200">
                <a:solidFill>
                  <a:schemeClr val="dk2"/>
                </a:solidFill>
              </a:rPr>
              <a:t>“regiões mais difíceis de aprender”  são povoadas com mais exemplos sintéticos.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 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pt-BR" sz="1200">
                <a:solidFill>
                  <a:schemeClr val="dk2"/>
                </a:solidFill>
              </a:rPr>
              <a:t>Borderline </a:t>
            </a:r>
            <a:r>
              <a:rPr b="1" lang="pt-BR" sz="1200">
                <a:solidFill>
                  <a:schemeClr val="dk2"/>
                </a:solidFill>
              </a:rPr>
              <a:t>SMOTE</a:t>
            </a:r>
            <a:r>
              <a:rPr lang="pt-BR" sz="1200">
                <a:solidFill>
                  <a:schemeClr val="dk2"/>
                </a:solidFill>
              </a:rPr>
              <a:t>: Utiliza uma espécie interpolação com os vizinhos mais próximos para gerar exemplos da classe minoritária, porém </a:t>
            </a:r>
            <a:r>
              <a:rPr b="1" lang="pt-BR" sz="1200">
                <a:solidFill>
                  <a:schemeClr val="dk2"/>
                </a:solidFill>
              </a:rPr>
              <a:t>“regiões mais difíceis de aprender” são povoadas com mais exemplos sintéticos. Além disso,  regiões onde há ruído não são povoadas com exemplos sintéticos.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Undersampling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886138" y="3945325"/>
            <a:ext cx="53907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47725" y="1540700"/>
            <a:ext cx="81399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t-BR" sz="1200">
                <a:solidFill>
                  <a:schemeClr val="dk2"/>
                </a:solidFill>
              </a:rPr>
              <a:t>EEN (</a:t>
            </a:r>
            <a:r>
              <a:rPr b="1" i="1" lang="pt-BR" sz="1200">
                <a:solidFill>
                  <a:schemeClr val="dk2"/>
                </a:solidFill>
              </a:rPr>
              <a:t>Edited Nearest Neighbours</a:t>
            </a:r>
            <a:r>
              <a:rPr b="1" lang="pt-BR" sz="1200">
                <a:solidFill>
                  <a:schemeClr val="dk2"/>
                </a:solidFill>
              </a:rPr>
              <a:t>) </a:t>
            </a:r>
            <a:r>
              <a:rPr b="1" lang="pt-BR" sz="1200">
                <a:solidFill>
                  <a:schemeClr val="dk2"/>
                </a:solidFill>
              </a:rPr>
              <a:t>: </a:t>
            </a:r>
            <a:r>
              <a:rPr lang="pt-BR" sz="1200">
                <a:solidFill>
                  <a:schemeClr val="dk2"/>
                </a:solidFill>
              </a:rPr>
              <a:t>Remove exemplos da classe majoritária em que a maioria dos vizinhos mais próximos são da classe </a:t>
            </a:r>
            <a:r>
              <a:rPr lang="pt-BR" sz="1200">
                <a:solidFill>
                  <a:schemeClr val="dk2"/>
                </a:solidFill>
              </a:rPr>
              <a:t>minoritária. Ou seja que um classificador baseado em vizinhos mais próximos teria dificuldade para aprender.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pt-BR" sz="1200">
                <a:solidFill>
                  <a:schemeClr val="dk2"/>
                </a:solidFill>
              </a:rPr>
              <a:t>Tomek Links</a:t>
            </a:r>
            <a:r>
              <a:rPr b="1" lang="pt-BR" sz="1200">
                <a:solidFill>
                  <a:schemeClr val="dk2"/>
                </a:solidFill>
              </a:rPr>
              <a:t> </a:t>
            </a:r>
            <a:r>
              <a:rPr b="1" lang="pt-BR" sz="1200">
                <a:solidFill>
                  <a:schemeClr val="dk2"/>
                </a:solidFill>
              </a:rPr>
              <a:t>: </a:t>
            </a:r>
            <a:r>
              <a:rPr lang="pt-BR" sz="1200">
                <a:solidFill>
                  <a:schemeClr val="dk2"/>
                </a:solidFill>
              </a:rPr>
              <a:t>Remove exemplos da classe majoritária que tem menor distância em relação aos exemplos da classe </a:t>
            </a:r>
            <a:r>
              <a:rPr lang="pt-BR" sz="1200">
                <a:solidFill>
                  <a:schemeClr val="dk2"/>
                </a:solidFill>
              </a:rPr>
              <a:t>minoritária</a:t>
            </a:r>
            <a:r>
              <a:rPr lang="pt-BR" sz="1200">
                <a:solidFill>
                  <a:schemeClr val="dk2"/>
                </a:solidFill>
              </a:rPr>
              <a:t>, </a:t>
            </a:r>
            <a:r>
              <a:rPr lang="pt-BR" sz="1200">
                <a:solidFill>
                  <a:schemeClr val="dk2"/>
                </a:solidFill>
              </a:rPr>
              <a:t>isto</a:t>
            </a:r>
            <a:r>
              <a:rPr lang="pt-BR" sz="1200">
                <a:solidFill>
                  <a:schemeClr val="dk2"/>
                </a:solidFill>
              </a:rPr>
              <a:t> é os </a:t>
            </a:r>
            <a:r>
              <a:rPr lang="pt-BR" sz="1200">
                <a:solidFill>
                  <a:schemeClr val="dk2"/>
                </a:solidFill>
              </a:rPr>
              <a:t>exemplos da classe majoritária que são próximos da classe minoritária, que geralmente um classificador teria dificuldade de distinguir.  </a:t>
            </a: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Abordagem </a:t>
            </a:r>
            <a:r>
              <a:rPr b="1" lang="pt-BR">
                <a:solidFill>
                  <a:schemeClr val="lt1"/>
                </a:solidFill>
              </a:rPr>
              <a:t>híbrida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886138" y="3945325"/>
            <a:ext cx="53907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934475" y="2116075"/>
            <a:ext cx="7452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SMOTEEEN:  </a:t>
            </a:r>
            <a:r>
              <a:rPr lang="pt-BR" sz="1200">
                <a:solidFill>
                  <a:schemeClr val="dk2"/>
                </a:solidFill>
              </a:rPr>
              <a:t>O balanceamento é feito em duas etapas, uma para gerar exemplos da classe majoritária </a:t>
            </a:r>
            <a:r>
              <a:rPr lang="pt-BR" sz="1200">
                <a:solidFill>
                  <a:schemeClr val="dk2"/>
                </a:solidFill>
              </a:rPr>
              <a:t>utilizando</a:t>
            </a:r>
            <a:r>
              <a:rPr lang="pt-BR" sz="1200">
                <a:solidFill>
                  <a:schemeClr val="dk2"/>
                </a:solidFill>
              </a:rPr>
              <a:t> o SMOTE e outra para remover os prováveis ruídos gerados pelo SMOTE utilizando o EEN.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Métricas</a:t>
            </a:r>
            <a:r>
              <a:rPr lang="pt-BR" sz="1800">
                <a:solidFill>
                  <a:schemeClr val="lt1"/>
                </a:solidFill>
              </a:rPr>
              <a:t> baseadas em escores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76100" y="2007950"/>
            <a:ext cx="75918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Métricas baseadas em escores são úteis para avaliar a capacidade do classificador de distinguir os exemplos da classe majoritária da classe minoritária.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Um bom classificador deve ser capaz de atribuir altos escores à classe positiva e baixos escores à classe negativa.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Avaliar classificadores utilizando essas métricas é vantajoso, pois a avaliação não depende de um ponto de corte. Aliás, muitas vezes, a escolha do ponto de corte é feita analisando os escores gerados pelo modelo.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Curva ROC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86138" y="3945325"/>
            <a:ext cx="53907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45700" y="1421025"/>
            <a:ext cx="74526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Primeiramente, as predições são ordenadas de acordo com o escore. No eixo X é exibido a taxa de de falsos positivos (FPR) e no eixo Y a taxa de verdadeiros </a:t>
            </a:r>
            <a:r>
              <a:rPr lang="pt-BR" sz="1200">
                <a:solidFill>
                  <a:schemeClr val="dk2"/>
                </a:solidFill>
              </a:rPr>
              <a:t>positivos</a:t>
            </a:r>
            <a:r>
              <a:rPr lang="pt-BR" sz="1200">
                <a:solidFill>
                  <a:schemeClr val="dk2"/>
                </a:solidFill>
              </a:rPr>
              <a:t> (TPR).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Um bom classificador é aquele que está mais próximo superior esquerdo (alto FPR e TPR), sendo que um chute aleatório corresponde a uma linha de 45 graus.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 área sobre essa curva é utilizada como medida resumo para curva roc, ela varia de 0 a 1 e quanto maior melhor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 curva roc pode ser utilizada para escolher o ponto de corte, escolhendo o ponto que fornece, simultaneamente, o melhor TPR e FPR. Esse ponto é conhecido como Youden Index.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Curva </a:t>
            </a:r>
            <a:r>
              <a:rPr b="1" i="1" lang="pt-BR">
                <a:solidFill>
                  <a:schemeClr val="lt1"/>
                </a:solidFill>
              </a:rPr>
              <a:t>Precision-Recall</a:t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845700" y="1505975"/>
            <a:ext cx="74526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Primeiramente, as predições são ordenadas de acordo com o escore. No eixo X é exibido a precisão e no eixo Y a revocação.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Um bom classificador é aquele cujo a curva </a:t>
            </a:r>
            <a:r>
              <a:rPr i="1" lang="pt-BR" sz="1200">
                <a:solidFill>
                  <a:schemeClr val="dk2"/>
                </a:solidFill>
              </a:rPr>
              <a:t>Precision-Recall </a:t>
            </a:r>
            <a:r>
              <a:rPr lang="pt-BR" sz="1200">
                <a:solidFill>
                  <a:schemeClr val="dk2"/>
                </a:solidFill>
              </a:rPr>
              <a:t>está mais próximo do canto superior direito (alta </a:t>
            </a:r>
            <a:r>
              <a:rPr lang="pt-BR" sz="1200">
                <a:solidFill>
                  <a:schemeClr val="dk2"/>
                </a:solidFill>
              </a:rPr>
              <a:t>revocação</a:t>
            </a:r>
            <a:r>
              <a:rPr lang="pt-BR" sz="1200">
                <a:solidFill>
                  <a:schemeClr val="dk2"/>
                </a:solidFill>
              </a:rPr>
              <a:t> e precisão).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 área sob essa curva é utilizada como uma medida resumo para a </a:t>
            </a:r>
            <a:r>
              <a:rPr i="1" lang="pt-BR" sz="1200">
                <a:solidFill>
                  <a:schemeClr val="dk2"/>
                </a:solidFill>
              </a:rPr>
              <a:t>Precision-Recall,</a:t>
            </a:r>
            <a:r>
              <a:rPr lang="pt-BR" sz="1200">
                <a:solidFill>
                  <a:schemeClr val="dk2"/>
                </a:solidFill>
              </a:rPr>
              <a:t> que varia de 0 a 1, sendo que quanto maior, melhor. Um classificador melhor do que um chute deve ter uma área sob a curva </a:t>
            </a:r>
            <a:r>
              <a:rPr i="1" lang="pt-BR" sz="1200">
                <a:solidFill>
                  <a:schemeClr val="dk2"/>
                </a:solidFill>
              </a:rPr>
              <a:t>Precision-Recall </a:t>
            </a:r>
            <a:r>
              <a:rPr lang="pt-BR" sz="1200">
                <a:solidFill>
                  <a:schemeClr val="dk2"/>
                </a:solidFill>
              </a:rPr>
              <a:t>maior do que a proporção de exemplos da classe positiva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Métricas baseadas em probabilidades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942225" y="1467363"/>
            <a:ext cx="7491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Em alguns casos, como na área médica, em que a predição nominal pode ser definida a partir de alguma estimativa de probabilidade, há interesse em interpretar as predições dos algoritmos de aprendizado de máquina como probabilidade. Por isso, é importante avaliar a qualidade das probabilidades estimadas, de forma que elas não sejam nem superestimadas nem subestimada.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86" name="Google Shape;186;p28" title="[89,89,89,&quot;https://www.codecogs.com/eqnedit.php?latex=%20BS%3D%5Cdfrac%7B1%7D%7BN%7D%5Csum_%7Bi%3D1%7D%5E%7BN%7D(p_i-y_i)%5E2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50" y="2722750"/>
            <a:ext cx="1613952" cy="5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888150" y="3753375"/>
            <a:ext cx="74913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O Brier Score penaliza fortemente erros com 'muita confiança', como atribuir probabilidades altas para a classe negativa ou baixas para a classe positiva. Esse tipo de erro é prejudicial quando as probabilidades são usadas para definir o ponto de corte. Ele varia de 0 a 1, sendo que quanto menor melhor.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Métricas baseadas em predições nominais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163"/>
            <a:ext cx="3909874" cy="24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1096650" y="3628550"/>
            <a:ext cx="24096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Fonte: evidentlyai.com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025" y="1939975"/>
            <a:ext cx="4619526" cy="18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Validação cruzada para base de dados </a:t>
            </a:r>
            <a:r>
              <a:rPr lang="pt-BR" sz="1800">
                <a:solidFill>
                  <a:schemeClr val="lt1"/>
                </a:solidFill>
              </a:rPr>
              <a:t>desbalanceadas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75" y="1582775"/>
            <a:ext cx="3805950" cy="250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491875" y="4169150"/>
            <a:ext cx="2537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Fonte: vitalflux.com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208175" y="1639550"/>
            <a:ext cx="45516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Deve-se ter cuidado ao realizar validação cruzada junto com o balanceamento artificial dos dados, pois o </a:t>
            </a:r>
            <a:r>
              <a:rPr b="1" lang="pt-BR" sz="1200">
                <a:solidFill>
                  <a:schemeClr val="dk2"/>
                </a:solidFill>
              </a:rPr>
              <a:t>balanceamento deve ser feito apenas no conjunto de treinamento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 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Como será necessário otimizar hiperparâmetros, um esquema de </a:t>
            </a:r>
            <a:r>
              <a:rPr i="1" lang="pt-BR" sz="1200">
                <a:solidFill>
                  <a:schemeClr val="dk2"/>
                </a:solidFill>
              </a:rPr>
              <a:t>Nested </a:t>
            </a:r>
            <a:r>
              <a:rPr i="1" lang="pt-BR" sz="1200">
                <a:solidFill>
                  <a:schemeClr val="dk2"/>
                </a:solidFill>
              </a:rPr>
              <a:t>Cross Validation</a:t>
            </a:r>
            <a:r>
              <a:rPr i="1" lang="pt-BR" sz="1200">
                <a:solidFill>
                  <a:schemeClr val="dk2"/>
                </a:solidFill>
              </a:rPr>
              <a:t> </a:t>
            </a:r>
            <a:r>
              <a:rPr lang="pt-BR" sz="1200">
                <a:solidFill>
                  <a:schemeClr val="dk2"/>
                </a:solidFill>
              </a:rPr>
              <a:t>deve ser utilizado para </a:t>
            </a:r>
            <a:r>
              <a:rPr b="1" lang="pt-BR" sz="1200">
                <a:solidFill>
                  <a:schemeClr val="dk2"/>
                </a:solidFill>
              </a:rPr>
              <a:t>evitar que o mesmo conjunto seja utilizado tanto para treinamento quanto para seleção de modelos</a:t>
            </a:r>
            <a:r>
              <a:rPr lang="pt-BR" sz="1200">
                <a:solidFill>
                  <a:schemeClr val="dk2"/>
                </a:solidFill>
              </a:rPr>
              <a:t>, o que poderia gerar </a:t>
            </a:r>
            <a:r>
              <a:rPr i="1" lang="pt-BR" sz="1200">
                <a:solidFill>
                  <a:schemeClr val="dk2"/>
                </a:solidFill>
              </a:rPr>
              <a:t>Overfit </a:t>
            </a:r>
            <a:r>
              <a:rPr lang="pt-BR" sz="1200">
                <a:solidFill>
                  <a:schemeClr val="dk2"/>
                </a:solidFill>
              </a:rPr>
              <a:t>e uma avaliação otimista.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Além disso, foram utilizados </a:t>
            </a:r>
            <a:r>
              <a:rPr i="1" lang="pt-BR" sz="1200">
                <a:solidFill>
                  <a:schemeClr val="dk2"/>
                </a:solidFill>
              </a:rPr>
              <a:t>Folds </a:t>
            </a:r>
            <a:r>
              <a:rPr lang="pt-BR" sz="1200">
                <a:solidFill>
                  <a:schemeClr val="dk2"/>
                </a:solidFill>
              </a:rPr>
              <a:t>estratificados para garantir que a </a:t>
            </a:r>
            <a:r>
              <a:rPr b="1" lang="pt-BR" sz="1200">
                <a:solidFill>
                  <a:schemeClr val="dk2"/>
                </a:solidFill>
              </a:rPr>
              <a:t>proporção de exemplos seja próxima no conjunto de treino e teste.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Base de dados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38" y="1647325"/>
            <a:ext cx="8396875" cy="3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Resumo do trabalho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85100" y="1979175"/>
            <a:ext cx="82065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Foram estudadas duas formas de adaptar o XGBOOST para conjunto de dados </a:t>
            </a:r>
            <a:r>
              <a:rPr lang="pt-BR" sz="1200">
                <a:solidFill>
                  <a:schemeClr val="dk2"/>
                </a:solidFill>
              </a:rPr>
              <a:t>desbalanceadas: </a:t>
            </a:r>
            <a:r>
              <a:rPr b="1" lang="pt-BR" sz="1200">
                <a:solidFill>
                  <a:schemeClr val="dk2"/>
                </a:solidFill>
              </a:rPr>
              <a:t>o balanceamento artificial dos dados e a utilização de uma função de perda adequada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As metodologias estudadas foram avaliadas em 12 conjuntos de dados, utilizando um esquema de </a:t>
            </a:r>
            <a:r>
              <a:rPr b="1" lang="pt-BR" sz="1200">
                <a:solidFill>
                  <a:schemeClr val="dk2"/>
                </a:solidFill>
              </a:rPr>
              <a:t>validação cruzada adequado</a:t>
            </a:r>
            <a:r>
              <a:rPr lang="pt-BR" sz="1200">
                <a:solidFill>
                  <a:schemeClr val="dk2"/>
                </a:solidFill>
              </a:rPr>
              <a:t> e um procedimento para </a:t>
            </a:r>
            <a:r>
              <a:rPr b="1" lang="pt-BR" sz="1200">
                <a:solidFill>
                  <a:schemeClr val="dk2"/>
                </a:solidFill>
              </a:rPr>
              <a:t>seleção de hiperparâmetros.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Observou-se uma </a:t>
            </a:r>
            <a:r>
              <a:rPr b="1" lang="pt-BR" sz="1200">
                <a:solidFill>
                  <a:schemeClr val="dk2"/>
                </a:solidFill>
              </a:rPr>
              <a:t>melhora </a:t>
            </a:r>
            <a:r>
              <a:rPr lang="pt-BR" sz="1200">
                <a:solidFill>
                  <a:schemeClr val="dk2"/>
                </a:solidFill>
              </a:rPr>
              <a:t>no desempenho das métricas, quando comparado ao XGBoost sem nenhuma modificação, principalmente para a </a:t>
            </a:r>
            <a:r>
              <a:rPr b="1" lang="pt-BR" sz="1200">
                <a:solidFill>
                  <a:schemeClr val="dk2"/>
                </a:solidFill>
              </a:rPr>
              <a:t>área sob a curva Precision-Recall e a revocação.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Resultados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840000" y="1904975"/>
            <a:ext cx="74640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Os métodos foram aplicados em 12 conjuntos de dados, utilizando validação cruzada estratificada com 10 folds, sendo 3 para seleção de hiperparâmetros. A seleção foi feita com Optuna, considerando a grade de hiperparâmetros mencionados anteriormente , a área </a:t>
            </a:r>
            <a:r>
              <a:rPr lang="pt-BR" sz="1200">
                <a:solidFill>
                  <a:schemeClr val="dk2"/>
                </a:solidFill>
              </a:rPr>
              <a:t>sob</a:t>
            </a:r>
            <a:r>
              <a:rPr lang="pt-BR" sz="1200">
                <a:solidFill>
                  <a:schemeClr val="dk2"/>
                </a:solidFill>
              </a:rPr>
              <a:t> a curva </a:t>
            </a:r>
            <a:r>
              <a:rPr i="1" lang="pt-BR" sz="1200">
                <a:solidFill>
                  <a:schemeClr val="dk2"/>
                </a:solidFill>
              </a:rPr>
              <a:t>Precision-Recall </a:t>
            </a:r>
            <a:r>
              <a:rPr lang="pt-BR" sz="1200">
                <a:solidFill>
                  <a:schemeClr val="dk2"/>
                </a:solidFill>
              </a:rPr>
              <a:t>como métrica a ser otimizada e 50 tentativas em cada rodada de otimização. Para a função de perda</a:t>
            </a:r>
            <a:r>
              <a:rPr i="1" lang="pt-BR" sz="1200">
                <a:solidFill>
                  <a:schemeClr val="dk2"/>
                </a:solidFill>
              </a:rPr>
              <a:t> Weighted Focal Loss</a:t>
            </a:r>
            <a:r>
              <a:rPr lang="pt-BR" sz="1200">
                <a:solidFill>
                  <a:schemeClr val="dk2"/>
                </a:solidFill>
              </a:rPr>
              <a:t> com ligação potência logito, o alpha variou entre 1 e IR, gamma entre 0 e 5, e lambda entre exp(-2) e exp(2).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Para avaliar os resultados, foram criadas tabelas com a média e o desvio padrão dos 10 folds. Os resultados foram analisados conforme o nível de desbalanceamento dos conjuntos de dados: balanceamento leve (IR &lt; 3), moderado (3 &lt; IR &lt; 10) e severo (IR &gt; 10). Para resumir os resultados foram criadas tabelas que indicam quantas vezes o método proposto foi melhor que o XGBoost padrão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Métricas que não dependem do ponto de corte</a:t>
            </a:r>
            <a:endParaRPr b="1" i="1">
              <a:solidFill>
                <a:schemeClr val="lt1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0" y="999350"/>
            <a:ext cx="2443200" cy="14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750" y="981723"/>
            <a:ext cx="2443200" cy="147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750" y="999350"/>
            <a:ext cx="2342974" cy="14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1394850" y="2479250"/>
            <a:ext cx="1179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LEVE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109850" y="2479250"/>
            <a:ext cx="1179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Moderado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6774738" y="2444000"/>
            <a:ext cx="1179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Severo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1061800" y="3185400"/>
            <a:ext cx="70968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Foi observada uma melhora na área sob curva ROC e uma melhora na área sobre a curva </a:t>
            </a:r>
            <a:r>
              <a:rPr i="1" lang="pt-BR" sz="1200">
                <a:solidFill>
                  <a:schemeClr val="dk2"/>
                </a:solidFill>
              </a:rPr>
              <a:t>precision-recall</a:t>
            </a:r>
            <a:r>
              <a:rPr lang="pt-BR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Em contrapartida, houve uma piora no Brier Score, o que pode indicar que as </a:t>
            </a:r>
            <a:r>
              <a:rPr lang="pt-BR" sz="1200">
                <a:solidFill>
                  <a:schemeClr val="dk2"/>
                </a:solidFill>
              </a:rPr>
              <a:t>probabilidades</a:t>
            </a:r>
            <a:r>
              <a:rPr lang="pt-BR" sz="1200">
                <a:solidFill>
                  <a:schemeClr val="dk2"/>
                </a:solidFill>
              </a:rPr>
              <a:t> estimadas estão sendo prejudicadas.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Não há uma dominância do método de balanceamento artificial dos dados. Embora o SMOTEEN tenha desempenho abaixo do esperado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Métricas que dependem do ponto de corte</a:t>
            </a:r>
            <a:endParaRPr b="1" i="1">
              <a:solidFill>
                <a:schemeClr val="lt1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86" y="1081050"/>
            <a:ext cx="2342501" cy="13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762" y="1061800"/>
            <a:ext cx="2278000" cy="13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300" y="1062240"/>
            <a:ext cx="2278001" cy="139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1394438" y="2479250"/>
            <a:ext cx="1179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LEVE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044250" y="2479250"/>
            <a:ext cx="1179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Moderado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6649813" y="2479250"/>
            <a:ext cx="1179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</a:rPr>
              <a:t>Severo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061800" y="3185400"/>
            <a:ext cx="73155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Em geral, foi observada uma melhora na revocação e uma piora na precisão.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Por consequência desse </a:t>
            </a:r>
            <a:r>
              <a:rPr lang="pt-BR" sz="1200">
                <a:solidFill>
                  <a:schemeClr val="dk2"/>
                </a:solidFill>
              </a:rPr>
              <a:t>desequilíbrio</a:t>
            </a:r>
            <a:r>
              <a:rPr lang="pt-BR" sz="1200">
                <a:solidFill>
                  <a:schemeClr val="dk2"/>
                </a:solidFill>
              </a:rPr>
              <a:t> entre revocação e precisão, houve uma piora na </a:t>
            </a:r>
            <a:r>
              <a:rPr i="1" lang="pt-BR" sz="1200">
                <a:solidFill>
                  <a:schemeClr val="dk2"/>
                </a:solidFill>
              </a:rPr>
              <a:t>G-mean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Não foi observada melhora consistente no MCC.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Evidentemente</a:t>
            </a:r>
            <a:r>
              <a:rPr i="1" lang="pt-BR" sz="1200">
                <a:solidFill>
                  <a:schemeClr val="dk2"/>
                </a:solidFill>
              </a:rPr>
              <a:t> </a:t>
            </a:r>
            <a:r>
              <a:rPr lang="pt-BR" sz="1200">
                <a:solidFill>
                  <a:schemeClr val="dk2"/>
                </a:solidFill>
              </a:rPr>
              <a:t>que, se essas métricas forem a de interesse, um novo ponto de corte pode ser escolhido para que elas melhorá-las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Conclusão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930125" y="1858150"/>
            <a:ext cx="73311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Neste trabalho, foi introduzida uma nova função de perda, baseada na adaptação da </a:t>
            </a:r>
            <a:r>
              <a:rPr i="1" lang="pt-BR" sz="1200">
                <a:solidFill>
                  <a:schemeClr val="dk2"/>
                </a:solidFill>
              </a:rPr>
              <a:t>Weighted Focal Loss</a:t>
            </a:r>
            <a:r>
              <a:rPr lang="pt-BR" sz="1200">
                <a:solidFill>
                  <a:schemeClr val="dk2"/>
                </a:solidFill>
              </a:rPr>
              <a:t>, mas utilizando uma função de ligação assimétrica para modelar a probabilidade.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Além disso, foram apresentadas métricas adequadas para conjuntos de dados desbalanceados, juntamente com um esquema de validação apropriado para esse cenário.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Os métodos estudados, quando comparado ao XGBoost padrão, em geral, </a:t>
            </a:r>
            <a:r>
              <a:rPr lang="pt-BR" sz="1200">
                <a:solidFill>
                  <a:schemeClr val="dk2"/>
                </a:solidFill>
              </a:rPr>
              <a:t>apresentaram</a:t>
            </a:r>
            <a:r>
              <a:rPr lang="pt-BR" sz="1200">
                <a:solidFill>
                  <a:schemeClr val="dk2"/>
                </a:solidFill>
              </a:rPr>
              <a:t> melhores métricas, o que corrobora à sua utilização em conjunto de dados desbalanceados.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Houve uma piora no Brier Score, por isso recomenda-se que uma etapa de calibração seja </a:t>
            </a:r>
            <a:r>
              <a:rPr lang="pt-BR" sz="1200">
                <a:solidFill>
                  <a:schemeClr val="dk2"/>
                </a:solidFill>
              </a:rPr>
              <a:t>incluída</a:t>
            </a:r>
            <a:r>
              <a:rPr lang="pt-BR" sz="1200">
                <a:solidFill>
                  <a:schemeClr val="dk2"/>
                </a:solidFill>
              </a:rPr>
              <a:t> no Pipeline de dados.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Trabalhos anteriores e outras contribuições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894300" y="1772275"/>
            <a:ext cx="73554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Este trabalho é uma continuação do projeto de iniciação científica 'O problema do desbalanceamento dos dados e da transparência nos modelos de aprendizado supervisionado aplicados ao Credit Scoring</a:t>
            </a:r>
            <a:r>
              <a:rPr lang="pt-BR" sz="1200">
                <a:solidFill>
                  <a:schemeClr val="dk2"/>
                </a:solidFill>
              </a:rPr>
              <a:t>, financiado pela Fundação de Amparo à Pesquisa do Estado de São Paulo (FAPESP) pelo apoio financeiro, por meio do processo 2023/06883-3.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Resultados da iniciação </a:t>
            </a:r>
            <a:r>
              <a:rPr lang="pt-BR" sz="1200">
                <a:solidFill>
                  <a:schemeClr val="dk2"/>
                </a:solidFill>
              </a:rPr>
              <a:t>iniciação científica foram apresentados, no formato de pôster e publicação em livro resumo, na 68 Rbras e 32 SIICUSP.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 Como resultado da iniciação científica, O seguinte artigo foi publicado :  Almeida Ferreira, G., &amp; Suzuki, A. K. (2024). Adaptations of Extreme Gradient Boosting for Imbalanced Datasets with Application in Credit Scoring. Sigmae, 13(4), 165–178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Resultados do TCC foram apresentados na 2nd Sally Day, no formato apresentação de pôster oral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Objetivo e motivação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63775" y="1606400"/>
            <a:ext cx="79161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Geralmente, o desbalanceamento das classes é desafiador para algoritmos de aprendizado de máquina, no sentido em que muitas vezes a classe </a:t>
            </a:r>
            <a:r>
              <a:rPr b="1" lang="pt-BR" sz="1200">
                <a:solidFill>
                  <a:schemeClr val="dk2"/>
                </a:solidFill>
              </a:rPr>
              <a:t>minoritária</a:t>
            </a:r>
            <a:r>
              <a:rPr b="1" lang="pt-BR" sz="1200">
                <a:solidFill>
                  <a:schemeClr val="dk2"/>
                </a:solidFill>
              </a:rPr>
              <a:t> é desfavorecida em detrimento da classe majoritária</a:t>
            </a:r>
            <a:r>
              <a:rPr lang="pt-BR" sz="1200">
                <a:solidFill>
                  <a:schemeClr val="dk2"/>
                </a:solidFill>
              </a:rPr>
              <a:t>.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Por isso, foram estudadas formas de</a:t>
            </a:r>
            <a:r>
              <a:rPr b="1" lang="pt-BR" sz="1200">
                <a:solidFill>
                  <a:schemeClr val="dk2"/>
                </a:solidFill>
              </a:rPr>
              <a:t> adaptar o XGBoost</a:t>
            </a:r>
            <a:r>
              <a:rPr lang="pt-BR" sz="1200">
                <a:solidFill>
                  <a:schemeClr val="dk2"/>
                </a:solidFill>
              </a:rPr>
              <a:t> para base de dados desbalanceadas, na tentativa de </a:t>
            </a:r>
            <a:r>
              <a:rPr b="1" lang="pt-BR" sz="1200">
                <a:solidFill>
                  <a:schemeClr val="dk2"/>
                </a:solidFill>
              </a:rPr>
              <a:t>obter melhor capacidade preditiva</a:t>
            </a:r>
            <a:r>
              <a:rPr lang="pt-BR" sz="1200">
                <a:solidFill>
                  <a:schemeClr val="dk2"/>
                </a:solidFill>
              </a:rPr>
              <a:t>, em comparação com o XGBoost sem adaptações.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Também é objetivo deste trabalho discutir </a:t>
            </a:r>
            <a:r>
              <a:rPr b="1" lang="pt-BR" sz="1200">
                <a:solidFill>
                  <a:schemeClr val="dk2"/>
                </a:solidFill>
              </a:rPr>
              <a:t>métricas</a:t>
            </a:r>
            <a:r>
              <a:rPr lang="pt-BR" sz="1200">
                <a:solidFill>
                  <a:schemeClr val="dk2"/>
                </a:solidFill>
              </a:rPr>
              <a:t> e um esquema de </a:t>
            </a:r>
            <a:r>
              <a:rPr b="1" lang="pt-BR" sz="1200">
                <a:solidFill>
                  <a:schemeClr val="dk2"/>
                </a:solidFill>
              </a:rPr>
              <a:t>validação cruzada</a:t>
            </a:r>
            <a:r>
              <a:rPr lang="pt-BR" sz="1200">
                <a:solidFill>
                  <a:schemeClr val="dk2"/>
                </a:solidFill>
              </a:rPr>
              <a:t>  adequados para </a:t>
            </a:r>
            <a:r>
              <a:rPr b="1" lang="pt-BR" sz="1200">
                <a:solidFill>
                  <a:schemeClr val="dk2"/>
                </a:solidFill>
              </a:rPr>
              <a:t>base de dados desbalanceadas, </a:t>
            </a:r>
            <a:r>
              <a:rPr lang="pt-BR" sz="1200">
                <a:solidFill>
                  <a:schemeClr val="dk2"/>
                </a:solidFill>
              </a:rPr>
              <a:t>bem como </a:t>
            </a:r>
            <a:r>
              <a:rPr b="1" lang="pt-BR" sz="1200">
                <a:solidFill>
                  <a:schemeClr val="dk2"/>
                </a:solidFill>
              </a:rPr>
              <a:t>aplicar as </a:t>
            </a:r>
            <a:r>
              <a:rPr b="1" lang="pt-BR" sz="1200">
                <a:solidFill>
                  <a:schemeClr val="dk2"/>
                </a:solidFill>
              </a:rPr>
              <a:t>metodologias</a:t>
            </a:r>
            <a:r>
              <a:rPr b="1" lang="pt-BR" sz="1200">
                <a:solidFill>
                  <a:schemeClr val="dk2"/>
                </a:solidFill>
              </a:rPr>
              <a:t> </a:t>
            </a:r>
            <a:r>
              <a:rPr b="1" lang="pt-BR" sz="1200">
                <a:solidFill>
                  <a:schemeClr val="dk2"/>
                </a:solidFill>
              </a:rPr>
              <a:t>estudadas</a:t>
            </a:r>
            <a:r>
              <a:rPr b="1" lang="pt-BR" sz="1200">
                <a:solidFill>
                  <a:schemeClr val="dk2"/>
                </a:solidFill>
              </a:rPr>
              <a:t> em 12 conjuntos de dados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 principal motivação deste trabalho  é o livro</a:t>
            </a:r>
            <a:r>
              <a:rPr b="1" lang="pt-BR" sz="1200">
                <a:solidFill>
                  <a:schemeClr val="dk2"/>
                </a:solidFill>
              </a:rPr>
              <a:t> Learning from Imbalanced DataSets</a:t>
            </a:r>
            <a:r>
              <a:rPr lang="pt-BR" sz="1200">
                <a:solidFill>
                  <a:schemeClr val="dk2"/>
                </a:solidFill>
              </a:rPr>
              <a:t>, que serve como base para modificações de algoritmos de aprendizado de máquina para base de dados desbalanceadas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Introdução ao XGBoost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17500" y="1359250"/>
            <a:ext cx="8109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O XGBoost é baseado no conceito de </a:t>
            </a:r>
            <a:r>
              <a:rPr i="1" lang="pt-BR" sz="1200">
                <a:solidFill>
                  <a:schemeClr val="dk2"/>
                </a:solidFill>
              </a:rPr>
              <a:t>boosting</a:t>
            </a:r>
            <a:r>
              <a:rPr lang="pt-BR" sz="1200">
                <a:solidFill>
                  <a:schemeClr val="dk2"/>
                </a:solidFill>
              </a:rPr>
              <a:t>, em que classificadores fracos são combinados para obter um classificador mais poderoso.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0125"/>
            <a:ext cx="3021750" cy="23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612350" y="2146975"/>
            <a:ext cx="48519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O classificador fraco utilizado no XGBoost é uma árvore de decisão.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Árvores de decisões são </a:t>
            </a:r>
            <a:r>
              <a:rPr lang="pt-BR" sz="1200">
                <a:solidFill>
                  <a:schemeClr val="dk2"/>
                </a:solidFill>
              </a:rPr>
              <a:t>classificadores</a:t>
            </a:r>
            <a:r>
              <a:rPr lang="pt-BR" sz="1200">
                <a:solidFill>
                  <a:schemeClr val="dk2"/>
                </a:solidFill>
              </a:rPr>
              <a:t> capazes de lidar com observações nulas, aprender padrões não lineares, lidar com pontos </a:t>
            </a:r>
            <a:r>
              <a:rPr lang="pt-BR" sz="1200">
                <a:solidFill>
                  <a:schemeClr val="dk2"/>
                </a:solidFill>
              </a:rPr>
              <a:t>aberrantes, capacidade de modelar interações e de “selecionar internamente atributos relevantes”.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Contudo, árvores de decisões são propensas ao sobreajuste, tem dificuldades em modelar padrões aditivos e tem capacidade preditiva limitada.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86575" y="904550"/>
            <a:ext cx="8263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Para superar as limitações dos modelos baseados em árvores,  o XGBoost combina o resultado de várias </a:t>
            </a:r>
            <a:r>
              <a:rPr lang="pt-BR" sz="1200">
                <a:solidFill>
                  <a:schemeClr val="dk2"/>
                </a:solidFill>
              </a:rPr>
              <a:t>árvores</a:t>
            </a:r>
            <a:r>
              <a:rPr lang="pt-BR" sz="1200">
                <a:solidFill>
                  <a:schemeClr val="dk2"/>
                </a:solidFill>
              </a:rPr>
              <a:t> de decisões, que são treinadas sequencialmente, reduzindo o erro de treinamento a cada etapa de iteração.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Conceito de Boosting</a:t>
            </a:r>
            <a:endParaRPr/>
          </a:p>
        </p:txBody>
      </p:sp>
      <p:pic>
        <p:nvPicPr>
          <p:cNvPr id="92" name="Google Shape;92;p17" title="[89,89,89,&quot;https://www.codecogs.com/eqnedit.php?latex=%5Cmathcal%7BL%7D%5E%7Bm%7D%20%3D%20%20%5Csum_%7Bi%3D1%7D%5E%7Bn%7D%20L(y_i%2C%20%5Chat%7By%7D_i%5E%7B(m-1)%7D%20%2B%20f_m(%5Cmathbf%7Bx%7D_i))%20%2B%20%5COmega(f_m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88" y="2144925"/>
            <a:ext cx="4911524" cy="74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flipH="1" rot="10800000">
            <a:off x="4170425" y="2787950"/>
            <a:ext cx="780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3624125" y="3073700"/>
            <a:ext cx="1100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árvore</a:t>
            </a:r>
            <a:r>
              <a:rPr lang="pt-BR" sz="1000">
                <a:solidFill>
                  <a:schemeClr val="dk2"/>
                </a:solidFill>
              </a:rPr>
              <a:t> anterior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 rot="10800000">
            <a:off x="5504425" y="2787950"/>
            <a:ext cx="780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958125" y="3073700"/>
            <a:ext cx="1100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árvore atual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 flipH="1" rot="10800000">
            <a:off x="2290125" y="2787950"/>
            <a:ext cx="780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1493925" y="3073700"/>
            <a:ext cx="160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Minimizar a perda para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99" name="Google Shape;99;p17" title="[89,89,89,&quot;https://www.codecogs.com/eqnedit.php?latex=f_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27" y="3212700"/>
            <a:ext cx="122296" cy="10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548350" y="564750"/>
            <a:ext cx="82635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Para aumentar a capacidade de generalização do XGBoost, é comum que apenas uma </a:t>
            </a:r>
            <a:r>
              <a:rPr lang="pt-BR" sz="1200">
                <a:solidFill>
                  <a:schemeClr val="dk2"/>
                </a:solidFill>
              </a:rPr>
              <a:t>parte </a:t>
            </a:r>
            <a:r>
              <a:rPr lang="pt-BR" sz="1200">
                <a:solidFill>
                  <a:schemeClr val="dk2"/>
                </a:solidFill>
              </a:rPr>
              <a:t>das observações e/ou dos atributos sejam utilizadas para cada iteração. 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1200">
                <a:solidFill>
                  <a:schemeClr val="dk2"/>
                </a:solidFill>
              </a:rPr>
              <a:t>A quantidade de classificadores fracos, assim como a profundidade deles, depende muito das características dos conjuntos de dados; por isso, devem ser selecionados por meio de validação cruzada.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Hiperparâmetros do XGBoost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1914000" y="201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{364BC219-4BE5-402F-BD02-CFC629D1C70E}</a:tableStyleId>
              </a:tblPr>
              <a:tblGrid>
                <a:gridCol w="2851075"/>
                <a:gridCol w="2851075"/>
              </a:tblGrid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Hiperparâmetro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Valores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Learning Rate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[</a:t>
                      </a:r>
                      <a:r>
                        <a:rPr lang="pt-BR" sz="1000"/>
                        <a:t>0,001, 1,000]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max_depth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[3, 4, 5, 6, 7, 8, 9,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n_estimators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[100, 300, 500]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subsample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[0,5, 1]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colsample_bytree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[0,5, 1]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min_child_weight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[1,10]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Uma função de perda adequada para dados desbalanceados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10125" y="1549925"/>
            <a:ext cx="8222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Uma forma de adaptar o XGBoost para base de dados é utilizando uma função de perda, por meio da qual, são introduzidos hiperparâmetros que podem ser úteis para modelar dados </a:t>
            </a:r>
            <a:r>
              <a:rPr lang="pt-BR" sz="1200">
                <a:solidFill>
                  <a:schemeClr val="dk2"/>
                </a:solidFill>
              </a:rPr>
              <a:t>desbalanceados. Uma função de perda adequada para modelar conjunto de dados desbalanceados é a Weighted focal loss :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5" name="Google Shape;115;p19" title="[89,89,89,&quot;https://www.codecogs.com/eqnedit.php?latex=%20L_%7Bfl%7D%20%3D%20-%5Csum_%7Bi%3D1%7D%5Em%20%5Cleft%5B%20%5Calpha%20y_i%20(1%20-%20%5Chat%7By%7D_i)%5E%5Cgamma%20%5Clog(%5Chat%7By%7D_i)%20%2B%20(1%20-%20y_i)%20%5Chat%7By%7D_i%5E%5Cgamma%20%5Clog(1%20-%20%5Chat%7By%7D_i)%20%5Cright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2583663"/>
            <a:ext cx="4718749" cy="5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10125" y="3467600"/>
            <a:ext cx="82221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Note que para alpha = 1 , gamma = 0 essa função de perda se resume a entropia cruzada (padrão do XGBboost). Além disso, é comum,para evitar supressão de perda da classe </a:t>
            </a:r>
            <a:r>
              <a:rPr lang="pt-BR" sz="1200">
                <a:solidFill>
                  <a:schemeClr val="dk2"/>
                </a:solidFill>
              </a:rPr>
              <a:t>minoritária</a:t>
            </a:r>
            <a:r>
              <a:rPr lang="pt-BR" sz="1200">
                <a:solidFill>
                  <a:schemeClr val="dk2"/>
                </a:solidFill>
              </a:rPr>
              <a:t>, que o parâmetro gamma seja removido da parte responsável por penalizar a classe </a:t>
            </a:r>
            <a:r>
              <a:rPr lang="pt-BR" sz="1200">
                <a:solidFill>
                  <a:schemeClr val="dk2"/>
                </a:solidFill>
              </a:rPr>
              <a:t>minoritária</a:t>
            </a:r>
            <a:r>
              <a:rPr lang="pt-BR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0" y="0"/>
            <a:ext cx="9144000" cy="3207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Weighted </a:t>
            </a:r>
            <a:r>
              <a:rPr b="1" lang="pt-BR">
                <a:solidFill>
                  <a:schemeClr val="lt1"/>
                </a:solidFill>
              </a:rPr>
              <a:t>focal</a:t>
            </a:r>
            <a:r>
              <a:rPr b="1" lang="pt-BR">
                <a:solidFill>
                  <a:schemeClr val="lt1"/>
                </a:solidFill>
              </a:rPr>
              <a:t> loss com </a:t>
            </a:r>
            <a:r>
              <a:rPr b="1" lang="pt-BR">
                <a:solidFill>
                  <a:schemeClr val="lt1"/>
                </a:solidFill>
              </a:rPr>
              <a:t>ligação</a:t>
            </a:r>
            <a:r>
              <a:rPr b="1" lang="pt-BR">
                <a:solidFill>
                  <a:schemeClr val="lt1"/>
                </a:solidFill>
              </a:rPr>
              <a:t> potência logito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40600" y="594675"/>
            <a:ext cx="7908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A função de perda proposta é uma adaptação da Weighted Focal Loss, removendo o gamma da parte responsável por penalizar a classe positiva e utilizando a ligação potência logito para modelar as probabilidades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886138" y="3945325"/>
            <a:ext cx="53907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4" name="Google Shape;124;p20" title="[89,89,89,&quot;https://www.codecogs.com/eqnedit.php?latex=%20%20L_%7Bpfl%7D%20%3D%20-%5Csum_%7Bi%3D1%7D%5E%7Bn%7D%20%5Cleft%5B%20%5Calpha%20y_i%20(1%20-%20%5Chat%7By%7D_%7B%5Clambda%2C%20i%7D)%20%5Clog(%5Chat%7By%7D_%7B%5Clambda%2C%20i%7D)%20%2B%20(1%20-%20y_i)%20(%5Chat%7By%7D_%7B%5Clambda%2C%20i%7D)%5E%7B%5Cgamma%7D%20%5Clog(1%20-%20%5Chat%7By%7D_%7B%5Clambda%2C%20i%7D)%20%5Cright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63" y="4026713"/>
            <a:ext cx="5390654" cy="5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[89,89,89,&quot;https://www.codecogs.com/eqnedit.php?latex=%5Chat%7By%7D_%7B%5Clambda%7D%20%3D%20%5Cleft(%5Cfrac%7B%5Cexp%5C%7Bz%5C%7D%7D%7B1%2B%5Cexp%5C%7Bz%5C%7D%7D%5Cright)%5E%5Clambda.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563" y="4084400"/>
            <a:ext cx="1533126" cy="4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150" y="1295150"/>
            <a:ext cx="3496167" cy="24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325" y="1351013"/>
            <a:ext cx="3335051" cy="231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a apresentação 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0" y="358950"/>
            <a:ext cx="9144000" cy="818400"/>
          </a:xfrm>
          <a:prstGeom prst="rect">
            <a:avLst/>
          </a:prstGeom>
          <a:solidFill>
            <a:srgbClr val="606F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3675" y="391675"/>
            <a:ext cx="914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Balanceamento artificial dos dados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177725" y="2050350"/>
            <a:ext cx="66495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pt-BR" sz="1200">
                <a:solidFill>
                  <a:schemeClr val="dk2"/>
                </a:solidFill>
              </a:rPr>
              <a:t>Oversampling </a:t>
            </a:r>
            <a:r>
              <a:rPr lang="pt-BR" sz="1200">
                <a:solidFill>
                  <a:schemeClr val="dk2"/>
                </a:solidFill>
              </a:rPr>
              <a:t>: Consiste em criar exemplos da classe </a:t>
            </a:r>
            <a:r>
              <a:rPr lang="pt-BR" sz="1200">
                <a:solidFill>
                  <a:schemeClr val="dk2"/>
                </a:solidFill>
              </a:rPr>
              <a:t>minoritária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pt-BR" sz="1200">
                <a:solidFill>
                  <a:schemeClr val="dk2"/>
                </a:solidFill>
              </a:rPr>
              <a:t>Undersampling </a:t>
            </a:r>
            <a:r>
              <a:rPr lang="pt-BR" sz="1200">
                <a:solidFill>
                  <a:schemeClr val="dk2"/>
                </a:solidFill>
              </a:rPr>
              <a:t>: </a:t>
            </a:r>
            <a:r>
              <a:rPr lang="pt-BR" sz="1200">
                <a:solidFill>
                  <a:schemeClr val="dk2"/>
                </a:solidFill>
              </a:rPr>
              <a:t> Consiste em </a:t>
            </a:r>
            <a:r>
              <a:rPr lang="pt-BR" sz="1200">
                <a:solidFill>
                  <a:schemeClr val="dk2"/>
                </a:solidFill>
              </a:rPr>
              <a:t>remover</a:t>
            </a:r>
            <a:r>
              <a:rPr lang="pt-BR" sz="1200">
                <a:solidFill>
                  <a:schemeClr val="dk2"/>
                </a:solidFill>
              </a:rPr>
              <a:t> exemplos da classe majoritária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pt-BR" sz="1200">
                <a:solidFill>
                  <a:schemeClr val="dk2"/>
                </a:solidFill>
              </a:rPr>
              <a:t>Abordagem </a:t>
            </a:r>
            <a:r>
              <a:rPr b="1" lang="pt-BR" sz="1200">
                <a:solidFill>
                  <a:schemeClr val="dk2"/>
                </a:solidFill>
              </a:rPr>
              <a:t>híbrida</a:t>
            </a:r>
            <a:r>
              <a:rPr lang="pt-BR" sz="1200">
                <a:solidFill>
                  <a:schemeClr val="dk2"/>
                </a:solidFill>
              </a:rPr>
              <a:t> </a:t>
            </a:r>
            <a:r>
              <a:rPr lang="pt-BR" sz="1200">
                <a:solidFill>
                  <a:schemeClr val="dk2"/>
                </a:solidFill>
              </a:rPr>
              <a:t>: Consiste em </a:t>
            </a:r>
            <a:r>
              <a:rPr lang="pt-BR" sz="1200">
                <a:solidFill>
                  <a:schemeClr val="dk2"/>
                </a:solidFill>
              </a:rPr>
              <a:t>combinar</a:t>
            </a:r>
            <a:r>
              <a:rPr lang="pt-BR" sz="1200">
                <a:solidFill>
                  <a:schemeClr val="dk2"/>
                </a:solidFill>
              </a:rPr>
              <a:t> o </a:t>
            </a:r>
            <a:r>
              <a:rPr i="1" lang="pt-BR" sz="1200">
                <a:solidFill>
                  <a:schemeClr val="dk2"/>
                </a:solidFill>
              </a:rPr>
              <a:t>oversampling </a:t>
            </a:r>
            <a:r>
              <a:rPr lang="pt-BR" sz="1200">
                <a:solidFill>
                  <a:schemeClr val="dk2"/>
                </a:solidFill>
              </a:rPr>
              <a:t>com o </a:t>
            </a:r>
            <a:r>
              <a:rPr i="1" lang="pt-BR" sz="1200">
                <a:solidFill>
                  <a:schemeClr val="dk2"/>
                </a:solidFill>
              </a:rPr>
              <a:t>undersampling 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197075" y="3495125"/>
            <a:ext cx="6610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O balanceamento artificial dos dados deve ser feito </a:t>
            </a:r>
            <a:r>
              <a:rPr b="1" lang="pt-BR" sz="1200">
                <a:solidFill>
                  <a:schemeClr val="dk2"/>
                </a:solidFill>
              </a:rPr>
              <a:t>somente no conjunto de treino</a:t>
            </a:r>
            <a:r>
              <a:rPr lang="pt-BR" sz="1200">
                <a:solidFill>
                  <a:schemeClr val="dk2"/>
                </a:solidFill>
              </a:rPr>
              <a:t>, sendo que no final do processo um classificador é </a:t>
            </a:r>
            <a:r>
              <a:rPr lang="pt-BR" sz="1200">
                <a:solidFill>
                  <a:schemeClr val="dk2"/>
                </a:solidFill>
              </a:rPr>
              <a:t>treinado</a:t>
            </a:r>
            <a:r>
              <a:rPr lang="pt-BR" sz="1200">
                <a:solidFill>
                  <a:schemeClr val="dk2"/>
                </a:solidFill>
              </a:rPr>
              <a:t> no conjunto de dados balanceado.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