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57" r:id="rId4"/>
    <p:sldId id="258" r:id="rId5"/>
    <p:sldId id="268" r:id="rId6"/>
    <p:sldId id="260" r:id="rId7"/>
    <p:sldId id="266" r:id="rId8"/>
    <p:sldId id="269" r:id="rId9"/>
    <p:sldId id="262" r:id="rId10"/>
    <p:sldId id="264" r:id="rId11"/>
  </p:sldIdLst>
  <p:sldSz cx="12192000" cy="6858000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z1SmdKV2hiuRVC0M0Qv/I3R/b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ae90a407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2dae90a407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49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275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ae90a407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2dae90a407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ae90a407d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2dae90a407d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9762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ae90a407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2dae90a407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6894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ff79edd499_0_4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g1ff79edd499_0_4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1ff79edd499_0_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1ff79edd499_0_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g1ff79edd499_0_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1ff79edd499_0_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g1ff79edd499_0_4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7" name="Google Shape;17;g1ff79edd499_0_4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8" name="Google Shape;18;g1ff79edd499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1ff79edd499_0_94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7" name="Google Shape;107;g1ff79edd499_0_9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1ff79edd499_0_9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g1ff79edd499_0_94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10" name="Google Shape;110;g1ff79edd499_0_9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1ff79edd499_0_10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3" name="Google Shape;113;g1ff79edd499_0_10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1ff79edd499_0_10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1ff79edd499_0_10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1ff79edd499_0_10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1ff79edd499_0_10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1ff79edd499_0_10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1ff79edd499_0_10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1ff79edd499_0_10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1ff79edd499_0_10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1ff79edd499_0_10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1ff79edd499_0_10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1ff79edd499_0_10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1ff79edd499_0_10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1ff79edd499_0_10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1ff79edd499_0_10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1ff79edd499_0_10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1ff79edd499_0_10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1ff79edd499_0_10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g1ff79edd499_0_100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2" name="Google Shape;132;g1ff79edd499_0_100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g1ff79edd499_0_10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f79edd499_0_1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ff79edd499_0_1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1ff79edd499_0_1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g1ff79edd499_0_1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g1ff79edd499_0_1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g1ff79edd499_0_1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g1ff79edd499_0_43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27" name="Google Shape;27;g1ff79edd499_0_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1ff79edd499_0_4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g1ff79edd499_0_43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g1ff79edd499_0_43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g1ff79edd499_0_43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g1ff79edd499_0_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g1ff79edd499_0_14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35" name="Google Shape;35;g1ff79edd499_0_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1ff79edd499_0_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1ff79edd499_0_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1ff79edd499_0_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g1ff79edd499_0_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g1ff79edd499_0_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1ff79edd499_0_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1ff79edd499_0_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1ff79edd499_0_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1ff79edd499_0_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1ff79edd499_0_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1ff79edd499_0_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g1ff79edd499_0_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g1ff79edd499_0_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g1ff79edd499_0_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1ff79edd499_0_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g1ff79edd499_0_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1ff79edd499_0_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g1ff79edd499_0_14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1ff79edd499_0_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1ff79edd499_0_3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57" name="Google Shape;57;g1ff79edd499_0_3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1ff79edd499_0_3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g1ff79edd499_0_3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0" name="Google Shape;60;g1ff79edd499_0_36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1ff79edd499_0_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1ff79edd499_0_51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64" name="Google Shape;64;g1ff79edd499_0_5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1ff79edd499_0_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g1ff79edd499_0_51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g1ff79edd499_0_5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g1ff79edd499_0_57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70" name="Google Shape;70;g1ff79edd499_0_5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1ff79edd499_0_5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g1ff79edd499_0_5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3" name="Google Shape;73;g1ff79edd499_0_5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g1ff79edd499_0_5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g1ff79edd499_0_64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7" name="Google Shape;77;g1ff79edd499_0_6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1ff79edd499_0_6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1ff79edd499_0_6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1ff79edd499_0_6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1ff79edd499_0_6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1ff79edd499_0_6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1ff79edd499_0_6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1ff79edd499_0_6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1ff79edd499_0_6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1ff79edd499_0_6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1ff79edd499_0_6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1ff79edd499_0_6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1ff79edd499_0_6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1ff79edd499_0_6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1ff79edd499_0_6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1ff79edd499_0_6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1ff79edd499_0_6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ff79edd499_0_6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g1ff79edd499_0_64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1ff79edd499_0_6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1ff79edd499_0_8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99" name="Google Shape;99;g1ff79edd499_0_8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ff79edd499_0_8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g1ff79edd499_0_86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2" name="Google Shape;102;g1ff79edd499_0_86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3" name="Google Shape;103;g1ff79edd499_0_86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g1ff79edd499_0_8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ff79edd499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g1ff79edd499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1ff79edd499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A6z9cPrw/tedto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Gabriele-Mazzoleni/Progetti_Tec_Cloud_Mobile_202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>
            <a:spLocks noGrp="1"/>
          </p:cNvSpPr>
          <p:nvPr>
            <p:ph type="ctrTitle"/>
          </p:nvPr>
        </p:nvSpPr>
        <p:spPr>
          <a:xfrm>
            <a:off x="6655300" y="3752680"/>
            <a:ext cx="47508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it-IT" dirty="0"/>
              <a:t>(Parte3)</a:t>
            </a:r>
            <a:endParaRPr dirty="0"/>
          </a:p>
        </p:txBody>
      </p:sp>
      <p:sp>
        <p:nvSpPr>
          <p:cNvPr id="141" name="Google Shape;141;p1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Gabriele Mazzoleni- 1079514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Gabriele Masinari- 1079692</a:t>
            </a:r>
            <a:endParaRPr/>
          </a:p>
        </p:txBody>
      </p:sp>
      <p:pic>
        <p:nvPicPr>
          <p:cNvPr id="2" name="Immagine 1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267A792A-09B9-ECED-2A6A-1EA294B51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50067"/>
            <a:ext cx="4750799" cy="26560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ae90a407d_1_10"/>
          <p:cNvSpPr txBox="1">
            <a:spLocks noGrp="1"/>
          </p:cNvSpPr>
          <p:nvPr>
            <p:ph type="body" idx="1"/>
          </p:nvPr>
        </p:nvSpPr>
        <p:spPr>
          <a:xfrm>
            <a:off x="3149182" y="4696874"/>
            <a:ext cx="48879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SzPct val="69498"/>
              <a:buNone/>
            </a:pPr>
            <a:r>
              <a:rPr lang="it-IT" sz="2800" u="sng" dirty="0">
                <a:solidFill>
                  <a:schemeClr val="hlink"/>
                </a:solidFill>
                <a:hlinkClick r:id="rId3"/>
              </a:rPr>
              <a:t>Board</a:t>
            </a:r>
            <a:endParaRPr sz="28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8C7B831-EF17-11E6-E2A4-C2F43845C958}"/>
              </a:ext>
            </a:extLst>
          </p:cNvPr>
          <p:cNvSpPr txBox="1"/>
          <p:nvPr/>
        </p:nvSpPr>
        <p:spPr>
          <a:xfrm>
            <a:off x="7403647" y="4775630"/>
            <a:ext cx="4066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hlinkClick r:id="rId4"/>
              </a:rPr>
              <a:t>GitHub</a:t>
            </a:r>
            <a:endParaRPr lang="it-IT" sz="2400" dirty="0"/>
          </a:p>
          <a:p>
            <a:endParaRPr lang="it-IT" sz="2400" dirty="0"/>
          </a:p>
        </p:txBody>
      </p:sp>
      <p:pic>
        <p:nvPicPr>
          <p:cNvPr id="4" name="Immagine 3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0E02B7BB-040F-4CF9-0232-5E7BB344A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4221" y="1293923"/>
            <a:ext cx="5355703" cy="29942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ae90a407d_1_0"/>
          <p:cNvSpPr txBox="1">
            <a:spLocks noGrp="1"/>
          </p:cNvSpPr>
          <p:nvPr>
            <p:ph type="title"/>
          </p:nvPr>
        </p:nvSpPr>
        <p:spPr>
          <a:xfrm>
            <a:off x="1567325" y="1647435"/>
            <a:ext cx="47085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 dirty="0"/>
              <a:t>UTILIZZO</a:t>
            </a:r>
            <a:endParaRPr cap="none" dirty="0"/>
          </a:p>
        </p:txBody>
      </p:sp>
      <p:sp>
        <p:nvSpPr>
          <p:cNvPr id="179" name="Google Shape;179;g2dae90a407d_1_0"/>
          <p:cNvSpPr txBox="1">
            <a:spLocks noGrp="1"/>
          </p:cNvSpPr>
          <p:nvPr>
            <p:ph type="title"/>
          </p:nvPr>
        </p:nvSpPr>
        <p:spPr>
          <a:xfrm>
            <a:off x="6113150" y="1440885"/>
            <a:ext cx="5240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/>
              <a:t>ESPERIENZA</a:t>
            </a:r>
            <a:br>
              <a:rPr lang="it-IT" dirty="0"/>
            </a:br>
            <a:r>
              <a:rPr lang="it-IT" dirty="0"/>
              <a:t>UTENTE</a:t>
            </a:r>
            <a:endParaRPr dirty="0"/>
          </a:p>
        </p:txBody>
      </p:sp>
      <p:sp>
        <p:nvSpPr>
          <p:cNvPr id="180" name="Google Shape;180;g2dae90a407d_1_0"/>
          <p:cNvSpPr txBox="1"/>
          <p:nvPr/>
        </p:nvSpPr>
        <p:spPr>
          <a:xfrm>
            <a:off x="6645350" y="2788218"/>
            <a:ext cx="4708500" cy="3483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Questo permette al nostro utente di avere una chiara comprensione della lista dei video correlati e di scegliere al meglio il video desiderato.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100" u="sng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80;g2dae90a407d_1_0">
            <a:extLst>
              <a:ext uri="{FF2B5EF4-FFF2-40B4-BE49-F238E27FC236}">
                <a16:creationId xmlns:a16="http://schemas.microsoft.com/office/drawing/2014/main" id="{33E79721-41D7-B3EC-7557-B49C56433C25}"/>
              </a:ext>
            </a:extLst>
          </p:cNvPr>
          <p:cNvSpPr txBox="1"/>
          <p:nvPr/>
        </p:nvSpPr>
        <p:spPr>
          <a:xfrm>
            <a:off x="1730000" y="2790199"/>
            <a:ext cx="4708500" cy="3483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Questa Lambda </a:t>
            </a:r>
            <a:r>
              <a:rPr lang="it-IT" sz="2000" dirty="0" err="1">
                <a:solidFill>
                  <a:schemeClr val="bg1"/>
                </a:solidFill>
              </a:rPr>
              <a:t>Function</a:t>
            </a:r>
            <a:r>
              <a:rPr lang="it-IT" sz="2000" dirty="0">
                <a:solidFill>
                  <a:schemeClr val="bg1"/>
                </a:solidFill>
              </a:rPr>
              <a:t> consente di visualizzare tutti i video correlati, dato un ID iniziale di un video, visualizzando i seguenti parametri: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bg1"/>
                </a:solidFill>
              </a:rPr>
              <a:t>Related_video_ids</a:t>
            </a:r>
            <a:r>
              <a:rPr lang="it-IT" sz="2000" dirty="0">
                <a:solidFill>
                  <a:schemeClr val="bg1"/>
                </a:solidFill>
              </a:rPr>
              <a:t>, ossia l’ID del video correlato.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bg1"/>
                </a:solidFill>
              </a:rPr>
              <a:t>Related_video_title</a:t>
            </a:r>
            <a:r>
              <a:rPr lang="it-IT" sz="2000" dirty="0">
                <a:solidFill>
                  <a:schemeClr val="bg1"/>
                </a:solidFill>
              </a:rPr>
              <a:t>, ossia il titolo del video correlato.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bg1"/>
                </a:solidFill>
              </a:rPr>
              <a:t>Related_presentedBy</a:t>
            </a:r>
            <a:r>
              <a:rPr lang="it-IT" sz="2000" dirty="0">
                <a:solidFill>
                  <a:schemeClr val="bg1"/>
                </a:solidFill>
              </a:rPr>
              <a:t>, ossia il presentatore del video.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A94303D-314E-A9FC-4D03-86DF88AF9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000" y="232752"/>
            <a:ext cx="9382557" cy="13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3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 dirty="0"/>
              <a:t>Lambda </a:t>
            </a:r>
            <a:r>
              <a:rPr lang="it-IT" dirty="0" err="1"/>
              <a:t>Function</a:t>
            </a:r>
            <a:r>
              <a:rPr lang="it-IT" dirty="0"/>
              <a:t>:</a:t>
            </a:r>
            <a:br>
              <a:rPr lang="it-IT" dirty="0"/>
            </a:br>
            <a:r>
              <a:rPr lang="it-IT" dirty="0" err="1"/>
              <a:t>Get_Watch_Next_By_Idx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105194-A7DB-14C4-C8E0-FC8E7C548A7F}"/>
              </a:ext>
            </a:extLst>
          </p:cNvPr>
          <p:cNvSpPr txBox="1"/>
          <p:nvPr/>
        </p:nvSpPr>
        <p:spPr>
          <a:xfrm>
            <a:off x="7637928" y="2003612"/>
            <a:ext cx="45540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Questa Lambda </a:t>
            </a:r>
            <a:r>
              <a:rPr lang="it-IT" sz="2000" dirty="0" err="1">
                <a:solidFill>
                  <a:schemeClr val="bg1"/>
                </a:solidFill>
              </a:rPr>
              <a:t>function</a:t>
            </a:r>
            <a:r>
              <a:rPr lang="it-IT" sz="2000" dirty="0">
                <a:solidFill>
                  <a:schemeClr val="bg1"/>
                </a:solidFill>
              </a:rPr>
              <a:t> può essere testata con il seguente link API:</a:t>
            </a:r>
          </a:p>
          <a:p>
            <a:r>
              <a:rPr lang="it-IT" sz="2000" dirty="0">
                <a:solidFill>
                  <a:schemeClr val="bg1"/>
                </a:solidFill>
              </a:rPr>
              <a:t>https://ee9l9w52bk.execute-api.us-east-1.amazonaws.com/default/Get_Watch_Next_by_Idx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C0C70234-CCDC-51C1-A183-79C05C7D4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310" y="1883106"/>
            <a:ext cx="6290702" cy="48167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 dirty="0"/>
              <a:t>Risultato LF: </a:t>
            </a:r>
            <a:br>
              <a:rPr lang="it-IT" dirty="0"/>
            </a:br>
            <a:r>
              <a:rPr lang="it-IT" dirty="0" err="1"/>
              <a:t>Get_Watch_Next_By_Idx</a:t>
            </a:r>
            <a:endParaRPr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5204E0BA-03A6-D635-0B12-1AD390838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328" y="1690688"/>
            <a:ext cx="3628128" cy="116808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9CD4AED-AC54-A93E-12A5-4A4C15E3B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328" y="3140796"/>
            <a:ext cx="7462504" cy="351899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75502A8-CE2F-5B8F-085E-BF2C8FCF1405}"/>
              </a:ext>
            </a:extLst>
          </p:cNvPr>
          <p:cNvSpPr txBox="1"/>
          <p:nvPr/>
        </p:nvSpPr>
        <p:spPr>
          <a:xfrm>
            <a:off x="838200" y="2074673"/>
            <a:ext cx="3025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Parametro in INPUT: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C6B3DA6-EC94-4528-9B99-29EC74D94F7C}"/>
              </a:ext>
            </a:extLst>
          </p:cNvPr>
          <p:cNvSpPr txBox="1"/>
          <p:nvPr/>
        </p:nvSpPr>
        <p:spPr>
          <a:xfrm>
            <a:off x="838200" y="4546350"/>
            <a:ext cx="3025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OUTPUT testato tramite </a:t>
            </a:r>
            <a:r>
              <a:rPr lang="it-IT" sz="2000" dirty="0" err="1">
                <a:solidFill>
                  <a:schemeClr val="bg1"/>
                </a:solidFill>
              </a:rPr>
              <a:t>Postman</a:t>
            </a:r>
            <a:r>
              <a:rPr lang="it-IT" sz="2000" dirty="0">
                <a:solidFill>
                  <a:schemeClr val="bg1"/>
                </a:solidFill>
              </a:rPr>
              <a:t>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ae90a407d_1_0"/>
          <p:cNvSpPr txBox="1">
            <a:spLocks noGrp="1"/>
          </p:cNvSpPr>
          <p:nvPr>
            <p:ph type="title"/>
          </p:nvPr>
        </p:nvSpPr>
        <p:spPr>
          <a:xfrm>
            <a:off x="1567325" y="1647435"/>
            <a:ext cx="47085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 dirty="0"/>
              <a:t>UTILIZZO</a:t>
            </a:r>
            <a:endParaRPr cap="none" dirty="0"/>
          </a:p>
        </p:txBody>
      </p:sp>
      <p:sp>
        <p:nvSpPr>
          <p:cNvPr id="179" name="Google Shape;179;g2dae90a407d_1_0"/>
          <p:cNvSpPr txBox="1">
            <a:spLocks noGrp="1"/>
          </p:cNvSpPr>
          <p:nvPr>
            <p:ph type="title"/>
          </p:nvPr>
        </p:nvSpPr>
        <p:spPr>
          <a:xfrm>
            <a:off x="6113150" y="1440885"/>
            <a:ext cx="5240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/>
              <a:t>ESPERIENZA</a:t>
            </a:r>
            <a:br>
              <a:rPr lang="it-IT" dirty="0"/>
            </a:br>
            <a:r>
              <a:rPr lang="it-IT" dirty="0"/>
              <a:t>UTENTE</a:t>
            </a:r>
            <a:endParaRPr dirty="0"/>
          </a:p>
        </p:txBody>
      </p:sp>
      <p:sp>
        <p:nvSpPr>
          <p:cNvPr id="180" name="Google Shape;180;g2dae90a407d_1_0"/>
          <p:cNvSpPr txBox="1"/>
          <p:nvPr/>
        </p:nvSpPr>
        <p:spPr>
          <a:xfrm>
            <a:off x="6645350" y="2788218"/>
            <a:ext cx="4708500" cy="3483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Questo permette al nostro utente, una volta selezionati i tag di suo interesse, di visualizzarli tramite il sistema.</a:t>
            </a:r>
            <a:endParaRPr lang="it-IT" sz="1000" u="sng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80;g2dae90a407d_1_0">
            <a:extLst>
              <a:ext uri="{FF2B5EF4-FFF2-40B4-BE49-F238E27FC236}">
                <a16:creationId xmlns:a16="http://schemas.microsoft.com/office/drawing/2014/main" id="{33E79721-41D7-B3EC-7557-B49C56433C25}"/>
              </a:ext>
            </a:extLst>
          </p:cNvPr>
          <p:cNvSpPr txBox="1"/>
          <p:nvPr/>
        </p:nvSpPr>
        <p:spPr>
          <a:xfrm>
            <a:off x="1730000" y="2790199"/>
            <a:ext cx="4708500" cy="3483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Questa Lambda </a:t>
            </a:r>
            <a:r>
              <a:rPr lang="it-IT" sz="2000" dirty="0" err="1">
                <a:solidFill>
                  <a:schemeClr val="bg1"/>
                </a:solidFill>
              </a:rPr>
              <a:t>Function</a:t>
            </a:r>
            <a:r>
              <a:rPr lang="it-IT" sz="2000" dirty="0">
                <a:solidFill>
                  <a:schemeClr val="bg1"/>
                </a:solidFill>
              </a:rPr>
              <a:t>, dato un array di tag, restituisce un JSON con tutti i talk corrispondenti a quei tag, ordinati in modo decrescente e senza duplicati.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4DCA3A6-E8C2-5DCE-AD99-BD91108B45EC}"/>
              </a:ext>
            </a:extLst>
          </p:cNvPr>
          <p:cNvSpPr txBox="1"/>
          <p:nvPr/>
        </p:nvSpPr>
        <p:spPr>
          <a:xfrm>
            <a:off x="2860272" y="363667"/>
            <a:ext cx="68311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Lambda </a:t>
            </a:r>
            <a:r>
              <a:rPr lang="it-IT" sz="3200" dirty="0" err="1">
                <a:solidFill>
                  <a:schemeClr val="bg1"/>
                </a:solidFill>
              </a:rPr>
              <a:t>Function</a:t>
            </a:r>
            <a:r>
              <a:rPr lang="it-IT" sz="3200" dirty="0">
                <a:solidFill>
                  <a:schemeClr val="bg1"/>
                </a:solidFill>
              </a:rPr>
              <a:t>(</a:t>
            </a:r>
            <a:r>
              <a:rPr lang="it-IT" sz="3200" dirty="0" err="1">
                <a:solidFill>
                  <a:schemeClr val="bg1"/>
                </a:solidFill>
              </a:rPr>
              <a:t>TedxTok</a:t>
            </a:r>
            <a:r>
              <a:rPr lang="it-IT" sz="3200" dirty="0">
                <a:solidFill>
                  <a:schemeClr val="bg1"/>
                </a:solidFill>
              </a:rPr>
              <a:t>): </a:t>
            </a:r>
            <a:r>
              <a:rPr lang="it-IT" sz="3200" dirty="0" err="1">
                <a:solidFill>
                  <a:schemeClr val="bg1"/>
                </a:solidFill>
              </a:rPr>
              <a:t>Get_Talk_List_By_Tags</a:t>
            </a:r>
            <a:endParaRPr lang="it-IT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38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396A286-5728-6DE9-33E8-4EEB394FDCE5}"/>
              </a:ext>
            </a:extLst>
          </p:cNvPr>
          <p:cNvSpPr txBox="1"/>
          <p:nvPr/>
        </p:nvSpPr>
        <p:spPr>
          <a:xfrm>
            <a:off x="2860272" y="363667"/>
            <a:ext cx="68311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Lambda </a:t>
            </a:r>
            <a:r>
              <a:rPr lang="it-IT" sz="3200" dirty="0" err="1">
                <a:solidFill>
                  <a:schemeClr val="bg1"/>
                </a:solidFill>
              </a:rPr>
              <a:t>Function</a:t>
            </a:r>
            <a:r>
              <a:rPr lang="it-IT" sz="3200" dirty="0">
                <a:solidFill>
                  <a:schemeClr val="bg1"/>
                </a:solidFill>
              </a:rPr>
              <a:t>(</a:t>
            </a:r>
            <a:r>
              <a:rPr lang="it-IT" sz="3200" dirty="0" err="1">
                <a:solidFill>
                  <a:schemeClr val="bg1"/>
                </a:solidFill>
              </a:rPr>
              <a:t>TedxTok</a:t>
            </a:r>
            <a:r>
              <a:rPr lang="it-IT" sz="3200" dirty="0">
                <a:solidFill>
                  <a:schemeClr val="bg1"/>
                </a:solidFill>
              </a:rPr>
              <a:t>): </a:t>
            </a:r>
            <a:r>
              <a:rPr lang="it-IT" sz="3200" dirty="0" err="1">
                <a:solidFill>
                  <a:schemeClr val="bg1"/>
                </a:solidFill>
              </a:rPr>
              <a:t>Get_Talk_List_By_Tags</a:t>
            </a:r>
            <a:endParaRPr lang="it-IT" sz="3200" dirty="0">
              <a:solidFill>
                <a:schemeClr val="bg1"/>
              </a:solidFill>
            </a:endParaRPr>
          </a:p>
        </p:txBody>
      </p:sp>
      <p:pic>
        <p:nvPicPr>
          <p:cNvPr id="11" name="Immagine 10" descr="Immagine che contiene testo, schermata, Software multimediale, software&#10;&#10;Descrizione generata automaticamente">
            <a:extLst>
              <a:ext uri="{FF2B5EF4-FFF2-40B4-BE49-F238E27FC236}">
                <a16:creationId xmlns:a16="http://schemas.microsoft.com/office/drawing/2014/main" id="{11642305-2E1C-48B4-004A-44D7D30446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340"/>
          <a:stretch/>
        </p:blipFill>
        <p:spPr>
          <a:xfrm>
            <a:off x="1014228" y="2218765"/>
            <a:ext cx="5317725" cy="278453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47ACB7A-01E0-F116-1A02-07B5B267DB4C}"/>
              </a:ext>
            </a:extLst>
          </p:cNvPr>
          <p:cNvSpPr txBox="1"/>
          <p:nvPr/>
        </p:nvSpPr>
        <p:spPr>
          <a:xfrm>
            <a:off x="6683188" y="2218765"/>
            <a:ext cx="4397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</a:rPr>
              <a:t>Utilizzando questo modello per la visualizzazione dei dati ,viene mostrato successivamente il codice della lambda </a:t>
            </a:r>
            <a:r>
              <a:rPr lang="it-IT" sz="1800" dirty="0" err="1">
                <a:solidFill>
                  <a:schemeClr val="bg1"/>
                </a:solidFill>
              </a:rPr>
              <a:t>function</a:t>
            </a:r>
            <a:r>
              <a:rPr lang="it-IT" sz="1800" dirty="0">
                <a:solidFill>
                  <a:schemeClr val="bg1"/>
                </a:solidFill>
              </a:rPr>
              <a:t>, disponibile attraverso questo link API: </a:t>
            </a:r>
          </a:p>
          <a:p>
            <a:r>
              <a:rPr lang="it-IT" sz="1800" dirty="0">
                <a:solidFill>
                  <a:schemeClr val="bg1"/>
                </a:solidFill>
              </a:rPr>
              <a:t>https://7qnrozfaf9.execute-api.us-east-1.amazonaws.com/default/Get_Talk_List_By_Tags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E7364FED-87BE-A391-9CD5-3EE84F657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654"/>
          <a:stretch/>
        </p:blipFill>
        <p:spPr>
          <a:xfrm>
            <a:off x="875200" y="409472"/>
            <a:ext cx="4705330" cy="6039053"/>
          </a:xfrm>
          <a:prstGeom prst="rect">
            <a:avLst/>
          </a:prstGeom>
        </p:spPr>
      </p:pic>
      <p:pic>
        <p:nvPicPr>
          <p:cNvPr id="9" name="Immagine 8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88186C97-8C41-D81C-45C1-5AAC4C142C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99" r="30299"/>
          <a:stretch/>
        </p:blipFill>
        <p:spPr>
          <a:xfrm>
            <a:off x="6346319" y="409473"/>
            <a:ext cx="5104952" cy="603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9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396A286-5728-6DE9-33E8-4EEB394FDCE5}"/>
              </a:ext>
            </a:extLst>
          </p:cNvPr>
          <p:cNvSpPr txBox="1"/>
          <p:nvPr/>
        </p:nvSpPr>
        <p:spPr>
          <a:xfrm>
            <a:off x="207811" y="1859340"/>
            <a:ext cx="37994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Lambda </a:t>
            </a:r>
            <a:r>
              <a:rPr lang="it-IT" sz="3200" dirty="0" err="1">
                <a:solidFill>
                  <a:schemeClr val="bg1"/>
                </a:solidFill>
              </a:rPr>
              <a:t>Function</a:t>
            </a:r>
            <a:r>
              <a:rPr lang="it-IT" sz="3200" dirty="0">
                <a:solidFill>
                  <a:schemeClr val="bg1"/>
                </a:solidFill>
              </a:rPr>
              <a:t>(</a:t>
            </a:r>
            <a:r>
              <a:rPr lang="it-IT" sz="3200" dirty="0" err="1">
                <a:solidFill>
                  <a:schemeClr val="bg1"/>
                </a:solidFill>
              </a:rPr>
              <a:t>TedxTok</a:t>
            </a:r>
            <a:r>
              <a:rPr lang="it-IT" sz="3200" dirty="0">
                <a:solidFill>
                  <a:schemeClr val="bg1"/>
                </a:solidFill>
              </a:rPr>
              <a:t>): </a:t>
            </a:r>
            <a:r>
              <a:rPr lang="it-IT" sz="3200" dirty="0" err="1">
                <a:solidFill>
                  <a:schemeClr val="bg1"/>
                </a:solidFill>
              </a:rPr>
              <a:t>Get_Talk_List_By_Tags</a:t>
            </a:r>
            <a:endParaRPr lang="it-IT" sz="3200" dirty="0">
              <a:solidFill>
                <a:schemeClr val="bg1"/>
              </a:solidFill>
            </a:endParaRPr>
          </a:p>
        </p:txBody>
      </p:sp>
      <p:pic>
        <p:nvPicPr>
          <p:cNvPr id="4" name="Immagine 3" descr="Immagine che contiene testo, Carattere, schermata, linea&#10;&#10;Descrizione generata automaticamente">
            <a:extLst>
              <a:ext uri="{FF2B5EF4-FFF2-40B4-BE49-F238E27FC236}">
                <a16:creationId xmlns:a16="http://schemas.microsoft.com/office/drawing/2014/main" id="{BF9578A6-0CAB-8872-3057-66CC82814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17" y="4760805"/>
            <a:ext cx="3441155" cy="940747"/>
          </a:xfrm>
          <a:prstGeom prst="rect">
            <a:avLst/>
          </a:prstGeom>
        </p:spPr>
      </p:pic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D65728D6-3754-CC30-23C6-B958FFBFA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493" y="686746"/>
            <a:ext cx="7181074" cy="3031839"/>
          </a:xfrm>
          <a:prstGeom prst="rect">
            <a:avLst/>
          </a:prstGeom>
        </p:spPr>
      </p:pic>
      <p:pic>
        <p:nvPicPr>
          <p:cNvPr id="8" name="Immagine 7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C6DD14C3-6A85-B59C-82A1-9920B7E27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3493" y="3718585"/>
            <a:ext cx="7181074" cy="259975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3E119F94-4BC0-A3BB-FCBE-90FC54482C0E}"/>
              </a:ext>
            </a:extLst>
          </p:cNvPr>
          <p:cNvSpPr txBox="1"/>
          <p:nvPr/>
        </p:nvSpPr>
        <p:spPr>
          <a:xfrm>
            <a:off x="460417" y="4156458"/>
            <a:ext cx="164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</a:rPr>
              <a:t>INPUT: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D2F1AF4-6E8C-D2E9-A9E1-9B78B8D1DF7E}"/>
              </a:ext>
            </a:extLst>
          </p:cNvPr>
          <p:cNvSpPr txBox="1"/>
          <p:nvPr/>
        </p:nvSpPr>
        <p:spPr>
          <a:xfrm>
            <a:off x="4453493" y="170324"/>
            <a:ext cx="308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11944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ae90a407d_1_0"/>
          <p:cNvSpPr txBox="1">
            <a:spLocks noGrp="1"/>
          </p:cNvSpPr>
          <p:nvPr>
            <p:ph type="title"/>
          </p:nvPr>
        </p:nvSpPr>
        <p:spPr>
          <a:xfrm>
            <a:off x="1730000" y="502075"/>
            <a:ext cx="47085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 dirty="0"/>
              <a:t>CRITICIT</a:t>
            </a:r>
            <a:r>
              <a:rPr lang="it-IT" cap="none" dirty="0"/>
              <a:t>À</a:t>
            </a:r>
            <a:br>
              <a:rPr lang="it-IT" cap="none" dirty="0"/>
            </a:br>
            <a:r>
              <a:rPr lang="it-IT" cap="none" dirty="0"/>
              <a:t>TECNICHE</a:t>
            </a:r>
            <a:endParaRPr cap="none" dirty="0"/>
          </a:p>
        </p:txBody>
      </p:sp>
      <p:sp>
        <p:nvSpPr>
          <p:cNvPr id="179" name="Google Shape;179;g2dae90a407d_1_0"/>
          <p:cNvSpPr txBox="1">
            <a:spLocks noGrp="1"/>
          </p:cNvSpPr>
          <p:nvPr>
            <p:ph type="title"/>
          </p:nvPr>
        </p:nvSpPr>
        <p:spPr>
          <a:xfrm>
            <a:off x="6113150" y="365125"/>
            <a:ext cx="5240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/>
              <a:t>POSSIBILI</a:t>
            </a:r>
            <a:br>
              <a:rPr lang="it-IT" dirty="0"/>
            </a:br>
            <a:r>
              <a:rPr lang="it-IT" dirty="0"/>
              <a:t>EVOLUZIONI</a:t>
            </a:r>
            <a:endParaRPr dirty="0"/>
          </a:p>
        </p:txBody>
      </p:sp>
      <p:sp>
        <p:nvSpPr>
          <p:cNvPr id="180" name="Google Shape;180;g2dae90a407d_1_0"/>
          <p:cNvSpPr txBox="1"/>
          <p:nvPr/>
        </p:nvSpPr>
        <p:spPr>
          <a:xfrm>
            <a:off x="6643450" y="2065825"/>
            <a:ext cx="4708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</a:rPr>
              <a:t>F.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100" u="sng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80;g2dae90a407d_1_0">
            <a:extLst>
              <a:ext uri="{FF2B5EF4-FFF2-40B4-BE49-F238E27FC236}">
                <a16:creationId xmlns:a16="http://schemas.microsoft.com/office/drawing/2014/main" id="{33E79721-41D7-B3EC-7557-B49C56433C25}"/>
              </a:ext>
            </a:extLst>
          </p:cNvPr>
          <p:cNvSpPr txBox="1"/>
          <p:nvPr/>
        </p:nvSpPr>
        <p:spPr>
          <a:xfrm>
            <a:off x="1730000" y="2065825"/>
            <a:ext cx="4708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u="sng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A.</a:t>
            </a:r>
          </a:p>
        </p:txBody>
      </p:sp>
      <p:pic>
        <p:nvPicPr>
          <p:cNvPr id="6" name="Immagine 5" descr="Immagine che contiene schermata, design&#10;&#10;Descrizione generata automaticamente">
            <a:extLst>
              <a:ext uri="{FF2B5EF4-FFF2-40B4-BE49-F238E27FC236}">
                <a16:creationId xmlns:a16="http://schemas.microsoft.com/office/drawing/2014/main" id="{AC872381-CE9F-44F9-79F3-B8D39FC6E6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92" b="38559"/>
          <a:stretch/>
        </p:blipFill>
        <p:spPr>
          <a:xfrm>
            <a:off x="1730000" y="4399639"/>
            <a:ext cx="4762500" cy="18454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97AF41A-CC88-9E78-BE6D-1A83E283B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663" y="4357304"/>
            <a:ext cx="2429673" cy="19756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326</Words>
  <Application>Microsoft Office PowerPoint</Application>
  <PresentationFormat>Widescreen</PresentationFormat>
  <Paragraphs>33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Play</vt:lpstr>
      <vt:lpstr>Lato</vt:lpstr>
      <vt:lpstr>Arial</vt:lpstr>
      <vt:lpstr>Montserrat</vt:lpstr>
      <vt:lpstr>Focus</vt:lpstr>
      <vt:lpstr>(Parte3)</vt:lpstr>
      <vt:lpstr>UTILIZZO</vt:lpstr>
      <vt:lpstr>Lambda Function: Get_Watch_Next_By_Idx</vt:lpstr>
      <vt:lpstr>Risultato LF:  Get_Watch_Next_By_Idx</vt:lpstr>
      <vt:lpstr>UTILIZZO</vt:lpstr>
      <vt:lpstr>Presentazione standard di PowerPoint</vt:lpstr>
      <vt:lpstr>Presentazione standard di PowerPoint</vt:lpstr>
      <vt:lpstr>Presentazione standard di PowerPoint</vt:lpstr>
      <vt:lpstr>CRITICITÀ TECNICHE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GABRIELE MASINARI</dc:creator>
  <cp:lastModifiedBy>GABRIELE MASINARI</cp:lastModifiedBy>
  <cp:revision>10</cp:revision>
  <dcterms:created xsi:type="dcterms:W3CDTF">2024-05-07T12:08:46Z</dcterms:created>
  <dcterms:modified xsi:type="dcterms:W3CDTF">2024-06-26T15:35:20Z</dcterms:modified>
</cp:coreProperties>
</file>