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67" r:id="rId4"/>
    <p:sldId id="257" r:id="rId5"/>
    <p:sldId id="273" r:id="rId6"/>
    <p:sldId id="268" r:id="rId7"/>
    <p:sldId id="269" r:id="rId8"/>
    <p:sldId id="275" r:id="rId9"/>
    <p:sldId id="271" r:id="rId10"/>
    <p:sldId id="276" r:id="rId11"/>
    <p:sldId id="277" r:id="rId12"/>
    <p:sldId id="264" r:id="rId13"/>
  </p:sldIdLst>
  <p:sldSz cx="12192000" cy="6858000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z1SmdKV2hiuRVC0M0Qv/I3R/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>
        <p:scale>
          <a:sx n="77" d="100"/>
          <a:sy n="77" d="100"/>
        </p:scale>
        <p:origin x="46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089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191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e90a407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dae90a407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468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49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907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275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6894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632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65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f79edd499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1ff79edd499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ff79edd499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1ff79edd499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1ff79edd499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ff79edd499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1ff79edd499_0_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1ff79edd499_0_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1ff79edd499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ff79edd499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1ff79edd499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ff79edd499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1ff79edd499_0_94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g1ff79edd499_0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1ff79edd499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1ff79edd499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ff79edd499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ff79edd499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ff79edd499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ff79edd499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ff79edd499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ff79edd499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ff79edd499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ff79edd499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ff79edd499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ff79edd499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ff79edd499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ff79edd499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ff79edd499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ff79edd499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ff79edd499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ff79edd499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ff79edd499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ff79edd499_0_100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1ff79edd499_0_100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1ff79edd499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f79edd499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ff79edd499_0_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ff79edd499_0_1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1ff79edd499_0_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1ff79edd499_0_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1ff79edd499_0_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1ff79edd499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27" name="Google Shape;27;g1ff79edd499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1ff79edd499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g1ff79edd499_0_4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1ff79edd499_0_4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1ff79edd499_0_43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g1ff79edd499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1ff79edd499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5" name="Google Shape;35;g1ff79edd499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1ff79edd499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1ff79edd499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ff79edd499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1ff79edd499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1ff79edd499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ff79edd499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ff79edd499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ff79edd499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ff79edd499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ff79edd499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ff79edd499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ff79edd499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ff79edd499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1ff79edd499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1ff79edd499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ff79edd499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ff79edd499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ff79edd499_0_14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ff79edd499_0_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ff79edd499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7" name="Google Shape;57;g1ff79edd499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ff79edd499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1ff79edd499_0_3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0" name="Google Shape;60;g1ff79edd499_0_36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ff79edd499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ff79edd499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1ff79edd499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ff79edd499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1ff79edd499_0_5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1ff79edd499_0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ff79edd499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1ff79edd499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ff79edd499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1ff79edd499_0_5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g1ff79edd499_0_5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g1ff79edd499_0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ff79edd499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1ff79edd499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ff79edd499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ff79edd499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ff79edd499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ff79edd499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ff79edd499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ff79edd499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ff79edd499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ff79edd499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ff79edd499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ff79edd499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ff79edd499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ff79edd499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ff79edd499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ff79edd499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ff79edd499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f79edd499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f79edd499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1ff79edd499_0_64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ff79edd499_0_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1ff79edd499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1ff79edd499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f79edd499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ff79edd499_0_86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g1ff79edd499_0_86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3" name="Google Shape;103;g1ff79edd499_0_86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g1ff79edd499_0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f79edd499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ff79edd499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ff79edd499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A6z9cPrw/tedto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Gabriele-Mazzoleni/Progetti_Tec_Cloud_Mobile_202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5715641" y="3888526"/>
            <a:ext cx="6000382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it-IT" dirty="0"/>
              <a:t>(Parte5: Aggiunte)</a:t>
            </a:r>
            <a:endParaRPr dirty="0"/>
          </a:p>
        </p:txBody>
      </p:sp>
      <p:sp>
        <p:nvSpPr>
          <p:cNvPr id="141" name="Google Shape;141;p1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Mazzoleni- 1079514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Masinari- 1079692</a:t>
            </a:r>
            <a:endParaRPr/>
          </a:p>
        </p:txBody>
      </p:sp>
      <p:pic>
        <p:nvPicPr>
          <p:cNvPr id="2" name="Immagine 1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267A792A-09B9-ECED-2A6A-1EA294B5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0067"/>
            <a:ext cx="4750799" cy="26560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schermata, Dispositivo mobile, Cellulare&#10;&#10;Descrizione generata automaticamente">
            <a:extLst>
              <a:ext uri="{FF2B5EF4-FFF2-40B4-BE49-F238E27FC236}">
                <a16:creationId xmlns:a16="http://schemas.microsoft.com/office/drawing/2014/main" id="{8CE8DFBF-DAAA-B23B-D03B-70D429613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5" y="720090"/>
            <a:ext cx="2681757" cy="5633413"/>
          </a:xfrm>
          <a:prstGeom prst="rect">
            <a:avLst/>
          </a:prstGeom>
        </p:spPr>
      </p:pic>
      <p:pic>
        <p:nvPicPr>
          <p:cNvPr id="11" name="Immagine 10" descr="Immagine che contiene testo, schermata, Cellulare, Dispositivo mobile&#10;&#10;Descrizione generata automaticamente">
            <a:extLst>
              <a:ext uri="{FF2B5EF4-FFF2-40B4-BE49-F238E27FC236}">
                <a16:creationId xmlns:a16="http://schemas.microsoft.com/office/drawing/2014/main" id="{2D63E677-36A0-CD2A-5472-C26B5B0F4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359" y="741830"/>
            <a:ext cx="2681757" cy="5608371"/>
          </a:xfrm>
          <a:prstGeom prst="rect">
            <a:avLst/>
          </a:prstGeom>
        </p:spPr>
      </p:pic>
      <p:pic>
        <p:nvPicPr>
          <p:cNvPr id="14" name="Immagine 13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FB364709-4630-A793-3CC9-87EE27CA8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116" y="1120200"/>
            <a:ext cx="5662381" cy="3242934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78805EE-32C5-5D5F-9C85-7F1E4E39A1A9}"/>
              </a:ext>
            </a:extLst>
          </p:cNvPr>
          <p:cNvSpPr txBox="1"/>
          <p:nvPr/>
        </p:nvSpPr>
        <p:spPr>
          <a:xfrm>
            <a:off x="7616230" y="720090"/>
            <a:ext cx="309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33202BD-AF9E-734F-3AC2-A81E03B717C0}"/>
              </a:ext>
            </a:extLst>
          </p:cNvPr>
          <p:cNvSpPr txBox="1"/>
          <p:nvPr/>
        </p:nvSpPr>
        <p:spPr>
          <a:xfrm>
            <a:off x="6563491" y="4537471"/>
            <a:ext cx="51983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È stata effettuata la connessione al database per visualizzare tutti i tag. Inoltre, è stato implementato il filtro di ricerca che permette di inserire una parola chiave restituendo i tag corrispondenti.</a:t>
            </a:r>
            <a:endParaRPr lang="it-I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9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Cellulare, Dispositivo mobile, Dispositivo portatile per comunicazioni, gadget&#10;&#10;Descrizione generata automaticamente">
            <a:extLst>
              <a:ext uri="{FF2B5EF4-FFF2-40B4-BE49-F238E27FC236}">
                <a16:creationId xmlns:a16="http://schemas.microsoft.com/office/drawing/2014/main" id="{6C30FCCC-659C-FB80-0C62-61AEDC8D3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762" y="172044"/>
            <a:ext cx="2549762" cy="5405718"/>
          </a:xfrm>
          <a:prstGeom prst="rect">
            <a:avLst/>
          </a:prstGeom>
        </p:spPr>
      </p:pic>
      <p:pic>
        <p:nvPicPr>
          <p:cNvPr id="13" name="Immagine 12" descr="Immagine che contiene elettronica, testo, Viso umano, multimediale&#10;&#10;Descrizione generata automaticamente">
            <a:extLst>
              <a:ext uri="{FF2B5EF4-FFF2-40B4-BE49-F238E27FC236}">
                <a16:creationId xmlns:a16="http://schemas.microsoft.com/office/drawing/2014/main" id="{9DED3F42-6937-1140-80A8-8253D2811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044"/>
            <a:ext cx="2549762" cy="5407060"/>
          </a:xfrm>
          <a:prstGeom prst="rect">
            <a:avLst/>
          </a:prstGeom>
        </p:spPr>
      </p:pic>
      <p:pic>
        <p:nvPicPr>
          <p:cNvPr id="9" name="Immagine 8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8D361043-8BF4-B242-5A9E-7CC651003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524" y="823397"/>
            <a:ext cx="4026201" cy="454811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B3E0FB8-CBE3-1329-3081-99452C43EB30}"/>
              </a:ext>
            </a:extLst>
          </p:cNvPr>
          <p:cNvSpPr txBox="1"/>
          <p:nvPr/>
        </p:nvSpPr>
        <p:spPr>
          <a:xfrm>
            <a:off x="5947752" y="293194"/>
            <a:ext cx="287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solidFill>
                  <a:schemeClr val="bg1"/>
                </a:solidFill>
              </a:rPr>
              <a:t>Drawer</a:t>
            </a:r>
            <a:r>
              <a:rPr lang="it-IT" sz="1800" dirty="0">
                <a:solidFill>
                  <a:schemeClr val="bg1"/>
                </a:solidFill>
              </a:rPr>
              <a:t>: pagina contente le informazioni dell’utente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18D4111-CE8D-A2FE-0F8C-9E1C38C12204}"/>
              </a:ext>
            </a:extLst>
          </p:cNvPr>
          <p:cNvSpPr txBox="1"/>
          <p:nvPr/>
        </p:nvSpPr>
        <p:spPr>
          <a:xfrm>
            <a:off x="9206953" y="305720"/>
            <a:ext cx="239247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Per prima cosa abbiamo aggiunte un </a:t>
            </a:r>
            <a:r>
              <a:rPr lang="it-IT" sz="1800" dirty="0" err="1">
                <a:solidFill>
                  <a:schemeClr val="bg1"/>
                </a:solidFill>
              </a:rPr>
              <a:t>timeout</a:t>
            </a:r>
            <a:r>
              <a:rPr lang="it-IT" sz="1800" dirty="0">
                <a:solidFill>
                  <a:schemeClr val="bg1"/>
                </a:solidFill>
              </a:rPr>
              <a:t> che permette di scorrere automaticamente al video successivo dopo un minuto.</a:t>
            </a:r>
            <a:br>
              <a:rPr lang="it-IT" sz="1800" dirty="0">
                <a:solidFill>
                  <a:schemeClr val="bg1"/>
                </a:solidFill>
              </a:rPr>
            </a:br>
            <a:r>
              <a:rPr lang="it-IT" sz="1800" dirty="0">
                <a:solidFill>
                  <a:schemeClr val="bg1"/>
                </a:solidFill>
              </a:rPr>
              <a:t>Successivamente, abbiamo spostato il collegamento alla pagina </a:t>
            </a:r>
            <a:r>
              <a:rPr lang="it-IT" sz="1800" dirty="0" err="1">
                <a:solidFill>
                  <a:schemeClr val="bg1"/>
                </a:solidFill>
              </a:rPr>
              <a:t>tedx</a:t>
            </a:r>
            <a:r>
              <a:rPr lang="it-IT" sz="1800" dirty="0">
                <a:solidFill>
                  <a:schemeClr val="bg1"/>
                </a:solidFill>
              </a:rPr>
              <a:t> assieme ai dati del talk e al suo posto abbiamo inserito la possibilità per l’utente di andare a visualizzare i suoi dati di login attraverso un widget </a:t>
            </a:r>
            <a:r>
              <a:rPr lang="it-IT" sz="1800" dirty="0" err="1">
                <a:solidFill>
                  <a:schemeClr val="bg1"/>
                </a:solidFill>
              </a:rPr>
              <a:t>drawer</a:t>
            </a:r>
            <a:r>
              <a:rPr lang="it-IT" sz="1800" dirty="0">
                <a:solidFill>
                  <a:schemeClr val="bg1"/>
                </a:solidFill>
              </a:rPr>
              <a:t> e di effettuare il log out ritornando alla pagina di login</a:t>
            </a:r>
          </a:p>
        </p:txBody>
      </p:sp>
    </p:spTree>
    <p:extLst>
      <p:ext uri="{BB962C8B-B14F-4D97-AF65-F5344CB8AC3E}">
        <p14:creationId xmlns:p14="http://schemas.microsoft.com/office/powerpoint/2010/main" val="152832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ae90a407d_1_10"/>
          <p:cNvSpPr txBox="1">
            <a:spLocks noGrp="1"/>
          </p:cNvSpPr>
          <p:nvPr>
            <p:ph type="body" idx="1"/>
          </p:nvPr>
        </p:nvSpPr>
        <p:spPr>
          <a:xfrm>
            <a:off x="3149182" y="4696874"/>
            <a:ext cx="48879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ct val="69498"/>
              <a:buNone/>
            </a:pPr>
            <a:r>
              <a:rPr lang="it-IT" sz="2800" u="sng" dirty="0">
                <a:solidFill>
                  <a:schemeClr val="hlink"/>
                </a:solidFill>
                <a:hlinkClick r:id="rId3"/>
              </a:rPr>
              <a:t>Board</a:t>
            </a:r>
            <a:endParaRPr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C7B831-EF17-11E6-E2A4-C2F43845C958}"/>
              </a:ext>
            </a:extLst>
          </p:cNvPr>
          <p:cNvSpPr txBox="1"/>
          <p:nvPr/>
        </p:nvSpPr>
        <p:spPr>
          <a:xfrm>
            <a:off x="7403647" y="4775630"/>
            <a:ext cx="406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4"/>
              </a:rPr>
              <a:t>GitHub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4" name="Immagine 3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0E02B7BB-040F-4CF9-0232-5E7BB344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221" y="1293923"/>
            <a:ext cx="5355703" cy="2994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EB62C6-29A1-3871-ABBF-89B98C26FA02}"/>
              </a:ext>
            </a:extLst>
          </p:cNvPr>
          <p:cNvSpPr txBox="1"/>
          <p:nvPr/>
        </p:nvSpPr>
        <p:spPr>
          <a:xfrm>
            <a:off x="4446494" y="279301"/>
            <a:ext cx="527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Parte 2 : Aggiunte</a:t>
            </a:r>
          </a:p>
        </p:txBody>
      </p:sp>
      <p:pic>
        <p:nvPicPr>
          <p:cNvPr id="12" name="Immagine 11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E39DE748-6975-F1F0-51CE-EEE4D469E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71" y="1723613"/>
            <a:ext cx="8807705" cy="434863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C907EB8-8A00-E71A-90B6-71F15758EED0}"/>
              </a:ext>
            </a:extLst>
          </p:cNvPr>
          <p:cNvSpPr txBox="1"/>
          <p:nvPr/>
        </p:nvSpPr>
        <p:spPr>
          <a:xfrm>
            <a:off x="2469777" y="1077282"/>
            <a:ext cx="821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JOB PYSPARK</a:t>
            </a:r>
            <a:r>
              <a:rPr lang="it-IT" dirty="0">
                <a:solidFill>
                  <a:schemeClr val="bg1"/>
                </a:solidFill>
              </a:rPr>
              <a:t>:</a:t>
            </a:r>
            <a:r>
              <a:rPr lang="en-US" sz="1800" dirty="0" err="1">
                <a:solidFill>
                  <a:schemeClr val="bg1"/>
                </a:solidFill>
              </a:rPr>
              <a:t>Get_Most_common_presenter_for_each_topic</a:t>
            </a:r>
            <a:r>
              <a:rPr lang="en-US" sz="1800" dirty="0">
                <a:solidFill>
                  <a:schemeClr val="bg1"/>
                </a:solidFill>
              </a:rPr>
              <a:t> (pt1)</a:t>
            </a:r>
            <a:endParaRPr lang="it-IT" sz="1800" dirty="0">
              <a:solidFill>
                <a:schemeClr val="bg1"/>
              </a:solidFill>
            </a:endParaRPr>
          </a:p>
          <a:p>
            <a:endParaRPr lang="it-IT" sz="1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835E790-3013-48B8-42B0-AA714B559CD8}"/>
              </a:ext>
            </a:extLst>
          </p:cNvPr>
          <p:cNvSpPr txBox="1"/>
          <p:nvPr/>
        </p:nvSpPr>
        <p:spPr>
          <a:xfrm>
            <a:off x="9870141" y="2014211"/>
            <a:ext cx="1855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Questo job permette di visualizzare, per ogni tag, il presentatore che ha presentato più volte..</a:t>
            </a:r>
          </a:p>
        </p:txBody>
      </p:sp>
    </p:spTree>
    <p:extLst>
      <p:ext uri="{BB962C8B-B14F-4D97-AF65-F5344CB8AC3E}">
        <p14:creationId xmlns:p14="http://schemas.microsoft.com/office/powerpoint/2010/main" val="273649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11EBEA3-B088-6D8E-732F-0659DC791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995" y="1173196"/>
            <a:ext cx="9386627" cy="334950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13F5A3E-82AF-7811-B7E6-73B82B3618D8}"/>
              </a:ext>
            </a:extLst>
          </p:cNvPr>
          <p:cNvSpPr txBox="1"/>
          <p:nvPr/>
        </p:nvSpPr>
        <p:spPr>
          <a:xfrm>
            <a:off x="2810435" y="537882"/>
            <a:ext cx="7664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JOB PYSPARK:</a:t>
            </a:r>
            <a:r>
              <a:rPr lang="en-US" sz="2000" dirty="0" err="1">
                <a:solidFill>
                  <a:schemeClr val="bg1"/>
                </a:solidFill>
              </a:rPr>
              <a:t>Get_Most_common_presenter_for_each_topic</a:t>
            </a:r>
            <a:r>
              <a:rPr lang="en-US" sz="2000" dirty="0">
                <a:solidFill>
                  <a:schemeClr val="bg1"/>
                </a:solidFill>
              </a:rPr>
              <a:t> (pt2)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583B454-65F5-CA86-CA81-C7A45D6B0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277098"/>
            <a:ext cx="2804403" cy="81541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FD314B-752A-F7EE-7121-17DF3F321E3D}"/>
              </a:ext>
            </a:extLst>
          </p:cNvPr>
          <p:cNvSpPr txBox="1"/>
          <p:nvPr/>
        </p:nvSpPr>
        <p:spPr>
          <a:xfrm>
            <a:off x="4247030" y="550013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solidFill>
                  <a:schemeClr val="bg1"/>
                </a:solidFill>
              </a:rPr>
              <a:t>MongoDB</a:t>
            </a:r>
            <a:r>
              <a:rPr lang="it-IT" sz="18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313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5640576D-F628-48D7-4198-BBF682E55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106"/>
          <a:stretch/>
        </p:blipFill>
        <p:spPr>
          <a:xfrm>
            <a:off x="8657011" y="4814048"/>
            <a:ext cx="3534989" cy="1163260"/>
          </a:xfrm>
          <a:prstGeom prst="rect">
            <a:avLst/>
          </a:prstGeom>
        </p:spPr>
      </p:pic>
      <p:pic>
        <p:nvPicPr>
          <p:cNvPr id="16" name="Immagine 15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C4086174-13F1-2F1D-E7DA-056E344A3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107124"/>
            <a:ext cx="8106243" cy="45176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AC9AF8-1C8F-36C2-90D5-8EC0577D25C9}"/>
              </a:ext>
            </a:extLst>
          </p:cNvPr>
          <p:cNvSpPr txBox="1"/>
          <p:nvPr/>
        </p:nvSpPr>
        <p:spPr>
          <a:xfrm>
            <a:off x="3577009" y="645459"/>
            <a:ext cx="722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 Job </a:t>
            </a:r>
            <a:r>
              <a:rPr lang="it-IT" sz="2400" dirty="0" err="1">
                <a:solidFill>
                  <a:schemeClr val="bg1"/>
                </a:solidFill>
              </a:rPr>
              <a:t>PySpark</a:t>
            </a:r>
            <a:r>
              <a:rPr lang="it-IT" sz="2400" dirty="0">
                <a:solidFill>
                  <a:schemeClr val="bg1"/>
                </a:solidFill>
              </a:rPr>
              <a:t>: </a:t>
            </a:r>
            <a:r>
              <a:rPr lang="it-IT" sz="2400" dirty="0" err="1">
                <a:solidFill>
                  <a:schemeClr val="bg1"/>
                </a:solidFill>
              </a:rPr>
              <a:t>TedTok_Log_In_Database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545A3F9-80D6-16F5-73AD-CA8933A49D94}"/>
              </a:ext>
            </a:extLst>
          </p:cNvPr>
          <p:cNvSpPr txBox="1"/>
          <p:nvPr/>
        </p:nvSpPr>
        <p:spPr>
          <a:xfrm>
            <a:off x="8657011" y="4352383"/>
            <a:ext cx="181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MongoDB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F0FC560-F12A-8DED-7F0B-A859C3C9DA77}"/>
              </a:ext>
            </a:extLst>
          </p:cNvPr>
          <p:cNvSpPr txBox="1"/>
          <p:nvPr/>
        </p:nvSpPr>
        <p:spPr>
          <a:xfrm>
            <a:off x="8780929" y="1637509"/>
            <a:ext cx="2649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Questo job permette di raccogliere i dati che gli utenti effettuano tramite il </a:t>
            </a:r>
            <a:r>
              <a:rPr lang="it-IT" sz="2400" dirty="0" err="1">
                <a:solidFill>
                  <a:schemeClr val="bg1"/>
                </a:solidFill>
              </a:rPr>
              <a:t>Sign</a:t>
            </a:r>
            <a:r>
              <a:rPr lang="it-IT" sz="2400" dirty="0">
                <a:solidFill>
                  <a:schemeClr val="bg1"/>
                </a:solidFill>
              </a:rPr>
              <a:t>-in.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EE9B64-8878-B8AE-C764-152FE1203CF3}"/>
              </a:ext>
            </a:extLst>
          </p:cNvPr>
          <p:cNvSpPr txBox="1"/>
          <p:nvPr/>
        </p:nvSpPr>
        <p:spPr>
          <a:xfrm>
            <a:off x="4065285" y="370287"/>
            <a:ext cx="636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PARTE 3: Aggiunte</a:t>
            </a:r>
          </a:p>
        </p:txBody>
      </p:sp>
      <p:pic>
        <p:nvPicPr>
          <p:cNvPr id="6" name="Immagine 5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2EEABF5E-583C-0800-9537-D3028FDF2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9" t="-20" r="-1629" b="44967"/>
          <a:stretch/>
        </p:blipFill>
        <p:spPr>
          <a:xfrm>
            <a:off x="1325724" y="1441193"/>
            <a:ext cx="5479122" cy="3213811"/>
          </a:xfrm>
          <a:prstGeom prst="rect">
            <a:avLst/>
          </a:prstGeom>
        </p:spPr>
      </p:pic>
      <p:pic>
        <p:nvPicPr>
          <p:cNvPr id="8" name="Immagine 7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A8AAF8FE-AAA7-6E7B-5DA9-951FEAC28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533"/>
          <a:stretch/>
        </p:blipFill>
        <p:spPr>
          <a:xfrm>
            <a:off x="6340839" y="5043718"/>
            <a:ext cx="5039851" cy="181428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E78FEBB-CD3D-9768-678B-863EB2EA1627}"/>
              </a:ext>
            </a:extLst>
          </p:cNvPr>
          <p:cNvSpPr txBox="1"/>
          <p:nvPr/>
        </p:nvSpPr>
        <p:spPr>
          <a:xfrm>
            <a:off x="3901040" y="846308"/>
            <a:ext cx="3778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Lambda </a:t>
            </a:r>
            <a:r>
              <a:rPr lang="it-IT" sz="2400" dirty="0" err="1">
                <a:solidFill>
                  <a:schemeClr val="bg1"/>
                </a:solidFill>
              </a:rPr>
              <a:t>Function</a:t>
            </a:r>
            <a:r>
              <a:rPr lang="it-IT" sz="2400" dirty="0">
                <a:solidFill>
                  <a:schemeClr val="bg1"/>
                </a:solidFill>
              </a:rPr>
              <a:t>: Login</a:t>
            </a:r>
          </a:p>
        </p:txBody>
      </p:sp>
      <p:pic>
        <p:nvPicPr>
          <p:cNvPr id="10" name="Immagine 9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893C8B98-C47E-0979-ECAA-23F7EE2865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155"/>
          <a:stretch/>
        </p:blipFill>
        <p:spPr>
          <a:xfrm>
            <a:off x="5589469" y="1400406"/>
            <a:ext cx="6602531" cy="329538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78581D7-CCE9-A9CA-2BD1-0E2575565CF4}"/>
              </a:ext>
            </a:extLst>
          </p:cNvPr>
          <p:cNvSpPr txBox="1"/>
          <p:nvPr/>
        </p:nvSpPr>
        <p:spPr>
          <a:xfrm>
            <a:off x="753035" y="4935071"/>
            <a:ext cx="4836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Questa Lambda </a:t>
            </a:r>
            <a:r>
              <a:rPr lang="it-IT" sz="1600" dirty="0" err="1">
                <a:solidFill>
                  <a:schemeClr val="bg1"/>
                </a:solidFill>
              </a:rPr>
              <a:t>Function</a:t>
            </a:r>
            <a:r>
              <a:rPr lang="it-IT" sz="1600" dirty="0">
                <a:solidFill>
                  <a:schemeClr val="bg1"/>
                </a:solidFill>
              </a:rPr>
              <a:t> consente di effettuare un controllo degli input inseriti dall'utente, mostrando il relativo errore, e infine permette di ottenere le relative informazioni dell'utente, che verranno successivamente mostrate.</a:t>
            </a:r>
          </a:p>
        </p:txBody>
      </p:sp>
    </p:spTree>
    <p:extLst>
      <p:ext uri="{BB962C8B-B14F-4D97-AF65-F5344CB8AC3E}">
        <p14:creationId xmlns:p14="http://schemas.microsoft.com/office/powerpoint/2010/main" val="164184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Carattere, linea, numero&#10;&#10;Descrizione generata automaticamente">
            <a:extLst>
              <a:ext uri="{FF2B5EF4-FFF2-40B4-BE49-F238E27FC236}">
                <a16:creationId xmlns:a16="http://schemas.microsoft.com/office/drawing/2014/main" id="{8BC54562-68BE-01BA-59A0-C552F17BF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225" y="1741787"/>
            <a:ext cx="3516937" cy="1082134"/>
          </a:xfrm>
          <a:prstGeom prst="rect">
            <a:avLst/>
          </a:prstGeom>
        </p:spPr>
      </p:pic>
      <p:pic>
        <p:nvPicPr>
          <p:cNvPr id="11" name="Immagine 10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5F71B519-3A4A-6D57-768C-514630D8C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225" y="3775565"/>
            <a:ext cx="3516937" cy="150423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EFD743A-A14E-B3D3-7D3B-658D3EE82029}"/>
              </a:ext>
            </a:extLst>
          </p:cNvPr>
          <p:cNvSpPr txBox="1"/>
          <p:nvPr/>
        </p:nvSpPr>
        <p:spPr>
          <a:xfrm>
            <a:off x="4364956" y="500787"/>
            <a:ext cx="697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chemeClr val="bg1"/>
                </a:solidFill>
              </a:rPr>
              <a:t>MongoDB</a:t>
            </a:r>
            <a:r>
              <a:rPr lang="it-IT" sz="2800" dirty="0">
                <a:solidFill>
                  <a:schemeClr val="bg1"/>
                </a:solidFill>
              </a:rPr>
              <a:t>: LOGIN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D56F531-7ACE-D423-A074-C38E073ABE91}"/>
              </a:ext>
            </a:extLst>
          </p:cNvPr>
          <p:cNvSpPr txBox="1"/>
          <p:nvPr/>
        </p:nvSpPr>
        <p:spPr>
          <a:xfrm>
            <a:off x="2709582" y="2098188"/>
            <a:ext cx="11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1D695F4-D5A0-0B48-168B-82A5CEB2ECD6}"/>
              </a:ext>
            </a:extLst>
          </p:cNvPr>
          <p:cNvSpPr txBox="1"/>
          <p:nvPr/>
        </p:nvSpPr>
        <p:spPr>
          <a:xfrm>
            <a:off x="2420470" y="4343015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5138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240CE418-FC13-A56B-A844-BA0E73267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5" y="845657"/>
            <a:ext cx="4840062" cy="5324068"/>
          </a:xfrm>
          <a:prstGeom prst="rect">
            <a:avLst/>
          </a:prstGeom>
        </p:spPr>
      </p:pic>
      <p:pic>
        <p:nvPicPr>
          <p:cNvPr id="7" name="Immagine 6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57104873-8DFF-ACC3-229D-9DBCBC13C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783" y="2378324"/>
            <a:ext cx="6664217" cy="333571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72A9F77-3F7D-29B1-6A0B-5E1E7DC2F81B}"/>
              </a:ext>
            </a:extLst>
          </p:cNvPr>
          <p:cNvSpPr txBox="1"/>
          <p:nvPr/>
        </p:nvSpPr>
        <p:spPr>
          <a:xfrm>
            <a:off x="4188126" y="254667"/>
            <a:ext cx="7230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LF: SIGN-IN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BCE041A-EAE3-2760-ADA1-B7C7F158D20B}"/>
              </a:ext>
            </a:extLst>
          </p:cNvPr>
          <p:cNvSpPr txBox="1"/>
          <p:nvPr/>
        </p:nvSpPr>
        <p:spPr>
          <a:xfrm>
            <a:off x="6183682" y="839442"/>
            <a:ext cx="4840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Questa Lambda </a:t>
            </a:r>
            <a:r>
              <a:rPr lang="it-IT" sz="1600" dirty="0" err="1">
                <a:solidFill>
                  <a:schemeClr val="bg1"/>
                </a:solidFill>
              </a:rPr>
              <a:t>Function</a:t>
            </a:r>
            <a:r>
              <a:rPr lang="it-IT" sz="1600" dirty="0">
                <a:solidFill>
                  <a:schemeClr val="bg1"/>
                </a:solidFill>
              </a:rPr>
              <a:t> permette di effettuare la registrazione dell’utente. I dati vengono inseriti nel database, svolgendo i relativi controlli, e viene mostrato un messaggio in caso di successo dell'inserimento</a:t>
            </a:r>
          </a:p>
        </p:txBody>
      </p:sp>
    </p:spTree>
    <p:extLst>
      <p:ext uri="{BB962C8B-B14F-4D97-AF65-F5344CB8AC3E}">
        <p14:creationId xmlns:p14="http://schemas.microsoft.com/office/powerpoint/2010/main" val="111944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2C542926-610B-B8A6-F44B-319F027E6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47" y="2094963"/>
            <a:ext cx="4405388" cy="1413931"/>
          </a:xfrm>
          <a:prstGeom prst="rect">
            <a:avLst/>
          </a:prstGeom>
        </p:spPr>
      </p:pic>
      <p:pic>
        <p:nvPicPr>
          <p:cNvPr id="10" name="Immagine 9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C71DF3E3-FC55-2F1C-AF71-A6065D93E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386" y="4525550"/>
            <a:ext cx="5039075" cy="92209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4B1A699-E33E-7F50-23D5-BE9231AAB04A}"/>
              </a:ext>
            </a:extLst>
          </p:cNvPr>
          <p:cNvSpPr txBox="1"/>
          <p:nvPr/>
        </p:nvSpPr>
        <p:spPr>
          <a:xfrm>
            <a:off x="4263388" y="519040"/>
            <a:ext cx="7230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LF: SIGN-IN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84D2430-E6DC-5785-C522-AD0A321EBC18}"/>
              </a:ext>
            </a:extLst>
          </p:cNvPr>
          <p:cNvSpPr txBox="1"/>
          <p:nvPr/>
        </p:nvSpPr>
        <p:spPr>
          <a:xfrm>
            <a:off x="2555611" y="2552765"/>
            <a:ext cx="11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56E5866-0E99-390D-4091-56BB3824E5E0}"/>
              </a:ext>
            </a:extLst>
          </p:cNvPr>
          <p:cNvSpPr txBox="1"/>
          <p:nvPr/>
        </p:nvSpPr>
        <p:spPr>
          <a:xfrm>
            <a:off x="2555611" y="4801934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3905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0BE1A6-839B-4F75-0F7B-08F41A864BDF}"/>
              </a:ext>
            </a:extLst>
          </p:cNvPr>
          <p:cNvSpPr txBox="1"/>
          <p:nvPr/>
        </p:nvSpPr>
        <p:spPr>
          <a:xfrm>
            <a:off x="2734234" y="367870"/>
            <a:ext cx="9457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PARTE 4 : Aggiunte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A24BDA-996F-20FC-91B7-87A9F6AB4EF6}"/>
              </a:ext>
            </a:extLst>
          </p:cNvPr>
          <p:cNvSpPr txBox="1"/>
          <p:nvPr/>
        </p:nvSpPr>
        <p:spPr>
          <a:xfrm>
            <a:off x="2734234" y="829535"/>
            <a:ext cx="517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FRAME</a:t>
            </a:r>
          </a:p>
        </p:txBody>
      </p:sp>
      <p:pic>
        <p:nvPicPr>
          <p:cNvPr id="9" name="Immagine 8" descr="Immagine che contiene testo, Cellulare, multimediale, schermata&#10;&#10;Descrizione generata automaticamente">
            <a:extLst>
              <a:ext uri="{FF2B5EF4-FFF2-40B4-BE49-F238E27FC236}">
                <a16:creationId xmlns:a16="http://schemas.microsoft.com/office/drawing/2014/main" id="{0C84DD9D-B7A0-4F7F-CB8D-64C3557D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0" y="1221760"/>
            <a:ext cx="2414744" cy="5074614"/>
          </a:xfrm>
          <a:prstGeom prst="rect">
            <a:avLst/>
          </a:prstGeom>
        </p:spPr>
      </p:pic>
      <p:pic>
        <p:nvPicPr>
          <p:cNvPr id="11" name="Immagine 10" descr="Immagine che contiene testo, Cellulare, schermata, gadget&#10;&#10;Descrizione generata automaticamente">
            <a:extLst>
              <a:ext uri="{FF2B5EF4-FFF2-40B4-BE49-F238E27FC236}">
                <a16:creationId xmlns:a16="http://schemas.microsoft.com/office/drawing/2014/main" id="{E7DEDB04-DEB4-26DD-75B2-1F8746BC9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62" y="1221760"/>
            <a:ext cx="2359800" cy="5074614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43C1095-FE06-EFEA-9960-4A7681011D33}"/>
              </a:ext>
            </a:extLst>
          </p:cNvPr>
          <p:cNvSpPr txBox="1"/>
          <p:nvPr/>
        </p:nvSpPr>
        <p:spPr>
          <a:xfrm>
            <a:off x="6767964" y="1797112"/>
            <a:ext cx="41941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Abbiamo implementato all’interno dell’app la possibilità di creare un account tramite log-in e </a:t>
            </a:r>
            <a:r>
              <a:rPr lang="it-IT" sz="2000" dirty="0" err="1">
                <a:solidFill>
                  <a:schemeClr val="bg1"/>
                </a:solidFill>
              </a:rPr>
              <a:t>sign</a:t>
            </a:r>
            <a:r>
              <a:rPr lang="it-IT" sz="2000" dirty="0">
                <a:solidFill>
                  <a:schemeClr val="bg1"/>
                </a:solidFill>
              </a:rPr>
              <a:t>-in. 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Le immagini presenti sono racchiuse all’interno di un widget di tipo carousel, che consente di far scorrere un numero limitato di immagini da noi scelte.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 Per i dati del </a:t>
            </a:r>
            <a:r>
              <a:rPr lang="it-IT" sz="2000" dirty="0" err="1">
                <a:solidFill>
                  <a:schemeClr val="bg1"/>
                </a:solidFill>
              </a:rPr>
              <a:t>sign</a:t>
            </a:r>
            <a:r>
              <a:rPr lang="it-IT" sz="2000" dirty="0">
                <a:solidFill>
                  <a:schemeClr val="bg1"/>
                </a:solidFill>
              </a:rPr>
              <a:t>-in, abbiamo utilizzato un widget di tipo </a:t>
            </a:r>
            <a:r>
              <a:rPr lang="it-IT" sz="2000" dirty="0" err="1">
                <a:solidFill>
                  <a:schemeClr val="bg1"/>
                </a:solidFill>
              </a:rPr>
              <a:t>modal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  <a:endParaRPr lang="it-I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0190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360</Words>
  <Application>Microsoft Office PowerPoint</Application>
  <PresentationFormat>Widescreen</PresentationFormat>
  <Paragraphs>35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Play</vt:lpstr>
      <vt:lpstr>Montserrat</vt:lpstr>
      <vt:lpstr>Arial</vt:lpstr>
      <vt:lpstr>Lato</vt:lpstr>
      <vt:lpstr>Focus</vt:lpstr>
      <vt:lpstr>(Parte5: Aggiunte)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MASINARI</dc:creator>
  <cp:lastModifiedBy>GABRIELE MASINARI</cp:lastModifiedBy>
  <cp:revision>24</cp:revision>
  <dcterms:created xsi:type="dcterms:W3CDTF">2024-05-07T12:08:46Z</dcterms:created>
  <dcterms:modified xsi:type="dcterms:W3CDTF">2024-07-17T15:37:59Z</dcterms:modified>
</cp:coreProperties>
</file>