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2" r:id="rId3"/>
    <p:sldId id="267" r:id="rId4"/>
    <p:sldId id="257" r:id="rId5"/>
    <p:sldId id="273" r:id="rId6"/>
    <p:sldId id="269" r:id="rId7"/>
    <p:sldId id="268" r:id="rId8"/>
    <p:sldId id="271" r:id="rId9"/>
    <p:sldId id="275" r:id="rId10"/>
    <p:sldId id="260" r:id="rId11"/>
    <p:sldId id="274" r:id="rId12"/>
    <p:sldId id="270" r:id="rId13"/>
    <p:sldId id="264" r:id="rId14"/>
  </p:sldIdLst>
  <p:sldSz cx="12192000" cy="6858000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hz1SmdKV2hiuRVC0M0Qv/I3R/b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ae90a407d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g2dae90a407d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ae90a407d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g2dae90a407d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75590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276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ae90a407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2dae90a407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ae90a407d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2dae90a407d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4687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497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ae90a407d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g2dae90a407d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9070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ae90a407d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g2dae90a407d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76894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275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659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63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ff79edd499_0_4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g1ff79edd499_0_4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g1ff79edd499_0_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1ff79edd499_0_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g1ff79edd499_0_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g1ff79edd499_0_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g1ff79edd499_0_4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7" name="Google Shape;17;g1ff79edd499_0_4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8" name="Google Shape;18;g1ff79edd499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1ff79edd499_0_94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7" name="Google Shape;107;g1ff79edd499_0_9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1ff79edd499_0_9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g1ff79edd499_0_94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10" name="Google Shape;110;g1ff79edd499_0_9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g1ff79edd499_0_100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3" name="Google Shape;113;g1ff79edd499_0_10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1ff79edd499_0_10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1ff79edd499_0_10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1ff79edd499_0_10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1ff79edd499_0_10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1ff79edd499_0_10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1ff79edd499_0_10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1ff79edd499_0_10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1ff79edd499_0_10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1ff79edd499_0_10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1ff79edd499_0_10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1ff79edd499_0_10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1ff79edd499_0_10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1ff79edd499_0_10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1ff79edd499_0_10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1ff79edd499_0_10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1ff79edd499_0_10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1ff79edd499_0_10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g1ff79edd499_0_100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2" name="Google Shape;132;g1ff79edd499_0_100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g1ff79edd499_0_10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f79edd499_0_1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ff79edd499_0_1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g1ff79edd499_0_1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g1ff79edd499_0_1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g1ff79edd499_0_1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g1ff79edd499_0_1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g1ff79edd499_0_43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27" name="Google Shape;27;g1ff79edd499_0_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g1ff79edd499_0_4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g1ff79edd499_0_43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g1ff79edd499_0_43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g1ff79edd499_0_43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g1ff79edd499_0_4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g1ff79edd499_0_14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35" name="Google Shape;35;g1ff79edd499_0_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g1ff79edd499_0_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g1ff79edd499_0_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g1ff79edd499_0_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g1ff79edd499_0_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g1ff79edd499_0_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1ff79edd499_0_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1ff79edd499_0_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1ff79edd499_0_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1ff79edd499_0_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1ff79edd499_0_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1ff79edd499_0_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g1ff79edd499_0_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g1ff79edd499_0_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g1ff79edd499_0_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1ff79edd499_0_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g1ff79edd499_0_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g1ff79edd499_0_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g1ff79edd499_0_14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1ff79edd499_0_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1ff79edd499_0_3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57" name="Google Shape;57;g1ff79edd499_0_3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g1ff79edd499_0_3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g1ff79edd499_0_3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0" name="Google Shape;60;g1ff79edd499_0_36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1ff79edd499_0_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1ff79edd499_0_51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64" name="Google Shape;64;g1ff79edd499_0_5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1ff79edd499_0_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g1ff79edd499_0_51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g1ff79edd499_0_5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g1ff79edd499_0_57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70" name="Google Shape;70;g1ff79edd499_0_5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1ff79edd499_0_5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g1ff79edd499_0_5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3" name="Google Shape;73;g1ff79edd499_0_5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g1ff79edd499_0_5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g1ff79edd499_0_64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7" name="Google Shape;77;g1ff79edd499_0_64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g1ff79edd499_0_64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1ff79edd499_0_6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1ff79edd499_0_6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1ff79edd499_0_64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1ff79edd499_0_64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1ff79edd499_0_64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1ff79edd499_0_64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1ff79edd499_0_6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1ff79edd499_0_6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1ff79edd499_0_64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1ff79edd499_0_64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1ff79edd499_0_6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1ff79edd499_0_6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1ff79edd499_0_64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1ff79edd499_0_64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1ff79edd499_0_64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1ff79edd499_0_64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g1ff79edd499_0_64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1ff79edd499_0_6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g1ff79edd499_0_8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99" name="Google Shape;99;g1ff79edd499_0_8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1ff79edd499_0_8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g1ff79edd499_0_86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2" name="Google Shape;102;g1ff79edd499_0_86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3" name="Google Shape;103;g1ff79edd499_0_86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g1ff79edd499_0_8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ff79edd499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g1ff79edd499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g1ff79edd499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A6z9cPrw/tedtok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Gabriele-Mazzoleni/Progetti_Tec_Cloud_Mobile_202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>
            <a:spLocks noGrp="1"/>
          </p:cNvSpPr>
          <p:nvPr>
            <p:ph type="ctrTitle"/>
          </p:nvPr>
        </p:nvSpPr>
        <p:spPr>
          <a:xfrm>
            <a:off x="6655300" y="3752680"/>
            <a:ext cx="47508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it-IT" dirty="0"/>
              <a:t>(Parte4)</a:t>
            </a:r>
            <a:endParaRPr dirty="0"/>
          </a:p>
        </p:txBody>
      </p:sp>
      <p:sp>
        <p:nvSpPr>
          <p:cNvPr id="141" name="Google Shape;141;p1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/>
              <a:t>Gabriele Mazzoleni- 1079514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/>
              <a:t>Gabriele Masinari- 1079692</a:t>
            </a:r>
            <a:endParaRPr/>
          </a:p>
        </p:txBody>
      </p:sp>
      <p:pic>
        <p:nvPicPr>
          <p:cNvPr id="2" name="Immagine 1" descr="Immagine che contiene Elementi grafici, Carattere, grafica, logo&#10;&#10;Descrizione generata automaticamente">
            <a:extLst>
              <a:ext uri="{FF2B5EF4-FFF2-40B4-BE49-F238E27FC236}">
                <a16:creationId xmlns:a16="http://schemas.microsoft.com/office/drawing/2014/main" id="{267A792A-09B9-ECED-2A6A-1EA294B51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50067"/>
            <a:ext cx="4750799" cy="26560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396A286-5728-6DE9-33E8-4EEB394FDCE5}"/>
              </a:ext>
            </a:extLst>
          </p:cNvPr>
          <p:cNvSpPr txBox="1"/>
          <p:nvPr/>
        </p:nvSpPr>
        <p:spPr>
          <a:xfrm>
            <a:off x="2860272" y="363667"/>
            <a:ext cx="6831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Frame Utilizzati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0429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ae90a407d_1_0"/>
          <p:cNvSpPr txBox="1">
            <a:spLocks noGrp="1"/>
          </p:cNvSpPr>
          <p:nvPr>
            <p:ph type="title"/>
          </p:nvPr>
        </p:nvSpPr>
        <p:spPr>
          <a:xfrm>
            <a:off x="1730000" y="502075"/>
            <a:ext cx="47085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 dirty="0"/>
              <a:t>CRITICIT</a:t>
            </a:r>
            <a:r>
              <a:rPr lang="it-IT" cap="none" dirty="0"/>
              <a:t>À</a:t>
            </a:r>
            <a:br>
              <a:rPr lang="it-IT" cap="none" dirty="0"/>
            </a:br>
            <a:r>
              <a:rPr lang="it-IT" cap="none" dirty="0"/>
              <a:t>TECNICHE</a:t>
            </a:r>
            <a:endParaRPr cap="none" dirty="0"/>
          </a:p>
        </p:txBody>
      </p:sp>
      <p:sp>
        <p:nvSpPr>
          <p:cNvPr id="179" name="Google Shape;179;g2dae90a407d_1_0"/>
          <p:cNvSpPr txBox="1">
            <a:spLocks noGrp="1"/>
          </p:cNvSpPr>
          <p:nvPr>
            <p:ph type="title"/>
          </p:nvPr>
        </p:nvSpPr>
        <p:spPr>
          <a:xfrm>
            <a:off x="6113150" y="365125"/>
            <a:ext cx="5240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dirty="0"/>
              <a:t>POSSIBILI</a:t>
            </a:r>
            <a:br>
              <a:rPr lang="it-IT" dirty="0"/>
            </a:br>
            <a:r>
              <a:rPr lang="it-IT" dirty="0"/>
              <a:t>EVOLUZIONI</a:t>
            </a:r>
            <a:endParaRPr dirty="0"/>
          </a:p>
        </p:txBody>
      </p:sp>
      <p:sp>
        <p:nvSpPr>
          <p:cNvPr id="180" name="Google Shape;180;g2dae90a407d_1_0"/>
          <p:cNvSpPr txBox="1"/>
          <p:nvPr/>
        </p:nvSpPr>
        <p:spPr>
          <a:xfrm>
            <a:off x="6643450" y="2065825"/>
            <a:ext cx="4708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Inserimento di tutti i tag presenti nel database, con una relativa casella di ricerca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Inserimento del ritaglio del video mostrando almeno il 1 minuto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1800" u="sng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80;g2dae90a407d_1_0">
            <a:extLst>
              <a:ext uri="{FF2B5EF4-FFF2-40B4-BE49-F238E27FC236}">
                <a16:creationId xmlns:a16="http://schemas.microsoft.com/office/drawing/2014/main" id="{33E79721-41D7-B3EC-7557-B49C56433C25}"/>
              </a:ext>
            </a:extLst>
          </p:cNvPr>
          <p:cNvSpPr txBox="1"/>
          <p:nvPr/>
        </p:nvSpPr>
        <p:spPr>
          <a:xfrm>
            <a:off x="1730000" y="2065825"/>
            <a:ext cx="4708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u="sng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È stata realizzata una modifica </a:t>
            </a:r>
            <a:r>
              <a:rPr lang="it-IT" sz="1800" u="sng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alll’interno</a:t>
            </a:r>
            <a:r>
              <a:rPr lang="it-IT" sz="1800" u="sng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della lambda </a:t>
            </a:r>
            <a:r>
              <a:rPr lang="it-IT" sz="1800" u="sng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function</a:t>
            </a:r>
            <a:r>
              <a:rPr lang="it-IT" sz="1800" u="sng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it-IT" sz="1800" u="sng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getListTalks</a:t>
            </a:r>
            <a:r>
              <a:rPr lang="it-IT" sz="1800" u="sng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andando a togliere il limite per pagina consentendo così lo scorrimento tra i video della nostra app.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u="sng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Si può rilevare al lancio dell’applicazione una latenza più elevata</a:t>
            </a:r>
          </a:p>
        </p:txBody>
      </p:sp>
      <p:pic>
        <p:nvPicPr>
          <p:cNvPr id="6" name="Immagine 5" descr="Immagine che contiene schermata, design&#10;&#10;Descrizione generata automaticamente">
            <a:extLst>
              <a:ext uri="{FF2B5EF4-FFF2-40B4-BE49-F238E27FC236}">
                <a16:creationId xmlns:a16="http://schemas.microsoft.com/office/drawing/2014/main" id="{AC872381-CE9F-44F9-79F3-B8D39FC6E6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692" b="38559"/>
          <a:stretch/>
        </p:blipFill>
        <p:spPr>
          <a:xfrm>
            <a:off x="1730000" y="4399639"/>
            <a:ext cx="4762500" cy="184541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97AF41A-CC88-9E78-BE6D-1A83E283B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663" y="4357304"/>
            <a:ext cx="2429673" cy="197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30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ae90a407d_1_10"/>
          <p:cNvSpPr txBox="1">
            <a:spLocks noGrp="1"/>
          </p:cNvSpPr>
          <p:nvPr>
            <p:ph type="body" idx="1"/>
          </p:nvPr>
        </p:nvSpPr>
        <p:spPr>
          <a:xfrm>
            <a:off x="3149182" y="4696874"/>
            <a:ext cx="48879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SzPct val="69498"/>
              <a:buNone/>
            </a:pPr>
            <a:r>
              <a:rPr lang="it-IT" sz="2800" u="sng" dirty="0">
                <a:solidFill>
                  <a:schemeClr val="hlink"/>
                </a:solidFill>
                <a:hlinkClick r:id="rId3"/>
              </a:rPr>
              <a:t>Board</a:t>
            </a:r>
            <a:endParaRPr sz="28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8C7B831-EF17-11E6-E2A4-C2F43845C958}"/>
              </a:ext>
            </a:extLst>
          </p:cNvPr>
          <p:cNvSpPr txBox="1"/>
          <p:nvPr/>
        </p:nvSpPr>
        <p:spPr>
          <a:xfrm>
            <a:off x="7403647" y="4775630"/>
            <a:ext cx="4066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hlinkClick r:id="rId4"/>
              </a:rPr>
              <a:t>GitHub</a:t>
            </a:r>
            <a:endParaRPr lang="it-IT" sz="2400" dirty="0"/>
          </a:p>
          <a:p>
            <a:endParaRPr lang="it-IT" sz="2400" dirty="0"/>
          </a:p>
        </p:txBody>
      </p:sp>
      <p:pic>
        <p:nvPicPr>
          <p:cNvPr id="4" name="Immagine 3" descr="Immagine che contiene Elementi grafici, Carattere, grafica, logo&#10;&#10;Descrizione generata automaticamente">
            <a:extLst>
              <a:ext uri="{FF2B5EF4-FFF2-40B4-BE49-F238E27FC236}">
                <a16:creationId xmlns:a16="http://schemas.microsoft.com/office/drawing/2014/main" id="{0E02B7BB-040F-4CF9-0232-5E7BB344A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4221" y="1293923"/>
            <a:ext cx="5355703" cy="29942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5C12FD1C-BCB4-9FC7-0CD4-BDF89A079A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41"/>
          <a:stretch/>
        </p:blipFill>
        <p:spPr>
          <a:xfrm>
            <a:off x="9394834" y="1573305"/>
            <a:ext cx="2281375" cy="4800599"/>
          </a:xfrm>
          <a:prstGeom prst="rect">
            <a:avLst/>
          </a:prstGeom>
        </p:spPr>
      </p:pic>
      <p:pic>
        <p:nvPicPr>
          <p:cNvPr id="5" name="Immagine 4" descr="Immagine che contiene testo, schermata, linea&#10;&#10;Descrizione generata automaticamente">
            <a:extLst>
              <a:ext uri="{FF2B5EF4-FFF2-40B4-BE49-F238E27FC236}">
                <a16:creationId xmlns:a16="http://schemas.microsoft.com/office/drawing/2014/main" id="{BA924FC7-C600-15DF-7A3F-E6E5DD2ABF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41"/>
          <a:stretch/>
        </p:blipFill>
        <p:spPr>
          <a:xfrm>
            <a:off x="3645629" y="1573305"/>
            <a:ext cx="2255814" cy="4746810"/>
          </a:xfrm>
          <a:prstGeom prst="rect">
            <a:avLst/>
          </a:prstGeom>
        </p:spPr>
      </p:pic>
      <p:pic>
        <p:nvPicPr>
          <p:cNvPr id="7" name="Immagine 6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0B85A80B-D893-9397-155E-33EEBE7DA9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941"/>
          <a:stretch/>
        </p:blipFill>
        <p:spPr>
          <a:xfrm>
            <a:off x="745036" y="1573305"/>
            <a:ext cx="2281375" cy="4800599"/>
          </a:xfrm>
          <a:prstGeom prst="rect">
            <a:avLst/>
          </a:prstGeom>
        </p:spPr>
      </p:pic>
      <p:pic>
        <p:nvPicPr>
          <p:cNvPr id="9" name="Immagine 8" descr="Immagine che contiene testo, elettronica, schermata&#10;&#10;Descrizione generata automaticamente">
            <a:extLst>
              <a:ext uri="{FF2B5EF4-FFF2-40B4-BE49-F238E27FC236}">
                <a16:creationId xmlns:a16="http://schemas.microsoft.com/office/drawing/2014/main" id="{567106C0-A270-DC93-7DCF-7A734D15EF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941"/>
          <a:stretch/>
        </p:blipFill>
        <p:spPr>
          <a:xfrm>
            <a:off x="6520661" y="1573305"/>
            <a:ext cx="2256673" cy="474681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5EB62C6-29A1-3871-ABBF-89B98C26FA02}"/>
              </a:ext>
            </a:extLst>
          </p:cNvPr>
          <p:cNvSpPr txBox="1"/>
          <p:nvPr/>
        </p:nvSpPr>
        <p:spPr>
          <a:xfrm>
            <a:off x="3263153" y="276275"/>
            <a:ext cx="5275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Applicazione My TEDX : Frame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7475D07-159F-C703-126A-DA5246CE506D}"/>
              </a:ext>
            </a:extLst>
          </p:cNvPr>
          <p:cNvSpPr txBox="1"/>
          <p:nvPr/>
        </p:nvSpPr>
        <p:spPr>
          <a:xfrm>
            <a:off x="860612" y="1121005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Pagina principale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06E2239-B02F-A545-BE1F-002C49213704}"/>
              </a:ext>
            </a:extLst>
          </p:cNvPr>
          <p:cNvSpPr txBox="1"/>
          <p:nvPr/>
        </p:nvSpPr>
        <p:spPr>
          <a:xfrm>
            <a:off x="4049041" y="1121005"/>
            <a:ext cx="2351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Esempio di input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D27BF86-B5B2-D447-4220-F3842E5E8EDA}"/>
              </a:ext>
            </a:extLst>
          </p:cNvPr>
          <p:cNvSpPr txBox="1"/>
          <p:nvPr/>
        </p:nvSpPr>
        <p:spPr>
          <a:xfrm>
            <a:off x="6599239" y="1121004"/>
            <a:ext cx="2256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Output </a:t>
            </a:r>
            <a:r>
              <a:rPr lang="it-IT" sz="1600" dirty="0" err="1">
                <a:solidFill>
                  <a:schemeClr val="bg1"/>
                </a:solidFill>
              </a:rPr>
              <a:t>Related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videos</a:t>
            </a:r>
            <a:endParaRPr lang="it-IT" sz="1600" dirty="0">
              <a:solidFill>
                <a:schemeClr val="bg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9BC2C14-439C-5C5F-829A-9F17C7545931}"/>
              </a:ext>
            </a:extLst>
          </p:cNvPr>
          <p:cNvSpPr txBox="1"/>
          <p:nvPr/>
        </p:nvSpPr>
        <p:spPr>
          <a:xfrm>
            <a:off x="9935327" y="1094112"/>
            <a:ext cx="2256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Output tag</a:t>
            </a:r>
          </a:p>
        </p:txBody>
      </p:sp>
    </p:spTree>
    <p:extLst>
      <p:ext uri="{BB962C8B-B14F-4D97-AF65-F5344CB8AC3E}">
        <p14:creationId xmlns:p14="http://schemas.microsoft.com/office/powerpoint/2010/main" val="273649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0;g2dae90a407d_1_0">
            <a:extLst>
              <a:ext uri="{FF2B5EF4-FFF2-40B4-BE49-F238E27FC236}">
                <a16:creationId xmlns:a16="http://schemas.microsoft.com/office/drawing/2014/main" id="{33E79721-41D7-B3EC-7557-B49C56433C25}"/>
              </a:ext>
            </a:extLst>
          </p:cNvPr>
          <p:cNvSpPr txBox="1"/>
          <p:nvPr/>
        </p:nvSpPr>
        <p:spPr>
          <a:xfrm>
            <a:off x="1730000" y="2790199"/>
            <a:ext cx="4708500" cy="3483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30BE1A6-839B-4F75-0F7B-08F41A864BDF}"/>
              </a:ext>
            </a:extLst>
          </p:cNvPr>
          <p:cNvSpPr txBox="1"/>
          <p:nvPr/>
        </p:nvSpPr>
        <p:spPr>
          <a:xfrm>
            <a:off x="3076735" y="457200"/>
            <a:ext cx="672353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FLUTTER: </a:t>
            </a:r>
            <a:r>
              <a:rPr lang="it-IT" sz="2400" dirty="0" err="1">
                <a:solidFill>
                  <a:schemeClr val="bg1"/>
                </a:solidFill>
              </a:rPr>
              <a:t>MyTEDx</a:t>
            </a:r>
            <a:r>
              <a:rPr lang="it-IT" sz="2400" dirty="0">
                <a:solidFill>
                  <a:schemeClr val="bg1"/>
                </a:solidFill>
              </a:rPr>
              <a:t> , implementazione dell’API: </a:t>
            </a:r>
            <a:r>
              <a:rPr lang="it-IT" sz="2800" dirty="0" err="1">
                <a:solidFill>
                  <a:schemeClr val="bg1"/>
                </a:solidFill>
              </a:rPr>
              <a:t>Get_Watch_Next_By_Idx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B021DCF-392B-173B-5579-1ECA9B5143E2}"/>
              </a:ext>
            </a:extLst>
          </p:cNvPr>
          <p:cNvSpPr txBox="1"/>
          <p:nvPr/>
        </p:nvSpPr>
        <p:spPr>
          <a:xfrm>
            <a:off x="1285500" y="2134806"/>
            <a:ext cx="825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Questa applicazione, realizzata in Flutter, permette di inserire tag o ID dei video, consentendo all'utente di visualizzare i video corrispondenti. È stata aggiunta una nuova icona che permette uno scorrimento completo dei risultati delle liste e, inoltre, è stata implementata la funzionalità di visualizzazione dei </a:t>
            </a:r>
            <a:r>
              <a:rPr lang="it-IT" sz="2400" dirty="0" err="1">
                <a:solidFill>
                  <a:schemeClr val="bg1"/>
                </a:solidFill>
              </a:rPr>
              <a:t>related</a:t>
            </a:r>
            <a:r>
              <a:rPr lang="it-IT" sz="2400" dirty="0">
                <a:solidFill>
                  <a:schemeClr val="bg1"/>
                </a:solidFill>
              </a:rPr>
              <a:t> talks.</a:t>
            </a:r>
            <a:endParaRPr lang="it-IT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137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>
            <a:spLocks noGrp="1"/>
          </p:cNvSpPr>
          <p:nvPr>
            <p:ph type="title"/>
          </p:nvPr>
        </p:nvSpPr>
        <p:spPr>
          <a:xfrm>
            <a:off x="0" y="299836"/>
            <a:ext cx="9385200" cy="1218900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 dirty="0"/>
              <a:t>CODICE FLUTTER</a:t>
            </a:r>
          </a:p>
        </p:txBody>
      </p:sp>
      <p:pic>
        <p:nvPicPr>
          <p:cNvPr id="3" name="Immagine 2" descr="Immagine che contiene testo, schermata, Carattere, schermo&#10;&#10;Descrizione generata automaticamente">
            <a:extLst>
              <a:ext uri="{FF2B5EF4-FFF2-40B4-BE49-F238E27FC236}">
                <a16:creationId xmlns:a16="http://schemas.microsoft.com/office/drawing/2014/main" id="{26BCDA28-FF0D-5B4D-E8B6-C2D48ABA3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14" y="3333383"/>
            <a:ext cx="4753638" cy="2219635"/>
          </a:xfrm>
          <a:prstGeom prst="rect">
            <a:avLst/>
          </a:prstGeom>
        </p:spPr>
      </p:pic>
      <p:pic>
        <p:nvPicPr>
          <p:cNvPr id="23" name="Immagine 22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CA33243E-6504-7B03-319C-904FD754A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617" y="3156003"/>
            <a:ext cx="6162289" cy="3011025"/>
          </a:xfrm>
          <a:prstGeom prst="rect">
            <a:avLst/>
          </a:prstGeom>
        </p:spPr>
      </p:pic>
      <p:pic>
        <p:nvPicPr>
          <p:cNvPr id="25" name="Immagine 2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38C101BD-E13D-53FB-C96E-63D04EEB8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4616" y="1993071"/>
            <a:ext cx="5226513" cy="1228593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F34398D0-990E-5F79-7828-6836CA149100}"/>
              </a:ext>
            </a:extLst>
          </p:cNvPr>
          <p:cNvSpPr txBox="1"/>
          <p:nvPr/>
        </p:nvSpPr>
        <p:spPr>
          <a:xfrm>
            <a:off x="239614" y="2325006"/>
            <a:ext cx="3254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File </a:t>
            </a:r>
            <a:r>
              <a:rPr lang="it-IT" sz="1600" dirty="0" err="1">
                <a:solidFill>
                  <a:schemeClr val="bg1"/>
                </a:solidFill>
              </a:rPr>
              <a:t>relatedTalk.dart</a:t>
            </a:r>
            <a:endParaRPr lang="it-IT" sz="1600" dirty="0">
              <a:solidFill>
                <a:schemeClr val="bg1"/>
              </a:solidFill>
            </a:endParaRPr>
          </a:p>
          <a:p>
            <a:r>
              <a:rPr lang="it-IT" sz="1600" dirty="0">
                <a:solidFill>
                  <a:schemeClr val="bg1"/>
                </a:solidFill>
              </a:rPr>
              <a:t>Descrive il modello dati dei </a:t>
            </a:r>
            <a:r>
              <a:rPr lang="it-IT" sz="1600" dirty="0" err="1">
                <a:solidFill>
                  <a:schemeClr val="bg1"/>
                </a:solidFill>
              </a:rPr>
              <a:t>related</a:t>
            </a:r>
            <a:r>
              <a:rPr lang="it-IT" sz="1600" dirty="0">
                <a:solidFill>
                  <a:schemeClr val="bg1"/>
                </a:solidFill>
              </a:rPr>
              <a:t> talk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176188C-1C18-7267-AB55-683B83F9B3C1}"/>
              </a:ext>
            </a:extLst>
          </p:cNvPr>
          <p:cNvSpPr txBox="1"/>
          <p:nvPr/>
        </p:nvSpPr>
        <p:spPr>
          <a:xfrm>
            <a:off x="5154617" y="933066"/>
            <a:ext cx="56154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File </a:t>
            </a:r>
            <a:r>
              <a:rPr lang="it-IT" sz="1600" dirty="0" err="1">
                <a:solidFill>
                  <a:schemeClr val="bg1"/>
                </a:solidFill>
              </a:rPr>
              <a:t>talk_repository.dart</a:t>
            </a:r>
            <a:endParaRPr lang="it-IT" sz="1600" dirty="0">
              <a:solidFill>
                <a:schemeClr val="bg1"/>
              </a:solidFill>
            </a:endParaRPr>
          </a:p>
          <a:p>
            <a:r>
              <a:rPr lang="it-IT" sz="1600" dirty="0">
                <a:solidFill>
                  <a:schemeClr val="bg1"/>
                </a:solidFill>
              </a:rPr>
              <a:t>Definisce una funzione per inizializzare una lista vuota</a:t>
            </a:r>
          </a:p>
          <a:p>
            <a:r>
              <a:rPr lang="it-IT" sz="1600" dirty="0">
                <a:solidFill>
                  <a:schemeClr val="bg1"/>
                </a:solidFill>
              </a:rPr>
              <a:t>E un’altra per andare a svolgere la nuova lambda </a:t>
            </a:r>
            <a:r>
              <a:rPr lang="it-IT" sz="1600" dirty="0" err="1">
                <a:solidFill>
                  <a:schemeClr val="bg1"/>
                </a:solidFill>
              </a:rPr>
              <a:t>function</a:t>
            </a:r>
            <a:r>
              <a:rPr lang="it-IT" sz="1600" dirty="0">
                <a:solidFill>
                  <a:schemeClr val="bg1"/>
                </a:solidFill>
              </a:rPr>
              <a:t> definendo il formato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F93DA1B3-70DC-F70C-5D9C-7DA76A570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451" y="2712975"/>
            <a:ext cx="4914657" cy="3808619"/>
          </a:xfrm>
          <a:prstGeom prst="rect">
            <a:avLst/>
          </a:prstGeom>
        </p:spPr>
      </p:pic>
      <p:pic>
        <p:nvPicPr>
          <p:cNvPr id="15" name="Immagine 14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48B433A4-1837-F22A-BAAA-CCE06CF05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452" y="1279590"/>
            <a:ext cx="4914658" cy="1469579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CEE9B64-8878-B8AE-C764-152FE1203CF3}"/>
              </a:ext>
            </a:extLst>
          </p:cNvPr>
          <p:cNvSpPr txBox="1"/>
          <p:nvPr/>
        </p:nvSpPr>
        <p:spPr>
          <a:xfrm>
            <a:off x="3756003" y="464416"/>
            <a:ext cx="636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CODICE </a:t>
            </a:r>
            <a:r>
              <a:rPr lang="it-IT" sz="2400" dirty="0" err="1">
                <a:solidFill>
                  <a:schemeClr val="bg1"/>
                </a:solidFill>
              </a:rPr>
              <a:t>FLUTTER:main.dart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D858F70-53FD-8773-3BDD-751ABEAD9045}"/>
              </a:ext>
            </a:extLst>
          </p:cNvPr>
          <p:cNvSpPr txBox="1"/>
          <p:nvPr/>
        </p:nvSpPr>
        <p:spPr>
          <a:xfrm>
            <a:off x="7718612" y="1411941"/>
            <a:ext cx="30524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Definizione della funzione per chiamare l’API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9779E40-1832-2DCE-CC89-24C84E616D62}"/>
              </a:ext>
            </a:extLst>
          </p:cNvPr>
          <p:cNvSpPr txBox="1"/>
          <p:nvPr/>
        </p:nvSpPr>
        <p:spPr>
          <a:xfrm>
            <a:off x="7718612" y="3012141"/>
            <a:ext cx="30524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Elementi presenti all’interno della pagina principale con i relativi bottoni per richiamare le funzioni</a:t>
            </a:r>
          </a:p>
        </p:txBody>
      </p:sp>
    </p:spTree>
    <p:extLst>
      <p:ext uri="{BB962C8B-B14F-4D97-AF65-F5344CB8AC3E}">
        <p14:creationId xmlns:p14="http://schemas.microsoft.com/office/powerpoint/2010/main" val="164184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B19A4838-5712-9C10-4EAF-62AE393459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5" r="10940"/>
          <a:stretch/>
        </p:blipFill>
        <p:spPr>
          <a:xfrm>
            <a:off x="119011" y="1713975"/>
            <a:ext cx="4520223" cy="3772426"/>
          </a:xfrm>
          <a:prstGeom prst="rect">
            <a:avLst/>
          </a:prstGeom>
        </p:spPr>
      </p:pic>
      <p:pic>
        <p:nvPicPr>
          <p:cNvPr id="19" name="Immagine 18" descr="Immagine che contiene testo, schermata, software, Sistema operativo&#10;&#10;Descrizione generata automaticamente">
            <a:extLst>
              <a:ext uri="{FF2B5EF4-FFF2-40B4-BE49-F238E27FC236}">
                <a16:creationId xmlns:a16="http://schemas.microsoft.com/office/drawing/2014/main" id="{C9963A08-4509-0E2B-CA96-BC7C4A8FE3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57" r="8024"/>
          <a:stretch/>
        </p:blipFill>
        <p:spPr>
          <a:xfrm>
            <a:off x="4419119" y="1713975"/>
            <a:ext cx="3353761" cy="3772426"/>
          </a:xfrm>
          <a:prstGeom prst="rect">
            <a:avLst/>
          </a:prstGeom>
        </p:spPr>
      </p:pic>
      <p:pic>
        <p:nvPicPr>
          <p:cNvPr id="17" name="Immagine 16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7C4270F2-5A1A-3C48-3C7E-53B43F6083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159" b="1765"/>
          <a:stretch/>
        </p:blipFill>
        <p:spPr>
          <a:xfrm>
            <a:off x="7772880" y="1713975"/>
            <a:ext cx="4300109" cy="3772426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57958CBD-2A1A-DD9F-BBE0-5D1C1B90AF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5075" y="174426"/>
            <a:ext cx="6462320" cy="64623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B4EF76E-083D-5F0F-D0E6-4A10B2853155}"/>
              </a:ext>
            </a:extLst>
          </p:cNvPr>
          <p:cNvSpPr txBox="1"/>
          <p:nvPr/>
        </p:nvSpPr>
        <p:spPr>
          <a:xfrm>
            <a:off x="2030506" y="1062318"/>
            <a:ext cx="615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Creazione di un nuovo widget per creare la pagina di output dei </a:t>
            </a:r>
            <a:r>
              <a:rPr lang="it-IT" sz="1600" dirty="0" err="1">
                <a:solidFill>
                  <a:schemeClr val="bg1"/>
                </a:solidFill>
              </a:rPr>
              <a:t>related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videos</a:t>
            </a:r>
            <a:endParaRPr lang="it-IT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46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4DCA3A6-E8C2-5DCE-AD99-BD91108B45EC}"/>
              </a:ext>
            </a:extLst>
          </p:cNvPr>
          <p:cNvSpPr txBox="1"/>
          <p:nvPr/>
        </p:nvSpPr>
        <p:spPr>
          <a:xfrm>
            <a:off x="2940955" y="363667"/>
            <a:ext cx="68311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Applicazione </a:t>
            </a:r>
            <a:r>
              <a:rPr lang="it-IT" sz="3200" dirty="0" err="1">
                <a:solidFill>
                  <a:schemeClr val="bg1"/>
                </a:solidFill>
              </a:rPr>
              <a:t>TedxTok</a:t>
            </a:r>
            <a:r>
              <a:rPr lang="it-IT" sz="3200" dirty="0">
                <a:solidFill>
                  <a:schemeClr val="bg1"/>
                </a:solidFill>
              </a:rPr>
              <a:t>: Frame</a:t>
            </a:r>
          </a:p>
          <a:p>
            <a:endParaRPr lang="it-IT" sz="3200" dirty="0">
              <a:solidFill>
                <a:schemeClr val="bg1"/>
              </a:solidFill>
            </a:endParaRPr>
          </a:p>
        </p:txBody>
      </p:sp>
      <p:pic>
        <p:nvPicPr>
          <p:cNvPr id="3" name="Immagine 2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9082BF8D-9DFD-37FA-646C-F98BEA140F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89"/>
          <a:stretch/>
        </p:blipFill>
        <p:spPr>
          <a:xfrm>
            <a:off x="930982" y="1152277"/>
            <a:ext cx="2595800" cy="5463080"/>
          </a:xfrm>
          <a:prstGeom prst="rect">
            <a:avLst/>
          </a:prstGeom>
        </p:spPr>
      </p:pic>
      <p:pic>
        <p:nvPicPr>
          <p:cNvPr id="8" name="Immagine 7" descr="Immagine che contiene testo, elettronica, schermata, software&#10;&#10;Descrizione generata automaticamente">
            <a:extLst>
              <a:ext uri="{FF2B5EF4-FFF2-40B4-BE49-F238E27FC236}">
                <a16:creationId xmlns:a16="http://schemas.microsoft.com/office/drawing/2014/main" id="{4AF1E993-6589-F03A-5C65-F79C70DD62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89"/>
          <a:stretch/>
        </p:blipFill>
        <p:spPr>
          <a:xfrm>
            <a:off x="7823776" y="963873"/>
            <a:ext cx="2685320" cy="5651484"/>
          </a:xfrm>
          <a:prstGeom prst="rect">
            <a:avLst/>
          </a:prstGeom>
        </p:spPr>
      </p:pic>
      <p:pic>
        <p:nvPicPr>
          <p:cNvPr id="16" name="Immagine 15" descr="Immagine che contiene testo, schermata, calzature&#10;&#10;Descrizione generata automaticamente">
            <a:extLst>
              <a:ext uri="{FF2B5EF4-FFF2-40B4-BE49-F238E27FC236}">
                <a16:creationId xmlns:a16="http://schemas.microsoft.com/office/drawing/2014/main" id="{12B39589-B0CA-98A1-6567-BF2FD84BBE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333"/>
          <a:stretch/>
        </p:blipFill>
        <p:spPr>
          <a:xfrm>
            <a:off x="4368225" y="1152277"/>
            <a:ext cx="2607730" cy="5463080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3F1365EE-3366-80DE-6B58-19D84C8673CB}"/>
              </a:ext>
            </a:extLst>
          </p:cNvPr>
          <p:cNvCxnSpPr>
            <a:cxnSpLocks/>
          </p:cNvCxnSpPr>
          <p:nvPr/>
        </p:nvCxnSpPr>
        <p:spPr>
          <a:xfrm>
            <a:off x="6858000" y="1440885"/>
            <a:ext cx="1129553" cy="34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386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0;g2dae90a407d_1_0">
            <a:extLst>
              <a:ext uri="{FF2B5EF4-FFF2-40B4-BE49-F238E27FC236}">
                <a16:creationId xmlns:a16="http://schemas.microsoft.com/office/drawing/2014/main" id="{33E79721-41D7-B3EC-7557-B49C56433C25}"/>
              </a:ext>
            </a:extLst>
          </p:cNvPr>
          <p:cNvSpPr txBox="1"/>
          <p:nvPr/>
        </p:nvSpPr>
        <p:spPr>
          <a:xfrm>
            <a:off x="4553882" y="1560504"/>
            <a:ext cx="348745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bg1"/>
              </a:buClr>
            </a:pPr>
            <a:r>
              <a:rPr lang="it-IT" sz="2800" cap="all" dirty="0">
                <a:solidFill>
                  <a:schemeClr val="bg1"/>
                </a:solidFill>
              </a:rPr>
              <a:t>Funzionalità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30BE1A6-839B-4F75-0F7B-08F41A864BDF}"/>
              </a:ext>
            </a:extLst>
          </p:cNvPr>
          <p:cNvSpPr txBox="1"/>
          <p:nvPr/>
        </p:nvSpPr>
        <p:spPr>
          <a:xfrm>
            <a:off x="2734234" y="367870"/>
            <a:ext cx="94577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FLUTTER: </a:t>
            </a:r>
            <a:r>
              <a:rPr lang="it-IT" sz="2400" dirty="0" err="1">
                <a:solidFill>
                  <a:schemeClr val="bg1"/>
                </a:solidFill>
              </a:rPr>
              <a:t>TedxTok</a:t>
            </a:r>
            <a:r>
              <a:rPr lang="it-IT" sz="2400" dirty="0">
                <a:solidFill>
                  <a:schemeClr val="bg1"/>
                </a:solidFill>
              </a:rPr>
              <a:t> , implementazione API:</a:t>
            </a:r>
          </a:p>
          <a:p>
            <a:r>
              <a:rPr lang="en-US" sz="3200" b="1" i="0" dirty="0" err="1">
                <a:solidFill>
                  <a:srgbClr val="FAFAFA"/>
                </a:solidFill>
                <a:effectLst/>
                <a:latin typeface="Amazon Ember"/>
              </a:rPr>
              <a:t>Get_Talk_List_By_Tags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868E95E-A858-B3C1-F5F6-4FB3D1584C12}"/>
              </a:ext>
            </a:extLst>
          </p:cNvPr>
          <p:cNvSpPr txBox="1"/>
          <p:nvPr/>
        </p:nvSpPr>
        <p:spPr>
          <a:xfrm>
            <a:off x="3331378" y="2645562"/>
            <a:ext cx="55292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La nostra applicazione si compone di due pagine principali: la prima consente all'utente di selezionare i tag di suo interesse; una volta premuto il bottone di avvio, la seconda pagina richiama la nostra API per recuperare i dati correlati ai tag selezionati e li visualizza. È possibile navigare tra tutti i video(effettuando lo scorrimento), visualizzarli e accedere al sito premendo l'icona in alto a destra.</a:t>
            </a:r>
            <a:endParaRPr lang="it-IT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701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4DCA3A6-E8C2-5DCE-AD99-BD91108B45EC}"/>
              </a:ext>
            </a:extLst>
          </p:cNvPr>
          <p:cNvSpPr txBox="1"/>
          <p:nvPr/>
        </p:nvSpPr>
        <p:spPr>
          <a:xfrm>
            <a:off x="2860272" y="363667"/>
            <a:ext cx="6831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Codice Flutter</a:t>
            </a:r>
          </a:p>
        </p:txBody>
      </p:sp>
    </p:spTree>
    <p:extLst>
      <p:ext uri="{BB962C8B-B14F-4D97-AF65-F5344CB8AC3E}">
        <p14:creationId xmlns:p14="http://schemas.microsoft.com/office/powerpoint/2010/main" val="4039058687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343</Words>
  <Application>Microsoft Office PowerPoint</Application>
  <PresentationFormat>Widescreen</PresentationFormat>
  <Paragraphs>35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Amazon Ember</vt:lpstr>
      <vt:lpstr>Arial</vt:lpstr>
      <vt:lpstr>Play</vt:lpstr>
      <vt:lpstr>Lato</vt:lpstr>
      <vt:lpstr>Montserrat</vt:lpstr>
      <vt:lpstr>Focus</vt:lpstr>
      <vt:lpstr>(Parte4)</vt:lpstr>
      <vt:lpstr>Presentazione standard di PowerPoint</vt:lpstr>
      <vt:lpstr>Presentazione standard di PowerPoint</vt:lpstr>
      <vt:lpstr>CODICE FLUTTER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CRITICITÀ TECNICHE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GABRIELE MASINARI</dc:creator>
  <cp:lastModifiedBy>GABRIELE MASINARI</cp:lastModifiedBy>
  <cp:revision>19</cp:revision>
  <dcterms:created xsi:type="dcterms:W3CDTF">2024-05-07T12:08:46Z</dcterms:created>
  <dcterms:modified xsi:type="dcterms:W3CDTF">2024-07-09T15:16:42Z</dcterms:modified>
</cp:coreProperties>
</file>