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67" r:id="rId3"/>
    <p:sldId id="257" r:id="rId4"/>
    <p:sldId id="258" r:id="rId5"/>
    <p:sldId id="268" r:id="rId6"/>
    <p:sldId id="260" r:id="rId7"/>
    <p:sldId id="266" r:id="rId8"/>
    <p:sldId id="269" r:id="rId9"/>
    <p:sldId id="262" r:id="rId10"/>
    <p:sldId id="264" r:id="rId11"/>
  </p:sldIdLst>
  <p:sldSz cx="12192000" cy="6858000"/>
  <p:notesSz cx="6858000" cy="9144000"/>
  <p:embeddedFontLst>
    <p:embeddedFont>
      <p:font typeface="Lato" panose="020F0502020204030203" pitchFamily="34" charset="0"/>
      <p:regular r:id="rId13"/>
      <p:bold r:id="rId14"/>
      <p:italic r:id="rId15"/>
      <p:boldItalic r:id="rId16"/>
    </p:embeddedFont>
    <p:embeddedFont>
      <p:font typeface="Montserrat" panose="00000500000000000000" pitchFamily="2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2" roundtripDataSignature="AMtx7mhz1SmdKV2hiuRVC0M0Qv/I3R/bJ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56" autoAdjust="0"/>
    <p:restoredTop sz="94660"/>
  </p:normalViewPr>
  <p:slideViewPr>
    <p:cSldViewPr snapToGrid="0">
      <p:cViewPr varScale="1">
        <p:scale>
          <a:sx n="71" d="100"/>
          <a:sy n="71" d="100"/>
        </p:scale>
        <p:origin x="6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8" name="Google Shape;13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dae90a407d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8" name="Google Shape;188;g2dae90a407d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dae90a407d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g2dae90a407d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74978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5" name="Google Shape;14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1" name="Google Shape;15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dae90a407d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g2dae90a407d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22756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dae90a407d_2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4" name="Google Shape;164;g2dae90a407d_2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dae90a407d_2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0" name="Google Shape;170;g2dae90a407d_2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297629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dae90a407d_2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4" name="Google Shape;164;g2dae90a407d_2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9768944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dae90a407d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g2dae90a407d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1ff79edd499_0_4"/>
          <p:cNvSpPr/>
          <p:nvPr/>
        </p:nvSpPr>
        <p:spPr>
          <a:xfrm rot="5400000">
            <a:off x="10000500" y="673"/>
            <a:ext cx="2191500" cy="2191500"/>
          </a:xfrm>
          <a:prstGeom prst="diagStripe">
            <a:avLst>
              <a:gd name="adj" fmla="val 0"/>
            </a:avLst>
          </a:prstGeom>
          <a:solidFill>
            <a:schemeClr val="lt1">
              <a:alpha val="2745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g1ff79edd499_0_4"/>
          <p:cNvGrpSpPr/>
          <p:nvPr/>
        </p:nvGrpSpPr>
        <p:grpSpPr>
          <a:xfrm>
            <a:off x="0" y="654"/>
            <a:ext cx="6871435" cy="6845694"/>
            <a:chOff x="0" y="75"/>
            <a:chExt cx="5153705" cy="5152950"/>
          </a:xfrm>
        </p:grpSpPr>
        <p:sp>
          <p:nvSpPr>
            <p:cNvPr id="12" name="Google Shape;12;g1ff79edd499_0_4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g1ff79edd499_0_4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g1ff79edd499_0_4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g1ff79edd499_0_4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" name="Google Shape;16;g1ff79edd499_0_4"/>
          <p:cNvSpPr txBox="1">
            <a:spLocks noGrp="1"/>
          </p:cNvSpPr>
          <p:nvPr>
            <p:ph type="ctrTitle"/>
          </p:nvPr>
        </p:nvSpPr>
        <p:spPr>
          <a:xfrm>
            <a:off x="4716200" y="2104533"/>
            <a:ext cx="6690000" cy="21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endParaRPr/>
          </a:p>
        </p:txBody>
      </p:sp>
      <p:sp>
        <p:nvSpPr>
          <p:cNvPr id="17" name="Google Shape;17;g1ff79edd499_0_4"/>
          <p:cNvSpPr txBox="1">
            <a:spLocks noGrp="1"/>
          </p:cNvSpPr>
          <p:nvPr>
            <p:ph type="subTitle" idx="1"/>
          </p:nvPr>
        </p:nvSpPr>
        <p:spPr>
          <a:xfrm>
            <a:off x="6778600" y="5233233"/>
            <a:ext cx="4627500" cy="67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18" name="Google Shape;18;g1ff79edd499_0_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g1ff79edd499_0_94"/>
          <p:cNvGrpSpPr/>
          <p:nvPr/>
        </p:nvGrpSpPr>
        <p:grpSpPr>
          <a:xfrm>
            <a:off x="0" y="5504636"/>
            <a:ext cx="931877" cy="912853"/>
            <a:chOff x="0" y="3785672"/>
            <a:chExt cx="698925" cy="684657"/>
          </a:xfrm>
        </p:grpSpPr>
        <p:sp>
          <p:nvSpPr>
            <p:cNvPr id="107" name="Google Shape;107;g1ff79edd499_0_94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411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g1ff79edd499_0_94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411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9" name="Google Shape;109;g1ff79edd499_0_94"/>
          <p:cNvSpPr txBox="1">
            <a:spLocks noGrp="1"/>
          </p:cNvSpPr>
          <p:nvPr>
            <p:ph type="body" idx="1"/>
          </p:nvPr>
        </p:nvSpPr>
        <p:spPr>
          <a:xfrm>
            <a:off x="1083633" y="5740500"/>
            <a:ext cx="9248100" cy="6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</a:lstStyle>
          <a:p>
            <a:endParaRPr/>
          </a:p>
        </p:txBody>
      </p:sp>
      <p:sp>
        <p:nvSpPr>
          <p:cNvPr id="110" name="Google Shape;110;g1ff79edd499_0_9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Google Shape;112;g1ff79edd499_0_100"/>
          <p:cNvGrpSpPr/>
          <p:nvPr/>
        </p:nvGrpSpPr>
        <p:grpSpPr>
          <a:xfrm>
            <a:off x="5875053" y="0"/>
            <a:ext cx="6316642" cy="6857248"/>
            <a:chOff x="4406400" y="0"/>
            <a:chExt cx="4737600" cy="5143065"/>
          </a:xfrm>
        </p:grpSpPr>
        <p:sp>
          <p:nvSpPr>
            <p:cNvPr id="113" name="Google Shape;113;g1ff79edd499_0_100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g1ff79edd499_0_100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g1ff79edd499_0_100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g1ff79edd499_0_100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g1ff79edd499_0_100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g1ff79edd499_0_100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g1ff79edd499_0_100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g1ff79edd499_0_100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g1ff79edd499_0_100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g1ff79edd499_0_100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g1ff79edd499_0_100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g1ff79edd499_0_100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g1ff79edd499_0_100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g1ff79edd499_0_100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g1ff79edd499_0_100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g1ff79edd499_0_100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g1ff79edd499_0_100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g1ff79edd499_0_100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1" name="Google Shape;131;g1ff79edd499_0_100"/>
          <p:cNvSpPr txBox="1">
            <a:spLocks noGrp="1"/>
          </p:cNvSpPr>
          <p:nvPr>
            <p:ph type="title" hasCustomPrompt="1"/>
          </p:nvPr>
        </p:nvSpPr>
        <p:spPr>
          <a:xfrm>
            <a:off x="1098467" y="1712900"/>
            <a:ext cx="6368100" cy="1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9pPr>
          </a:lstStyle>
          <a:p>
            <a:r>
              <a:t>xx%</a:t>
            </a:r>
          </a:p>
        </p:txBody>
      </p:sp>
      <p:sp>
        <p:nvSpPr>
          <p:cNvPr id="132" name="Google Shape;132;g1ff79edd499_0_100"/>
          <p:cNvSpPr txBox="1">
            <a:spLocks noGrp="1"/>
          </p:cNvSpPr>
          <p:nvPr>
            <p:ph type="body" idx="1"/>
          </p:nvPr>
        </p:nvSpPr>
        <p:spPr>
          <a:xfrm>
            <a:off x="1098467" y="3524166"/>
            <a:ext cx="6368100" cy="16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65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133" name="Google Shape;133;g1ff79edd499_0_10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ff79edd499_0_123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olo e contenuto" type="obj">
  <p:cSld name="OBJEC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g1ff79edd499_0_1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g1ff79edd499_0_12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marL="1371600" lvl="2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marL="1828800" lvl="3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marL="2743200" lvl="5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g1ff79edd499_0_1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Google Shape;23;g1ff79edd499_0_1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Google Shape;24;g1ff79edd499_0_1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oogle Shape;26;g1ff79edd499_0_43"/>
          <p:cNvGrpSpPr/>
          <p:nvPr/>
        </p:nvGrpSpPr>
        <p:grpSpPr>
          <a:xfrm>
            <a:off x="0" y="507989"/>
            <a:ext cx="1383765" cy="1355017"/>
            <a:chOff x="0" y="381001"/>
            <a:chExt cx="1037850" cy="1016288"/>
          </a:xfrm>
        </p:grpSpPr>
        <p:sp>
          <p:nvSpPr>
            <p:cNvPr id="27" name="Google Shape;27;g1ff79edd499_0_4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g1ff79edd499_0_43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" name="Google Shape;29;g1ff79edd499_0_43"/>
          <p:cNvSpPr txBox="1">
            <a:spLocks noGrp="1"/>
          </p:cNvSpPr>
          <p:nvPr>
            <p:ph type="title"/>
          </p:nvPr>
        </p:nvSpPr>
        <p:spPr>
          <a:xfrm>
            <a:off x="1730000" y="525000"/>
            <a:ext cx="9385200" cy="121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30" name="Google Shape;30;g1ff79edd499_0_43"/>
          <p:cNvSpPr txBox="1">
            <a:spLocks noGrp="1"/>
          </p:cNvSpPr>
          <p:nvPr>
            <p:ph type="body" idx="1"/>
          </p:nvPr>
        </p:nvSpPr>
        <p:spPr>
          <a:xfrm>
            <a:off x="1730000" y="2090067"/>
            <a:ext cx="4537500" cy="38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65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31" name="Google Shape;31;g1ff79edd499_0_43"/>
          <p:cNvSpPr txBox="1">
            <a:spLocks noGrp="1"/>
          </p:cNvSpPr>
          <p:nvPr>
            <p:ph type="body" idx="2"/>
          </p:nvPr>
        </p:nvSpPr>
        <p:spPr>
          <a:xfrm>
            <a:off x="6577628" y="2090067"/>
            <a:ext cx="4537500" cy="38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65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32" name="Google Shape;32;g1ff79edd499_0_43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oogle Shape;34;g1ff79edd499_0_14"/>
          <p:cNvGrpSpPr/>
          <p:nvPr/>
        </p:nvGrpSpPr>
        <p:grpSpPr>
          <a:xfrm>
            <a:off x="5875053" y="0"/>
            <a:ext cx="6316642" cy="6857248"/>
            <a:chOff x="4406400" y="0"/>
            <a:chExt cx="4737600" cy="5143065"/>
          </a:xfrm>
        </p:grpSpPr>
        <p:sp>
          <p:nvSpPr>
            <p:cNvPr id="35" name="Google Shape;35;g1ff79edd499_0_14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g1ff79edd499_0_14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g1ff79edd499_0_14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g1ff79edd499_0_14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g1ff79edd499_0_14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g1ff79edd499_0_14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g1ff79edd499_0_14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g1ff79edd499_0_14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g1ff79edd499_0_14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g1ff79edd499_0_14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g1ff79edd499_0_14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g1ff79edd499_0_14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g1ff79edd499_0_14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g1ff79edd499_0_14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g1ff79edd499_0_14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g1ff79edd499_0_14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g1ff79edd499_0_14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g1ff79edd499_0_14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3" name="Google Shape;53;g1ff79edd499_0_14"/>
          <p:cNvSpPr txBox="1">
            <a:spLocks noGrp="1"/>
          </p:cNvSpPr>
          <p:nvPr>
            <p:ph type="title"/>
          </p:nvPr>
        </p:nvSpPr>
        <p:spPr>
          <a:xfrm>
            <a:off x="1098467" y="2737333"/>
            <a:ext cx="6116100" cy="15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g1ff79edd499_0_1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g1ff79edd499_0_36"/>
          <p:cNvGrpSpPr/>
          <p:nvPr/>
        </p:nvGrpSpPr>
        <p:grpSpPr>
          <a:xfrm>
            <a:off x="0" y="507989"/>
            <a:ext cx="1383765" cy="1355017"/>
            <a:chOff x="0" y="381001"/>
            <a:chExt cx="1037850" cy="1016288"/>
          </a:xfrm>
        </p:grpSpPr>
        <p:sp>
          <p:nvSpPr>
            <p:cNvPr id="57" name="Google Shape;57;g1ff79edd499_0_3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g1ff79edd499_0_3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9" name="Google Shape;59;g1ff79edd499_0_36"/>
          <p:cNvSpPr txBox="1">
            <a:spLocks noGrp="1"/>
          </p:cNvSpPr>
          <p:nvPr>
            <p:ph type="title"/>
          </p:nvPr>
        </p:nvSpPr>
        <p:spPr>
          <a:xfrm>
            <a:off x="1730000" y="525000"/>
            <a:ext cx="9385200" cy="121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60" name="Google Shape;60;g1ff79edd499_0_36"/>
          <p:cNvSpPr txBox="1">
            <a:spLocks noGrp="1"/>
          </p:cNvSpPr>
          <p:nvPr>
            <p:ph type="body" idx="1"/>
          </p:nvPr>
        </p:nvSpPr>
        <p:spPr>
          <a:xfrm>
            <a:off x="1730000" y="2090067"/>
            <a:ext cx="9385200" cy="38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65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g1ff79edd499_0_3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g1ff79edd499_0_51"/>
          <p:cNvGrpSpPr/>
          <p:nvPr/>
        </p:nvGrpSpPr>
        <p:grpSpPr>
          <a:xfrm>
            <a:off x="0" y="507989"/>
            <a:ext cx="1383765" cy="1355017"/>
            <a:chOff x="0" y="381001"/>
            <a:chExt cx="1037850" cy="1016288"/>
          </a:xfrm>
        </p:grpSpPr>
        <p:sp>
          <p:nvSpPr>
            <p:cNvPr id="64" name="Google Shape;64;g1ff79edd499_0_51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g1ff79edd499_0_51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6" name="Google Shape;66;g1ff79edd499_0_51"/>
          <p:cNvSpPr txBox="1">
            <a:spLocks noGrp="1"/>
          </p:cNvSpPr>
          <p:nvPr>
            <p:ph type="title"/>
          </p:nvPr>
        </p:nvSpPr>
        <p:spPr>
          <a:xfrm>
            <a:off x="1730000" y="525000"/>
            <a:ext cx="9385200" cy="121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67" name="Google Shape;67;g1ff79edd499_0_5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oogle Shape;69;g1ff79edd499_0_57"/>
          <p:cNvGrpSpPr/>
          <p:nvPr/>
        </p:nvGrpSpPr>
        <p:grpSpPr>
          <a:xfrm>
            <a:off x="0" y="507989"/>
            <a:ext cx="1383765" cy="1355017"/>
            <a:chOff x="0" y="381001"/>
            <a:chExt cx="1037850" cy="1016288"/>
          </a:xfrm>
        </p:grpSpPr>
        <p:sp>
          <p:nvSpPr>
            <p:cNvPr id="70" name="Google Shape;70;g1ff79edd499_0_5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g1ff79edd499_0_5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2" name="Google Shape;72;g1ff79edd499_0_57"/>
          <p:cNvSpPr txBox="1">
            <a:spLocks noGrp="1"/>
          </p:cNvSpPr>
          <p:nvPr>
            <p:ph type="title"/>
          </p:nvPr>
        </p:nvSpPr>
        <p:spPr>
          <a:xfrm>
            <a:off x="1730000" y="525000"/>
            <a:ext cx="5065200" cy="19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73" name="Google Shape;73;g1ff79edd499_0_57"/>
          <p:cNvSpPr txBox="1">
            <a:spLocks noGrp="1"/>
          </p:cNvSpPr>
          <p:nvPr>
            <p:ph type="body" idx="1"/>
          </p:nvPr>
        </p:nvSpPr>
        <p:spPr>
          <a:xfrm>
            <a:off x="1730000" y="2630067"/>
            <a:ext cx="5065200" cy="32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65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74" name="Google Shape;74;g1ff79edd499_0_57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oogle Shape;76;g1ff79edd499_0_64"/>
          <p:cNvGrpSpPr/>
          <p:nvPr/>
        </p:nvGrpSpPr>
        <p:grpSpPr>
          <a:xfrm>
            <a:off x="5875053" y="0"/>
            <a:ext cx="6316642" cy="6857829"/>
            <a:chOff x="4406400" y="0"/>
            <a:chExt cx="4737600" cy="5143500"/>
          </a:xfrm>
        </p:grpSpPr>
        <p:sp>
          <p:nvSpPr>
            <p:cNvPr id="77" name="Google Shape;77;g1ff79edd499_0_64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g1ff79edd499_0_64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g1ff79edd499_0_64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g1ff79edd499_0_64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g1ff79edd499_0_64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g1ff79edd499_0_64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g1ff79edd499_0_64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g1ff79edd499_0_64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g1ff79edd499_0_64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g1ff79edd499_0_64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g1ff79edd499_0_64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g1ff79edd499_0_64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g1ff79edd499_0_64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g1ff79edd499_0_64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g1ff79edd499_0_64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g1ff79edd499_0_64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g1ff79edd499_0_64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g1ff79edd499_0_64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5" name="Google Shape;95;g1ff79edd499_0_64"/>
          <p:cNvSpPr txBox="1">
            <a:spLocks noGrp="1"/>
          </p:cNvSpPr>
          <p:nvPr>
            <p:ph type="title"/>
          </p:nvPr>
        </p:nvSpPr>
        <p:spPr>
          <a:xfrm>
            <a:off x="1098467" y="1155700"/>
            <a:ext cx="6116100" cy="469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g1ff79edd499_0_6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Google Shape;98;g1ff79edd499_0_86"/>
          <p:cNvGrpSpPr/>
          <p:nvPr/>
        </p:nvGrpSpPr>
        <p:grpSpPr>
          <a:xfrm>
            <a:off x="0" y="507989"/>
            <a:ext cx="1383765" cy="1355017"/>
            <a:chOff x="0" y="381001"/>
            <a:chExt cx="1037850" cy="1016288"/>
          </a:xfrm>
        </p:grpSpPr>
        <p:sp>
          <p:nvSpPr>
            <p:cNvPr id="99" name="Google Shape;99;g1ff79edd499_0_8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g1ff79edd499_0_8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1" name="Google Shape;101;g1ff79edd499_0_86"/>
          <p:cNvSpPr txBox="1">
            <a:spLocks noGrp="1"/>
          </p:cNvSpPr>
          <p:nvPr>
            <p:ph type="title"/>
          </p:nvPr>
        </p:nvSpPr>
        <p:spPr>
          <a:xfrm>
            <a:off x="1730000" y="2211100"/>
            <a:ext cx="4048500" cy="23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102" name="Google Shape;102;g1ff79edd499_0_86"/>
          <p:cNvSpPr txBox="1">
            <a:spLocks noGrp="1"/>
          </p:cNvSpPr>
          <p:nvPr>
            <p:ph type="subTitle" idx="1"/>
          </p:nvPr>
        </p:nvSpPr>
        <p:spPr>
          <a:xfrm>
            <a:off x="1730000" y="4717333"/>
            <a:ext cx="4048500" cy="67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103" name="Google Shape;103;g1ff79edd499_0_86"/>
          <p:cNvSpPr txBox="1">
            <a:spLocks noGrp="1"/>
          </p:cNvSpPr>
          <p:nvPr>
            <p:ph type="body" idx="2"/>
          </p:nvPr>
        </p:nvSpPr>
        <p:spPr>
          <a:xfrm>
            <a:off x="6197600" y="2262133"/>
            <a:ext cx="4902300" cy="312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65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104" name="Google Shape;104;g1ff79edd499_0_8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ff79edd499_0_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g1ff79edd499_0_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marR="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ato"/>
              <a:buChar char="●"/>
              <a:defRPr sz="17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  <a:defRPr sz="15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■"/>
              <a:defRPr sz="15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●"/>
              <a:defRPr sz="15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  <a:defRPr sz="15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■"/>
              <a:defRPr sz="15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●"/>
              <a:defRPr sz="15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  <a:defRPr sz="15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■"/>
              <a:defRPr sz="15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g1ff79edd499_0_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trello.com/b/A6z9cPrw/tedtok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hyperlink" Target="https://github.com/Gabriele-Mazzoleni/Progetti_Tec_Cloud_Mobile_2024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"/>
          <p:cNvSpPr txBox="1">
            <a:spLocks noGrp="1"/>
          </p:cNvSpPr>
          <p:nvPr>
            <p:ph type="ctrTitle"/>
          </p:nvPr>
        </p:nvSpPr>
        <p:spPr>
          <a:xfrm>
            <a:off x="6655300" y="3752680"/>
            <a:ext cx="4750800" cy="8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</a:pPr>
            <a:r>
              <a:rPr lang="it-IT" dirty="0"/>
              <a:t>(Parte3)</a:t>
            </a:r>
            <a:endParaRPr dirty="0"/>
          </a:p>
        </p:txBody>
      </p:sp>
      <p:sp>
        <p:nvSpPr>
          <p:cNvPr id="141" name="Google Shape;141;p1"/>
          <p:cNvSpPr txBox="1">
            <a:spLocks noGrp="1"/>
          </p:cNvSpPr>
          <p:nvPr>
            <p:ph type="subTitle" idx="1"/>
          </p:nvPr>
        </p:nvSpPr>
        <p:spPr>
          <a:xfrm>
            <a:off x="6778600" y="5233233"/>
            <a:ext cx="4627500" cy="67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it-IT"/>
              <a:t>Gabriele Mazzoleni- 1079514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it-IT"/>
              <a:t>Gabriele Masinari- 1079692</a:t>
            </a:r>
            <a:endParaRPr/>
          </a:p>
        </p:txBody>
      </p:sp>
      <p:pic>
        <p:nvPicPr>
          <p:cNvPr id="2" name="Immagine 1" descr="Immagine che contiene Elementi grafici, Carattere, grafica, logo&#10;&#10;Descrizione generata automaticamente">
            <a:extLst>
              <a:ext uri="{FF2B5EF4-FFF2-40B4-BE49-F238E27FC236}">
                <a16:creationId xmlns:a16="http://schemas.microsoft.com/office/drawing/2014/main" id="{267A792A-09B9-ECED-2A6A-1EA294B516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950067"/>
            <a:ext cx="4750799" cy="265606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dae90a407d_1_10"/>
          <p:cNvSpPr txBox="1">
            <a:spLocks noGrp="1"/>
          </p:cNvSpPr>
          <p:nvPr>
            <p:ph type="body" idx="1"/>
          </p:nvPr>
        </p:nvSpPr>
        <p:spPr>
          <a:xfrm>
            <a:off x="3149182" y="4696874"/>
            <a:ext cx="4887900" cy="7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1600"/>
              </a:spcAft>
              <a:buSzPct val="69498"/>
              <a:buNone/>
            </a:pPr>
            <a:r>
              <a:rPr lang="it-IT" sz="2800" u="sng" dirty="0">
                <a:solidFill>
                  <a:schemeClr val="hlink"/>
                </a:solidFill>
                <a:hlinkClick r:id="rId3"/>
              </a:rPr>
              <a:t>Board</a:t>
            </a:r>
            <a:endParaRPr sz="2800" dirty="0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D8C7B831-EF17-11E6-E2A4-C2F43845C958}"/>
              </a:ext>
            </a:extLst>
          </p:cNvPr>
          <p:cNvSpPr txBox="1"/>
          <p:nvPr/>
        </p:nvSpPr>
        <p:spPr>
          <a:xfrm>
            <a:off x="7403647" y="4775630"/>
            <a:ext cx="40666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hlinkClick r:id="rId4"/>
              </a:rPr>
              <a:t>GitHub</a:t>
            </a:r>
            <a:endParaRPr lang="it-IT" sz="2400" dirty="0"/>
          </a:p>
          <a:p>
            <a:endParaRPr lang="it-IT" sz="2400" dirty="0"/>
          </a:p>
        </p:txBody>
      </p:sp>
      <p:pic>
        <p:nvPicPr>
          <p:cNvPr id="4" name="Immagine 3" descr="Immagine che contiene Elementi grafici, Carattere, grafica, logo&#10;&#10;Descrizione generata automaticamente">
            <a:extLst>
              <a:ext uri="{FF2B5EF4-FFF2-40B4-BE49-F238E27FC236}">
                <a16:creationId xmlns:a16="http://schemas.microsoft.com/office/drawing/2014/main" id="{0E02B7BB-040F-4CF9-0232-5E7BB344AE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84221" y="1293923"/>
            <a:ext cx="5355703" cy="299425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dae90a407d_1_0"/>
          <p:cNvSpPr txBox="1">
            <a:spLocks noGrp="1"/>
          </p:cNvSpPr>
          <p:nvPr>
            <p:ph type="title"/>
          </p:nvPr>
        </p:nvSpPr>
        <p:spPr>
          <a:xfrm>
            <a:off x="1567325" y="1647435"/>
            <a:ext cx="4708500" cy="10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it-IT" dirty="0"/>
              <a:t>UTILIZZO</a:t>
            </a:r>
            <a:endParaRPr cap="none" dirty="0"/>
          </a:p>
        </p:txBody>
      </p:sp>
      <p:sp>
        <p:nvSpPr>
          <p:cNvPr id="179" name="Google Shape;179;g2dae90a407d_1_0"/>
          <p:cNvSpPr txBox="1">
            <a:spLocks noGrp="1"/>
          </p:cNvSpPr>
          <p:nvPr>
            <p:ph type="title"/>
          </p:nvPr>
        </p:nvSpPr>
        <p:spPr>
          <a:xfrm>
            <a:off x="6113150" y="1440885"/>
            <a:ext cx="5240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it-IT" dirty="0"/>
              <a:t>ESPERIENZA</a:t>
            </a:r>
            <a:br>
              <a:rPr lang="it-IT" dirty="0"/>
            </a:br>
            <a:r>
              <a:rPr lang="it-IT" dirty="0"/>
              <a:t>UTENTE</a:t>
            </a:r>
            <a:endParaRPr dirty="0"/>
          </a:p>
        </p:txBody>
      </p:sp>
      <p:sp>
        <p:nvSpPr>
          <p:cNvPr id="180" name="Google Shape;180;g2dae90a407d_1_0"/>
          <p:cNvSpPr txBox="1"/>
          <p:nvPr/>
        </p:nvSpPr>
        <p:spPr>
          <a:xfrm>
            <a:off x="6645350" y="2788218"/>
            <a:ext cx="4708500" cy="3483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chemeClr val="bg1"/>
                </a:solidFill>
              </a:rPr>
              <a:t>Questo permette al nostro utente di avere una chiara comprensione della lista dei video correlati e di scegliere al meglio il video desiderato.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it-IT" sz="1100" u="sng" dirty="0">
              <a:solidFill>
                <a:schemeClr val="bg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" name="Google Shape;180;g2dae90a407d_1_0">
            <a:extLst>
              <a:ext uri="{FF2B5EF4-FFF2-40B4-BE49-F238E27FC236}">
                <a16:creationId xmlns:a16="http://schemas.microsoft.com/office/drawing/2014/main" id="{33E79721-41D7-B3EC-7557-B49C56433C25}"/>
              </a:ext>
            </a:extLst>
          </p:cNvPr>
          <p:cNvSpPr txBox="1"/>
          <p:nvPr/>
        </p:nvSpPr>
        <p:spPr>
          <a:xfrm>
            <a:off x="1730000" y="2790199"/>
            <a:ext cx="4708500" cy="3483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chemeClr val="bg1"/>
                </a:solidFill>
              </a:rPr>
              <a:t>Questa Lambda </a:t>
            </a:r>
            <a:r>
              <a:rPr lang="it-IT" sz="2000" dirty="0" err="1">
                <a:solidFill>
                  <a:schemeClr val="bg1"/>
                </a:solidFill>
              </a:rPr>
              <a:t>Function</a:t>
            </a:r>
            <a:r>
              <a:rPr lang="it-IT" sz="2000" dirty="0">
                <a:solidFill>
                  <a:schemeClr val="bg1"/>
                </a:solidFill>
              </a:rPr>
              <a:t> consente di visualizzare tutti i video correlati, dato un ID iniziale di un video, visualizzando i seguenti parametri:</a:t>
            </a: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it-IT" sz="2000" dirty="0" err="1">
                <a:solidFill>
                  <a:schemeClr val="bg1"/>
                </a:solidFill>
              </a:rPr>
              <a:t>Related_video_ids</a:t>
            </a:r>
            <a:r>
              <a:rPr lang="it-IT" sz="2000" dirty="0">
                <a:solidFill>
                  <a:schemeClr val="bg1"/>
                </a:solidFill>
              </a:rPr>
              <a:t>, ossia l’ID del video correlato.</a:t>
            </a: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it-IT" sz="2000" dirty="0" err="1">
                <a:solidFill>
                  <a:schemeClr val="bg1"/>
                </a:solidFill>
              </a:rPr>
              <a:t>Related_video_title</a:t>
            </a:r>
            <a:r>
              <a:rPr lang="it-IT" sz="2000" dirty="0">
                <a:solidFill>
                  <a:schemeClr val="bg1"/>
                </a:solidFill>
              </a:rPr>
              <a:t>, ossia il titolo del video correlato.</a:t>
            </a: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it-IT" sz="2000" dirty="0" err="1">
                <a:solidFill>
                  <a:schemeClr val="bg1"/>
                </a:solidFill>
              </a:rPr>
              <a:t>Related_presentedBy</a:t>
            </a:r>
            <a:r>
              <a:rPr lang="it-IT" sz="2000" dirty="0">
                <a:solidFill>
                  <a:schemeClr val="bg1"/>
                </a:solidFill>
              </a:rPr>
              <a:t>, ossia il presentatore del video.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BA94303D-314E-A9FC-4D03-86DF88AF9B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0000" y="232752"/>
            <a:ext cx="9382557" cy="134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137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"/>
          <p:cNvSpPr txBox="1">
            <a:spLocks noGrp="1"/>
          </p:cNvSpPr>
          <p:nvPr>
            <p:ph type="title"/>
          </p:nvPr>
        </p:nvSpPr>
        <p:spPr>
          <a:xfrm>
            <a:off x="1730000" y="525000"/>
            <a:ext cx="9385200" cy="1218900"/>
          </a:xfr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it-IT" dirty="0"/>
              <a:t>Lambda </a:t>
            </a:r>
            <a:r>
              <a:rPr lang="it-IT" dirty="0" err="1"/>
              <a:t>Function</a:t>
            </a:r>
            <a:r>
              <a:rPr lang="it-IT" dirty="0"/>
              <a:t>:</a:t>
            </a:r>
            <a:br>
              <a:rPr lang="it-IT" dirty="0"/>
            </a:br>
            <a:r>
              <a:rPr lang="it-IT" dirty="0" err="1"/>
              <a:t>Get_Watch_Next_By_Idx</a:t>
            </a:r>
            <a:endParaRPr lang="it-IT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BA105194-A7DB-14C4-C8E0-FC8E7C548A7F}"/>
              </a:ext>
            </a:extLst>
          </p:cNvPr>
          <p:cNvSpPr txBox="1"/>
          <p:nvPr/>
        </p:nvSpPr>
        <p:spPr>
          <a:xfrm>
            <a:off x="7637928" y="2003612"/>
            <a:ext cx="455407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chemeClr val="bg1"/>
                </a:solidFill>
              </a:rPr>
              <a:t>Questa Lambda </a:t>
            </a:r>
            <a:r>
              <a:rPr lang="it-IT" sz="2000" dirty="0" err="1">
                <a:solidFill>
                  <a:schemeClr val="bg1"/>
                </a:solidFill>
              </a:rPr>
              <a:t>function</a:t>
            </a:r>
            <a:r>
              <a:rPr lang="it-IT" sz="2000" dirty="0">
                <a:solidFill>
                  <a:schemeClr val="bg1"/>
                </a:solidFill>
              </a:rPr>
              <a:t> può essere testata con il seguente link API:</a:t>
            </a:r>
          </a:p>
          <a:p>
            <a:r>
              <a:rPr lang="it-IT" sz="2000" dirty="0">
                <a:solidFill>
                  <a:schemeClr val="bg1"/>
                </a:solidFill>
              </a:rPr>
              <a:t>https://ee9l9w52bk.execute-api.us-east-1.amazonaws.com/default/Get_Watch_Next_by_Idx</a:t>
            </a: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C0C70234-CCDC-51C1-A183-79C05C7D43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9310" y="1883106"/>
            <a:ext cx="6290702" cy="481670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it-IT" dirty="0"/>
              <a:t>Risultato LF: </a:t>
            </a:r>
            <a:br>
              <a:rPr lang="it-IT" dirty="0"/>
            </a:br>
            <a:r>
              <a:rPr lang="it-IT" dirty="0" err="1"/>
              <a:t>Get_Watch_Next_By_Idx</a:t>
            </a:r>
            <a:endParaRPr dirty="0"/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5204E0BA-03A6-D635-0B12-1AD3908383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6328" y="1690688"/>
            <a:ext cx="3628128" cy="1168080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09CD4AED-AC54-A93E-12A5-4A4C15E3BA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6328" y="3140796"/>
            <a:ext cx="7462504" cy="3518995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575502A8-CE2F-5B8F-085E-BF2C8FCF1405}"/>
              </a:ext>
            </a:extLst>
          </p:cNvPr>
          <p:cNvSpPr txBox="1"/>
          <p:nvPr/>
        </p:nvSpPr>
        <p:spPr>
          <a:xfrm>
            <a:off x="838200" y="2074673"/>
            <a:ext cx="30255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chemeClr val="bg1"/>
                </a:solidFill>
              </a:rPr>
              <a:t>Parametro in INPUT: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9C6B3DA6-EC94-4528-9B99-29EC74D94F7C}"/>
              </a:ext>
            </a:extLst>
          </p:cNvPr>
          <p:cNvSpPr txBox="1"/>
          <p:nvPr/>
        </p:nvSpPr>
        <p:spPr>
          <a:xfrm>
            <a:off x="838200" y="4546350"/>
            <a:ext cx="30255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chemeClr val="bg1"/>
                </a:solidFill>
              </a:rPr>
              <a:t>OUTPUT testato tramite </a:t>
            </a:r>
            <a:r>
              <a:rPr lang="it-IT" sz="2000" dirty="0" err="1">
                <a:solidFill>
                  <a:schemeClr val="bg1"/>
                </a:solidFill>
              </a:rPr>
              <a:t>Postman</a:t>
            </a:r>
            <a:r>
              <a:rPr lang="it-IT" sz="2000" dirty="0">
                <a:solidFill>
                  <a:schemeClr val="bg1"/>
                </a:solidFill>
              </a:rPr>
              <a:t>: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dae90a407d_1_0"/>
          <p:cNvSpPr txBox="1">
            <a:spLocks noGrp="1"/>
          </p:cNvSpPr>
          <p:nvPr>
            <p:ph type="title"/>
          </p:nvPr>
        </p:nvSpPr>
        <p:spPr>
          <a:xfrm>
            <a:off x="1567325" y="1647435"/>
            <a:ext cx="4708500" cy="10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it-IT" dirty="0"/>
              <a:t>UTILIZZO</a:t>
            </a:r>
            <a:endParaRPr cap="none" dirty="0"/>
          </a:p>
        </p:txBody>
      </p:sp>
      <p:sp>
        <p:nvSpPr>
          <p:cNvPr id="179" name="Google Shape;179;g2dae90a407d_1_0"/>
          <p:cNvSpPr txBox="1">
            <a:spLocks noGrp="1"/>
          </p:cNvSpPr>
          <p:nvPr>
            <p:ph type="title"/>
          </p:nvPr>
        </p:nvSpPr>
        <p:spPr>
          <a:xfrm>
            <a:off x="6113150" y="1440885"/>
            <a:ext cx="5240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it-IT" dirty="0"/>
              <a:t>ESPERIENZA</a:t>
            </a:r>
            <a:br>
              <a:rPr lang="it-IT" dirty="0"/>
            </a:br>
            <a:r>
              <a:rPr lang="it-IT" dirty="0"/>
              <a:t>UTENTE</a:t>
            </a:r>
            <a:endParaRPr dirty="0"/>
          </a:p>
        </p:txBody>
      </p:sp>
      <p:sp>
        <p:nvSpPr>
          <p:cNvPr id="180" name="Google Shape;180;g2dae90a407d_1_0"/>
          <p:cNvSpPr txBox="1"/>
          <p:nvPr/>
        </p:nvSpPr>
        <p:spPr>
          <a:xfrm>
            <a:off x="6645350" y="2788218"/>
            <a:ext cx="4708500" cy="3483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chemeClr val="bg1"/>
                </a:solidFill>
              </a:rPr>
              <a:t>Questo permette al nostro utente, una volta selezionati i tag di suo interesse, di visualizzarli tramite il sistema.</a:t>
            </a:r>
            <a:endParaRPr lang="it-IT" sz="1000" u="sng" dirty="0">
              <a:solidFill>
                <a:schemeClr val="bg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" name="Google Shape;180;g2dae90a407d_1_0">
            <a:extLst>
              <a:ext uri="{FF2B5EF4-FFF2-40B4-BE49-F238E27FC236}">
                <a16:creationId xmlns:a16="http://schemas.microsoft.com/office/drawing/2014/main" id="{33E79721-41D7-B3EC-7557-B49C56433C25}"/>
              </a:ext>
            </a:extLst>
          </p:cNvPr>
          <p:cNvSpPr txBox="1"/>
          <p:nvPr/>
        </p:nvSpPr>
        <p:spPr>
          <a:xfrm>
            <a:off x="1730000" y="2790199"/>
            <a:ext cx="4708500" cy="3483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chemeClr val="bg1"/>
                </a:solidFill>
              </a:rPr>
              <a:t>Questa Lambda </a:t>
            </a:r>
            <a:r>
              <a:rPr lang="it-IT" sz="2000" dirty="0" err="1">
                <a:solidFill>
                  <a:schemeClr val="bg1"/>
                </a:solidFill>
              </a:rPr>
              <a:t>Function</a:t>
            </a:r>
            <a:r>
              <a:rPr lang="it-IT" sz="2000" dirty="0">
                <a:solidFill>
                  <a:schemeClr val="bg1"/>
                </a:solidFill>
              </a:rPr>
              <a:t>, dato un array di tag, restituisce un JSON con tutti i talk corrispondenti a quei tag, ordinati in modo decrescente e senza duplicati.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54DCA3A6-E8C2-5DCE-AD99-BD91108B45EC}"/>
              </a:ext>
            </a:extLst>
          </p:cNvPr>
          <p:cNvSpPr txBox="1"/>
          <p:nvPr/>
        </p:nvSpPr>
        <p:spPr>
          <a:xfrm>
            <a:off x="2860272" y="363667"/>
            <a:ext cx="683110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dirty="0">
                <a:solidFill>
                  <a:schemeClr val="bg1"/>
                </a:solidFill>
              </a:rPr>
              <a:t>Lambda </a:t>
            </a:r>
            <a:r>
              <a:rPr lang="it-IT" sz="3200" dirty="0" err="1">
                <a:solidFill>
                  <a:schemeClr val="bg1"/>
                </a:solidFill>
              </a:rPr>
              <a:t>Function</a:t>
            </a:r>
            <a:r>
              <a:rPr lang="it-IT" sz="3200" dirty="0">
                <a:solidFill>
                  <a:schemeClr val="bg1"/>
                </a:solidFill>
              </a:rPr>
              <a:t>(</a:t>
            </a:r>
            <a:r>
              <a:rPr lang="it-IT" sz="3200" dirty="0" err="1">
                <a:solidFill>
                  <a:schemeClr val="bg1"/>
                </a:solidFill>
              </a:rPr>
              <a:t>TedxTok</a:t>
            </a:r>
            <a:r>
              <a:rPr lang="it-IT" sz="3200" dirty="0">
                <a:solidFill>
                  <a:schemeClr val="bg1"/>
                </a:solidFill>
              </a:rPr>
              <a:t>): </a:t>
            </a:r>
            <a:r>
              <a:rPr lang="it-IT" sz="3200" dirty="0" err="1">
                <a:solidFill>
                  <a:schemeClr val="bg1"/>
                </a:solidFill>
              </a:rPr>
              <a:t>Get_Talk_List_By_Tags</a:t>
            </a:r>
            <a:endParaRPr lang="it-IT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13863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1396A286-5728-6DE9-33E8-4EEB394FDCE5}"/>
              </a:ext>
            </a:extLst>
          </p:cNvPr>
          <p:cNvSpPr txBox="1"/>
          <p:nvPr/>
        </p:nvSpPr>
        <p:spPr>
          <a:xfrm>
            <a:off x="2860272" y="363667"/>
            <a:ext cx="683110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dirty="0">
                <a:solidFill>
                  <a:schemeClr val="bg1"/>
                </a:solidFill>
              </a:rPr>
              <a:t>Lambda </a:t>
            </a:r>
            <a:r>
              <a:rPr lang="it-IT" sz="3200" dirty="0" err="1">
                <a:solidFill>
                  <a:schemeClr val="bg1"/>
                </a:solidFill>
              </a:rPr>
              <a:t>Function</a:t>
            </a:r>
            <a:r>
              <a:rPr lang="it-IT" sz="3200" dirty="0">
                <a:solidFill>
                  <a:schemeClr val="bg1"/>
                </a:solidFill>
              </a:rPr>
              <a:t>(</a:t>
            </a:r>
            <a:r>
              <a:rPr lang="it-IT" sz="3200" dirty="0" err="1">
                <a:solidFill>
                  <a:schemeClr val="bg1"/>
                </a:solidFill>
              </a:rPr>
              <a:t>TedxTok</a:t>
            </a:r>
            <a:r>
              <a:rPr lang="it-IT" sz="3200" dirty="0">
                <a:solidFill>
                  <a:schemeClr val="bg1"/>
                </a:solidFill>
              </a:rPr>
              <a:t>): </a:t>
            </a:r>
            <a:r>
              <a:rPr lang="it-IT" sz="3200" dirty="0" err="1">
                <a:solidFill>
                  <a:schemeClr val="bg1"/>
                </a:solidFill>
              </a:rPr>
              <a:t>Get_Talk_List_By_Tags</a:t>
            </a:r>
            <a:endParaRPr lang="it-IT" sz="3200" dirty="0">
              <a:solidFill>
                <a:schemeClr val="bg1"/>
              </a:solidFill>
            </a:endParaRPr>
          </a:p>
        </p:txBody>
      </p:sp>
      <p:pic>
        <p:nvPicPr>
          <p:cNvPr id="11" name="Immagine 10" descr="Immagine che contiene testo, schermata, Software multimediale, software&#10;&#10;Descrizione generata automaticamente">
            <a:extLst>
              <a:ext uri="{FF2B5EF4-FFF2-40B4-BE49-F238E27FC236}">
                <a16:creationId xmlns:a16="http://schemas.microsoft.com/office/drawing/2014/main" id="{11642305-2E1C-48B4-004A-44D7D304466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2340"/>
          <a:stretch/>
        </p:blipFill>
        <p:spPr>
          <a:xfrm>
            <a:off x="1014228" y="2218765"/>
            <a:ext cx="5317725" cy="2784530"/>
          </a:xfrm>
          <a:prstGeom prst="rect">
            <a:avLst/>
          </a:prstGeom>
        </p:spPr>
      </p:pic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747ACB7A-01E0-F116-1A02-07B5B267DB4C}"/>
              </a:ext>
            </a:extLst>
          </p:cNvPr>
          <p:cNvSpPr txBox="1"/>
          <p:nvPr/>
        </p:nvSpPr>
        <p:spPr>
          <a:xfrm>
            <a:off x="6683188" y="2218765"/>
            <a:ext cx="43971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800" dirty="0">
                <a:solidFill>
                  <a:schemeClr val="bg1"/>
                </a:solidFill>
              </a:rPr>
              <a:t>Utilizzando questo modello per la visualizzazione dei dati ,viene mostrato successivamente il codice della lambda </a:t>
            </a:r>
            <a:r>
              <a:rPr lang="it-IT" sz="1800" dirty="0" err="1">
                <a:solidFill>
                  <a:schemeClr val="bg1"/>
                </a:solidFill>
              </a:rPr>
              <a:t>function</a:t>
            </a:r>
            <a:r>
              <a:rPr lang="it-IT" sz="1800" dirty="0">
                <a:solidFill>
                  <a:schemeClr val="bg1"/>
                </a:solidFill>
              </a:rPr>
              <a:t>, disponibile attraverso questo link API: </a:t>
            </a:r>
          </a:p>
          <a:p>
            <a:r>
              <a:rPr lang="it-IT" sz="1800" dirty="0">
                <a:solidFill>
                  <a:schemeClr val="bg1"/>
                </a:solidFill>
              </a:rPr>
              <a:t>https://7qnrozfaf9.execute-api.us-east-1.amazonaws.com/default/Get_Talk_List_By_Tags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magine 12" descr="Immagine che contiene testo, schermata, software&#10;&#10;Descrizione generata automaticamente">
            <a:extLst>
              <a:ext uri="{FF2B5EF4-FFF2-40B4-BE49-F238E27FC236}">
                <a16:creationId xmlns:a16="http://schemas.microsoft.com/office/drawing/2014/main" id="{E7364FED-87BE-A391-9CD5-3EE84F657F9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1654"/>
          <a:stretch/>
        </p:blipFill>
        <p:spPr>
          <a:xfrm>
            <a:off x="875200" y="409472"/>
            <a:ext cx="4705330" cy="6039053"/>
          </a:xfrm>
          <a:prstGeom prst="rect">
            <a:avLst/>
          </a:prstGeom>
        </p:spPr>
      </p:pic>
      <p:pic>
        <p:nvPicPr>
          <p:cNvPr id="9" name="Immagine 8" descr="Immagine che contiene testo, schermata, software&#10;&#10;Descrizione generata automaticamente">
            <a:extLst>
              <a:ext uri="{FF2B5EF4-FFF2-40B4-BE49-F238E27FC236}">
                <a16:creationId xmlns:a16="http://schemas.microsoft.com/office/drawing/2014/main" id="{88186C97-8C41-D81C-45C1-5AAC4C142CB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899" r="30299"/>
          <a:stretch/>
        </p:blipFill>
        <p:spPr>
          <a:xfrm>
            <a:off x="6346319" y="409473"/>
            <a:ext cx="5104952" cy="6039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7962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1396A286-5728-6DE9-33E8-4EEB394FDCE5}"/>
              </a:ext>
            </a:extLst>
          </p:cNvPr>
          <p:cNvSpPr txBox="1"/>
          <p:nvPr/>
        </p:nvSpPr>
        <p:spPr>
          <a:xfrm>
            <a:off x="207811" y="1859340"/>
            <a:ext cx="379941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dirty="0">
                <a:solidFill>
                  <a:schemeClr val="bg1"/>
                </a:solidFill>
              </a:rPr>
              <a:t>Lambda </a:t>
            </a:r>
            <a:r>
              <a:rPr lang="it-IT" sz="3200" dirty="0" err="1">
                <a:solidFill>
                  <a:schemeClr val="bg1"/>
                </a:solidFill>
              </a:rPr>
              <a:t>Function</a:t>
            </a:r>
            <a:r>
              <a:rPr lang="it-IT" sz="3200" dirty="0">
                <a:solidFill>
                  <a:schemeClr val="bg1"/>
                </a:solidFill>
              </a:rPr>
              <a:t>(</a:t>
            </a:r>
            <a:r>
              <a:rPr lang="it-IT" sz="3200" dirty="0" err="1">
                <a:solidFill>
                  <a:schemeClr val="bg1"/>
                </a:solidFill>
              </a:rPr>
              <a:t>TedxTok</a:t>
            </a:r>
            <a:r>
              <a:rPr lang="it-IT" sz="3200" dirty="0">
                <a:solidFill>
                  <a:schemeClr val="bg1"/>
                </a:solidFill>
              </a:rPr>
              <a:t>): </a:t>
            </a:r>
            <a:r>
              <a:rPr lang="it-IT" sz="3200" dirty="0" err="1">
                <a:solidFill>
                  <a:schemeClr val="bg1"/>
                </a:solidFill>
              </a:rPr>
              <a:t>Get_Talk_List_By_Tags</a:t>
            </a:r>
            <a:endParaRPr lang="it-IT" sz="3200" dirty="0">
              <a:solidFill>
                <a:schemeClr val="bg1"/>
              </a:solidFill>
            </a:endParaRPr>
          </a:p>
        </p:txBody>
      </p:sp>
      <p:pic>
        <p:nvPicPr>
          <p:cNvPr id="4" name="Immagine 3" descr="Immagine che contiene testo, Carattere, schermata, linea&#10;&#10;Descrizione generata automaticamente">
            <a:extLst>
              <a:ext uri="{FF2B5EF4-FFF2-40B4-BE49-F238E27FC236}">
                <a16:creationId xmlns:a16="http://schemas.microsoft.com/office/drawing/2014/main" id="{BF9578A6-0CAB-8872-3057-66CC828144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417" y="4760805"/>
            <a:ext cx="3441155" cy="940747"/>
          </a:xfrm>
          <a:prstGeom prst="rect">
            <a:avLst/>
          </a:prstGeom>
        </p:spPr>
      </p:pic>
      <p:pic>
        <p:nvPicPr>
          <p:cNvPr id="6" name="Immagine 5" descr="Immagine che contiene testo, schermata, Carattere&#10;&#10;Descrizione generata automaticamente">
            <a:extLst>
              <a:ext uri="{FF2B5EF4-FFF2-40B4-BE49-F238E27FC236}">
                <a16:creationId xmlns:a16="http://schemas.microsoft.com/office/drawing/2014/main" id="{D65728D6-3754-CC30-23C6-B958FFBFA6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3493" y="686746"/>
            <a:ext cx="7181074" cy="3031839"/>
          </a:xfrm>
          <a:prstGeom prst="rect">
            <a:avLst/>
          </a:prstGeom>
        </p:spPr>
      </p:pic>
      <p:pic>
        <p:nvPicPr>
          <p:cNvPr id="8" name="Immagine 7" descr="Immagine che contiene testo, schermata, Carattere&#10;&#10;Descrizione generata automaticamente">
            <a:extLst>
              <a:ext uri="{FF2B5EF4-FFF2-40B4-BE49-F238E27FC236}">
                <a16:creationId xmlns:a16="http://schemas.microsoft.com/office/drawing/2014/main" id="{C6DD14C3-6A85-B59C-82A1-9920B7E27A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53493" y="3718585"/>
            <a:ext cx="7181074" cy="2599759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3E119F94-4BC0-A3BB-FCBE-90FC54482C0E}"/>
              </a:ext>
            </a:extLst>
          </p:cNvPr>
          <p:cNvSpPr txBox="1"/>
          <p:nvPr/>
        </p:nvSpPr>
        <p:spPr>
          <a:xfrm>
            <a:off x="460417" y="4156458"/>
            <a:ext cx="1640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800" dirty="0">
                <a:solidFill>
                  <a:schemeClr val="bg1"/>
                </a:solidFill>
              </a:rPr>
              <a:t>INPUT: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1D2F1AF4-6E8C-D2E9-A9E1-9B78B8D1DF7E}"/>
              </a:ext>
            </a:extLst>
          </p:cNvPr>
          <p:cNvSpPr txBox="1"/>
          <p:nvPr/>
        </p:nvSpPr>
        <p:spPr>
          <a:xfrm>
            <a:off x="4453493" y="170324"/>
            <a:ext cx="4327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800" dirty="0">
                <a:solidFill>
                  <a:schemeClr val="bg1"/>
                </a:solidFill>
              </a:rPr>
              <a:t>OUTPUT testato tramite </a:t>
            </a:r>
            <a:r>
              <a:rPr lang="it-IT" sz="1800" dirty="0" err="1">
                <a:solidFill>
                  <a:schemeClr val="bg1"/>
                </a:solidFill>
              </a:rPr>
              <a:t>postman</a:t>
            </a:r>
            <a:r>
              <a:rPr lang="it-IT" sz="1800" dirty="0">
                <a:solidFill>
                  <a:schemeClr val="bg1"/>
                </a:solidFill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1194466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dae90a407d_1_0"/>
          <p:cNvSpPr txBox="1">
            <a:spLocks noGrp="1"/>
          </p:cNvSpPr>
          <p:nvPr>
            <p:ph type="title"/>
          </p:nvPr>
        </p:nvSpPr>
        <p:spPr>
          <a:xfrm>
            <a:off x="1730000" y="502075"/>
            <a:ext cx="4708500" cy="10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it-IT" dirty="0"/>
              <a:t>CRITICIT</a:t>
            </a:r>
            <a:r>
              <a:rPr lang="it-IT" cap="none" dirty="0"/>
              <a:t>À</a:t>
            </a:r>
            <a:br>
              <a:rPr lang="it-IT" cap="none" dirty="0"/>
            </a:br>
            <a:r>
              <a:rPr lang="it-IT" cap="none" dirty="0"/>
              <a:t>TECNICHE</a:t>
            </a:r>
            <a:endParaRPr cap="none" dirty="0"/>
          </a:p>
        </p:txBody>
      </p:sp>
      <p:sp>
        <p:nvSpPr>
          <p:cNvPr id="179" name="Google Shape;179;g2dae90a407d_1_0"/>
          <p:cNvSpPr txBox="1">
            <a:spLocks noGrp="1"/>
          </p:cNvSpPr>
          <p:nvPr>
            <p:ph type="title"/>
          </p:nvPr>
        </p:nvSpPr>
        <p:spPr>
          <a:xfrm>
            <a:off x="6113150" y="365125"/>
            <a:ext cx="5240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it-IT" dirty="0"/>
              <a:t>POSSIBILI</a:t>
            </a:r>
            <a:br>
              <a:rPr lang="it-IT" dirty="0"/>
            </a:br>
            <a:r>
              <a:rPr lang="it-IT" dirty="0"/>
              <a:t>EVOLUZIONI</a:t>
            </a:r>
            <a:endParaRPr dirty="0"/>
          </a:p>
        </p:txBody>
      </p:sp>
      <p:sp>
        <p:nvSpPr>
          <p:cNvPr id="180" name="Google Shape;180;g2dae90a407d_1_0"/>
          <p:cNvSpPr txBox="1"/>
          <p:nvPr/>
        </p:nvSpPr>
        <p:spPr>
          <a:xfrm>
            <a:off x="6643450" y="2065825"/>
            <a:ext cx="4708500" cy="38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it-IT" sz="1800" dirty="0">
                <a:solidFill>
                  <a:schemeClr val="bg1"/>
                </a:solidFill>
              </a:rPr>
              <a:t>Dare maggiore dettaglio agli errori mostrando all’utente l’errore, se esistente.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it-IT" sz="1800" dirty="0">
                <a:solidFill>
                  <a:schemeClr val="bg1"/>
                </a:solidFill>
              </a:rPr>
              <a:t>Assicurarsi che tutti gli input </a:t>
            </a:r>
            <a:r>
              <a:rPr lang="it-IT" sz="1800">
                <a:solidFill>
                  <a:schemeClr val="bg1"/>
                </a:solidFill>
              </a:rPr>
              <a:t>siano vincolati</a:t>
            </a:r>
            <a:endParaRPr lang="it-IT" sz="1800" dirty="0">
              <a:solidFill>
                <a:schemeClr val="bg1"/>
              </a:solidFill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it-IT" sz="1100" u="sng" dirty="0">
              <a:solidFill>
                <a:schemeClr val="bg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" name="Google Shape;180;g2dae90a407d_1_0">
            <a:extLst>
              <a:ext uri="{FF2B5EF4-FFF2-40B4-BE49-F238E27FC236}">
                <a16:creationId xmlns:a16="http://schemas.microsoft.com/office/drawing/2014/main" id="{33E79721-41D7-B3EC-7557-B49C56433C25}"/>
              </a:ext>
            </a:extLst>
          </p:cNvPr>
          <p:cNvSpPr txBox="1"/>
          <p:nvPr/>
        </p:nvSpPr>
        <p:spPr>
          <a:xfrm>
            <a:off x="1730000" y="2065825"/>
            <a:ext cx="4708500" cy="38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it-IT" sz="1800" u="sng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Non vengono effettuati controlli sugli input, ossia che l’utente può inserire ciò che vuole senza vincoli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it-IT" sz="1800" u="sng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Potrebbero verificarsi tempi computazionali elevati riguardo all’ordinamento e alla rimozione dei duplicati</a:t>
            </a:r>
          </a:p>
        </p:txBody>
      </p:sp>
      <p:pic>
        <p:nvPicPr>
          <p:cNvPr id="6" name="Immagine 5" descr="Immagine che contiene schermata, design&#10;&#10;Descrizione generata automaticamente">
            <a:extLst>
              <a:ext uri="{FF2B5EF4-FFF2-40B4-BE49-F238E27FC236}">
                <a16:creationId xmlns:a16="http://schemas.microsoft.com/office/drawing/2014/main" id="{AC872381-CE9F-44F9-79F3-B8D39FC6E61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2692" b="38559"/>
          <a:stretch/>
        </p:blipFill>
        <p:spPr>
          <a:xfrm>
            <a:off x="1730000" y="4399639"/>
            <a:ext cx="4762500" cy="1845411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A97AF41A-CC88-9E78-BE6D-1A83E283BF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18663" y="4357304"/>
            <a:ext cx="2429673" cy="197568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373</Words>
  <Application>Microsoft Office PowerPoint</Application>
  <PresentationFormat>Widescreen</PresentationFormat>
  <Paragraphs>35</Paragraphs>
  <Slides>10</Slides>
  <Notes>10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10</vt:i4>
      </vt:variant>
    </vt:vector>
  </HeadingPairs>
  <TitlesOfParts>
    <vt:vector size="15" baseType="lpstr">
      <vt:lpstr>Play</vt:lpstr>
      <vt:lpstr>Arial</vt:lpstr>
      <vt:lpstr>Lato</vt:lpstr>
      <vt:lpstr>Montserrat</vt:lpstr>
      <vt:lpstr>Focus</vt:lpstr>
      <vt:lpstr>(Parte3)</vt:lpstr>
      <vt:lpstr>UTILIZZO</vt:lpstr>
      <vt:lpstr>Lambda Function: Get_Watch_Next_By_Idx</vt:lpstr>
      <vt:lpstr>Risultato LF:  Get_Watch_Next_By_Idx</vt:lpstr>
      <vt:lpstr>UTILIZZO</vt:lpstr>
      <vt:lpstr>Presentazione standard di PowerPoint</vt:lpstr>
      <vt:lpstr>Presentazione standard di PowerPoint</vt:lpstr>
      <vt:lpstr>Presentazione standard di PowerPoint</vt:lpstr>
      <vt:lpstr>CRITICITÀ TECNICHE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GABRIELE MASINARI</dc:creator>
  <cp:lastModifiedBy>GABRIELE MASINARI</cp:lastModifiedBy>
  <cp:revision>12</cp:revision>
  <dcterms:created xsi:type="dcterms:W3CDTF">2024-05-07T12:08:46Z</dcterms:created>
  <dcterms:modified xsi:type="dcterms:W3CDTF">2024-06-28T08:20:43Z</dcterms:modified>
</cp:coreProperties>
</file>