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3" r:id="rId9"/>
    <p:sldId id="262" r:id="rId10"/>
    <p:sldId id="264" r:id="rId11"/>
  </p:sldIdLst>
  <p:sldSz cx="12192000" cy="6858000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Montserrat" panose="000005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hz1SmdKV2hiuRVC0M0Qv/I3R/b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8" name="Google Shape;13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dae90a407d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2dae90a407d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5" name="Google Shape;14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1" name="Google Shape;1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ae90a407d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4" name="Google Shape;164;g2dae90a407d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ae90a407d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0" name="Google Shape;170;g2dae90a407d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ae90a407d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0" name="Google Shape;170;g2dae90a407d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29762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dae90a407d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2dae90a407d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ae90a407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2dae90a407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ff79edd499_0_4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name="adj" fmla="val 0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g1ff79edd499_0_4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2" name="Google Shape;12;g1ff79edd499_0_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g1ff79edd499_0_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g1ff79edd499_0_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g1ff79edd499_0_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g1ff79edd499_0_4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17" name="Google Shape;17;g1ff79edd499_0_4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8" name="Google Shape;18;g1ff79edd499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g1ff79edd499_0_94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7" name="Google Shape;107;g1ff79edd499_0_94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g1ff79edd499_0_94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g1ff79edd499_0_94"/>
          <p:cNvSpPr txBox="1">
            <a:spLocks noGrp="1"/>
          </p:cNvSpPr>
          <p:nvPr>
            <p:ph type="body" idx="1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10" name="Google Shape;110;g1ff79edd499_0_9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g1ff79edd499_0_100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13" name="Google Shape;113;g1ff79edd499_0_100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g1ff79edd499_0_100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g1ff79edd499_0_100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g1ff79edd499_0_10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g1ff79edd499_0_100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g1ff79edd499_0_100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g1ff79edd499_0_100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g1ff79edd499_0_100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g1ff79edd499_0_100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g1ff79edd499_0_10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g1ff79edd499_0_100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g1ff79edd499_0_100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g1ff79edd499_0_100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g1ff79edd499_0_10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g1ff79edd499_0_100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g1ff79edd499_0_100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g1ff79edd499_0_100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g1ff79edd499_0_100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g1ff79edd499_0_100"/>
          <p:cNvSpPr txBox="1">
            <a:spLocks noGrp="1"/>
          </p:cNvSpPr>
          <p:nvPr>
            <p:ph type="title" hasCustomPrompt="1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32" name="Google Shape;132;g1ff79edd499_0_100"/>
          <p:cNvSpPr txBox="1">
            <a:spLocks noGrp="1"/>
          </p:cNvSpPr>
          <p:nvPr>
            <p:ph type="body" idx="1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g1ff79edd499_0_10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ff79edd499_0_12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1ff79edd499_0_1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g1ff79edd499_0_1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g1ff79edd499_0_1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g1ff79edd499_0_1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g1ff79edd499_0_1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g1ff79edd499_0_43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27" name="Google Shape;27;g1ff79edd499_0_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g1ff79edd499_0_4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g1ff79edd499_0_43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g1ff79edd499_0_43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g1ff79edd499_0_43"/>
          <p:cNvSpPr txBox="1">
            <a:spLocks noGrp="1"/>
          </p:cNvSpPr>
          <p:nvPr>
            <p:ph type="body" idx="2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g1ff79edd499_0_4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g1ff79edd499_0_14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35" name="Google Shape;35;g1ff79edd499_0_1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g1ff79edd499_0_1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g1ff79edd499_0_1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g1ff79edd499_0_1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g1ff79edd499_0_1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g1ff79edd499_0_1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g1ff79edd499_0_1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g1ff79edd499_0_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g1ff79edd499_0_1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g1ff79edd499_0_1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g1ff79edd499_0_1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g1ff79edd499_0_1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g1ff79edd499_0_1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g1ff79edd499_0_1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g1ff79edd499_0_1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g1ff79edd499_0_1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g1ff79edd499_0_1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g1ff79edd499_0_1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g1ff79edd499_0_14"/>
          <p:cNvSpPr txBox="1">
            <a:spLocks noGrp="1"/>
          </p:cNvSpPr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g1ff79edd499_0_1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g1ff79edd499_0_36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57" name="Google Shape;57;g1ff79edd499_0_3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g1ff79edd499_0_3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g1ff79edd499_0_3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0" name="Google Shape;60;g1ff79edd499_0_36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g1ff79edd499_0_3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g1ff79edd499_0_51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64" name="Google Shape;64;g1ff79edd499_0_5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g1ff79edd499_0_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g1ff79edd499_0_51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7" name="Google Shape;67;g1ff79edd499_0_5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g1ff79edd499_0_57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70" name="Google Shape;70;g1ff79edd499_0_5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g1ff79edd499_0_5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g1ff79edd499_0_5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73" name="Google Shape;73;g1ff79edd499_0_57"/>
          <p:cNvSpPr txBox="1">
            <a:spLocks noGrp="1"/>
          </p:cNvSpPr>
          <p:nvPr>
            <p:ph type="body" idx="1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g1ff79edd499_0_5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g1ff79edd499_0_64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7" name="Google Shape;77;g1ff79edd499_0_64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g1ff79edd499_0_64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g1ff79edd499_0_64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g1ff79edd499_0_6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g1ff79edd499_0_64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g1ff79edd499_0_64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g1ff79edd499_0_64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g1ff79edd499_0_64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g1ff79edd499_0_64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g1ff79edd499_0_64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g1ff79edd499_0_64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g1ff79edd499_0_64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g1ff79edd499_0_64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g1ff79edd499_0_6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g1ff79edd499_0_64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g1ff79edd499_0_64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g1ff79edd499_0_64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g1ff79edd499_0_64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g1ff79edd499_0_64"/>
          <p:cNvSpPr txBox="1">
            <a:spLocks noGrp="1"/>
          </p:cNvSpPr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g1ff79edd499_0_6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g1ff79edd499_0_86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99" name="Google Shape;99;g1ff79edd499_0_8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g1ff79edd499_0_8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g1ff79edd499_0_86"/>
          <p:cNvSpPr txBox="1">
            <a:spLocks noGrp="1"/>
          </p:cNvSpPr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02" name="Google Shape;102;g1ff79edd499_0_86"/>
          <p:cNvSpPr txBox="1">
            <a:spLocks noGrp="1"/>
          </p:cNvSpPr>
          <p:nvPr>
            <p:ph type="subTitle" idx="1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3" name="Google Shape;103;g1ff79edd499_0_86"/>
          <p:cNvSpPr txBox="1">
            <a:spLocks noGrp="1"/>
          </p:cNvSpPr>
          <p:nvPr>
            <p:ph type="body" idx="2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g1ff79edd499_0_8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ff79edd499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g1ff79edd499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g1ff79edd499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A6z9cPrw/tedtok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github.com/Gabriele-Mazzoleni/Progetti_Tec_Cloud_Mobile_2024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"/>
          <p:cNvSpPr txBox="1">
            <a:spLocks noGrp="1"/>
          </p:cNvSpPr>
          <p:nvPr>
            <p:ph type="ctrTitle"/>
          </p:nvPr>
        </p:nvSpPr>
        <p:spPr>
          <a:xfrm>
            <a:off x="6655300" y="3752680"/>
            <a:ext cx="47508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it-IT"/>
              <a:t>(Parte2)</a:t>
            </a:r>
            <a:endParaRPr/>
          </a:p>
        </p:txBody>
      </p:sp>
      <p:sp>
        <p:nvSpPr>
          <p:cNvPr id="141" name="Google Shape;141;p1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t-IT"/>
              <a:t>Gabriele Mazzoleni- 1079514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t-IT"/>
              <a:t>Gabriele Masinari- 1079692</a:t>
            </a:r>
            <a:endParaRPr/>
          </a:p>
        </p:txBody>
      </p:sp>
      <p:pic>
        <p:nvPicPr>
          <p:cNvPr id="2" name="Immagine 1" descr="Immagine che contiene Elementi grafici, Carattere, grafica, logo&#10;&#10;Descrizione generata automaticamente">
            <a:extLst>
              <a:ext uri="{FF2B5EF4-FFF2-40B4-BE49-F238E27FC236}">
                <a16:creationId xmlns:a16="http://schemas.microsoft.com/office/drawing/2014/main" id="{267A792A-09B9-ECED-2A6A-1EA294B51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50067"/>
            <a:ext cx="4750799" cy="265606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dae90a407d_1_10"/>
          <p:cNvSpPr txBox="1">
            <a:spLocks noGrp="1"/>
          </p:cNvSpPr>
          <p:nvPr>
            <p:ph type="body" idx="1"/>
          </p:nvPr>
        </p:nvSpPr>
        <p:spPr>
          <a:xfrm>
            <a:off x="3149182" y="4696874"/>
            <a:ext cx="48879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SzPct val="69498"/>
              <a:buNone/>
            </a:pPr>
            <a:r>
              <a:rPr lang="it-IT" sz="2800" u="sng" dirty="0">
                <a:solidFill>
                  <a:schemeClr val="hlink"/>
                </a:solidFill>
                <a:hlinkClick r:id="rId3"/>
              </a:rPr>
              <a:t>Board</a:t>
            </a:r>
            <a:endParaRPr sz="280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8C7B831-EF17-11E6-E2A4-C2F43845C958}"/>
              </a:ext>
            </a:extLst>
          </p:cNvPr>
          <p:cNvSpPr txBox="1"/>
          <p:nvPr/>
        </p:nvSpPr>
        <p:spPr>
          <a:xfrm>
            <a:off x="7403647" y="4775630"/>
            <a:ext cx="4066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hlinkClick r:id="rId4"/>
              </a:rPr>
              <a:t>GitHub</a:t>
            </a:r>
            <a:endParaRPr lang="it-IT" sz="2400" dirty="0"/>
          </a:p>
          <a:p>
            <a:endParaRPr lang="it-IT" sz="2400" dirty="0"/>
          </a:p>
        </p:txBody>
      </p:sp>
      <p:pic>
        <p:nvPicPr>
          <p:cNvPr id="4" name="Immagine 3" descr="Immagine che contiene Elementi grafici, Carattere, grafica, logo&#10;&#10;Descrizione generata automaticamente">
            <a:extLst>
              <a:ext uri="{FF2B5EF4-FFF2-40B4-BE49-F238E27FC236}">
                <a16:creationId xmlns:a16="http://schemas.microsoft.com/office/drawing/2014/main" id="{0E02B7BB-040F-4CF9-0232-5E7BB344AE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4221" y="1293923"/>
            <a:ext cx="5355703" cy="29942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it-IT" dirty="0"/>
              <a:t>Job </a:t>
            </a:r>
            <a:r>
              <a:rPr lang="it-IT" dirty="0" err="1"/>
              <a:t>PySpark</a:t>
            </a:r>
            <a:r>
              <a:rPr lang="it-IT" dirty="0"/>
              <a:t> (</a:t>
            </a:r>
            <a:r>
              <a:rPr lang="it-IT" dirty="0" err="1"/>
              <a:t>MyTedx</a:t>
            </a:r>
            <a:r>
              <a:rPr lang="it-IT" dirty="0"/>
              <a:t>): </a:t>
            </a:r>
            <a:r>
              <a:rPr lang="it-IT" dirty="0" err="1"/>
              <a:t>Load_data</a:t>
            </a:r>
            <a:r>
              <a:rPr lang="it-IT" dirty="0"/>
              <a:t> </a:t>
            </a:r>
          </a:p>
        </p:txBody>
      </p:sp>
      <p:sp>
        <p:nvSpPr>
          <p:cNvPr id="148" name="Google Shape;148;p2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700"/>
          </a:xfr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None/>
            </a:pPr>
            <a:r>
              <a:rPr lang="it-IT" dirty="0"/>
              <a:t>Realizzato tramite AWS </a:t>
            </a:r>
            <a:r>
              <a:rPr lang="it-IT" dirty="0" err="1"/>
              <a:t>Glue</a:t>
            </a:r>
            <a:r>
              <a:rPr lang="it-IT" dirty="0"/>
              <a:t> con un job </a:t>
            </a:r>
            <a:r>
              <a:rPr lang="it-IT" dirty="0" err="1"/>
              <a:t>PySpark</a:t>
            </a:r>
            <a:r>
              <a:rPr lang="it-IT" dirty="0"/>
              <a:t>, abbiamo aggregato i dati dal file "</a:t>
            </a:r>
            <a:r>
              <a:rPr lang="it-IT" dirty="0" err="1"/>
              <a:t>related_videos</a:t>
            </a:r>
            <a:r>
              <a:rPr lang="it-IT" dirty="0"/>
              <a:t>" per poi inserirli nella collezione " </a:t>
            </a:r>
            <a:r>
              <a:rPr lang="it-IT" dirty="0" err="1"/>
              <a:t>tedx_data</a:t>
            </a:r>
            <a:r>
              <a:rPr lang="it-IT" dirty="0"/>
              <a:t>". 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None/>
            </a:pPr>
            <a:r>
              <a:rPr lang="it-IT" dirty="0"/>
              <a:t>Abbiamo aggiunto a ogni documento un array di ID dei video correlati, dei loro titoli e dei loro relatori.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None/>
            </a:pPr>
            <a:endParaRPr lang="it-IT" dirty="0"/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None/>
            </a:pPr>
            <a:r>
              <a:rPr lang="it-IT" dirty="0"/>
              <a:t>Abbiamo realizzato anche un altro job, chiamato " </a:t>
            </a:r>
            <a:r>
              <a:rPr lang="it-IT" dirty="0" err="1"/>
              <a:t>TedTok_data_loader</a:t>
            </a:r>
            <a:r>
              <a:rPr lang="it-IT" dirty="0"/>
              <a:t>" , che esegue una simile operazione, creando una collezione con i dati utili ai fini dell’applicazione </a:t>
            </a:r>
            <a:r>
              <a:rPr lang="it-IT" dirty="0" err="1"/>
              <a:t>TedTok</a:t>
            </a:r>
            <a:r>
              <a:rPr lang="it-IT" dirty="0"/>
              <a:t> (gli stessi, senza le immagini).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None/>
            </a:pPr>
            <a:endParaRPr lang="it-IT" dirty="0"/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None/>
            </a:pPr>
            <a:r>
              <a:rPr lang="it-IT" dirty="0"/>
              <a:t>Questo nuovo dato ci permetterà, all'interno della nostra applicazione, di consigliare all'utente video simili a quelli da lui visionati, aumentando così l'utilizzo del nostro software.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it-IT" dirty="0"/>
              <a:t>Codice aggiunto al Job </a:t>
            </a:r>
            <a:r>
              <a:rPr lang="it-IT" dirty="0" err="1"/>
              <a:t>PySpark</a:t>
            </a:r>
            <a:r>
              <a:rPr lang="it-IT" dirty="0"/>
              <a:t>: </a:t>
            </a:r>
            <a:r>
              <a:rPr lang="it-IT" dirty="0" err="1"/>
              <a:t>Load_data</a:t>
            </a:r>
            <a:endParaRPr dirty="0"/>
          </a:p>
        </p:txBody>
      </p:sp>
      <p:pic>
        <p:nvPicPr>
          <p:cNvPr id="6" name="Immagine 5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54216A90-F99E-8671-04C7-25CBBA7E1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10" y="1690688"/>
            <a:ext cx="10836579" cy="43666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it-IT"/>
              <a:t>Esempio di dato in MongoDB</a:t>
            </a:r>
            <a:endParaRPr/>
          </a:p>
        </p:txBody>
      </p:sp>
      <p:pic>
        <p:nvPicPr>
          <p:cNvPr id="161" name="Google Shape;161;p4"/>
          <p:cNvPicPr preferRelativeResize="0"/>
          <p:nvPr/>
        </p:nvPicPr>
        <p:blipFill rotWithShape="1">
          <a:blip r:embed="rId3">
            <a:alphaModFix/>
          </a:blip>
          <a:srcRect t="20025"/>
          <a:stretch/>
        </p:blipFill>
        <p:spPr>
          <a:xfrm>
            <a:off x="1962150" y="3900332"/>
            <a:ext cx="8115300" cy="164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magine 2" descr="Immagine che contiene testo, schermata, Carattere">
            <a:extLst>
              <a:ext uri="{FF2B5EF4-FFF2-40B4-BE49-F238E27FC236}">
                <a16:creationId xmlns:a16="http://schemas.microsoft.com/office/drawing/2014/main" id="{AE712DB1-5198-9F4D-9467-37D232873F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54" r="21509" b="19835"/>
          <a:stretch/>
        </p:blipFill>
        <p:spPr>
          <a:xfrm>
            <a:off x="1962149" y="1721658"/>
            <a:ext cx="8115301" cy="21786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dae90a407d_2_2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it-IT" dirty="0"/>
              <a:t>Job </a:t>
            </a:r>
            <a:r>
              <a:rPr lang="it-IT" dirty="0" err="1"/>
              <a:t>PySpark</a:t>
            </a:r>
            <a:r>
              <a:rPr lang="it-IT" dirty="0"/>
              <a:t> (</a:t>
            </a:r>
            <a:r>
              <a:rPr lang="it-IT" dirty="0" err="1"/>
              <a:t>TedTok</a:t>
            </a:r>
            <a:r>
              <a:rPr lang="it-IT" dirty="0"/>
              <a:t>): </a:t>
            </a:r>
            <a:r>
              <a:rPr lang="it-IT" dirty="0" err="1"/>
              <a:t>TedTok_Tag_data</a:t>
            </a:r>
            <a:r>
              <a:rPr lang="it-IT" dirty="0"/>
              <a:t> </a:t>
            </a:r>
          </a:p>
        </p:txBody>
      </p:sp>
      <p:sp>
        <p:nvSpPr>
          <p:cNvPr id="167" name="Google Shape;167;g2dae90a407d_2_2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700"/>
          </a:xfr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it-IT"/>
              <a:t>Realizzata tramite AWS </a:t>
            </a:r>
            <a:r>
              <a:rPr lang="it-IT" err="1"/>
              <a:t>Glue</a:t>
            </a:r>
            <a:r>
              <a:rPr lang="it-IT"/>
              <a:t> con un job </a:t>
            </a:r>
            <a:r>
              <a:rPr lang="it-IT" err="1"/>
              <a:t>PySpark</a:t>
            </a:r>
            <a:r>
              <a:rPr lang="it-IT"/>
              <a:t>.</a:t>
            </a: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it-IT"/>
              <a:t>Questo job compila l’elenco dei tag disponibili associando ciascuno la lista dei talk che lo includono;</a:t>
            </a: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it-IT"/>
              <a:t>Lo scopo di questo job è mostrare inizialmente all'utente la lista di tutti i tag disponibili nel dataset. Successivamente, una volta selezionati i tag desiderati, l'utente potrà visionare i video corrispondenti ai tag scelti.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dae90a407d_2_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it-IT" dirty="0"/>
              <a:t>Codice del Job </a:t>
            </a:r>
            <a:r>
              <a:rPr lang="it-IT" dirty="0" err="1"/>
              <a:t>PySpark</a:t>
            </a:r>
            <a:r>
              <a:rPr lang="it-IT" dirty="0"/>
              <a:t>: </a:t>
            </a:r>
            <a:r>
              <a:rPr lang="it-IT" dirty="0" err="1"/>
              <a:t>TedTok_Tag_data</a:t>
            </a:r>
            <a:r>
              <a:rPr lang="it-IT" dirty="0"/>
              <a:t> </a:t>
            </a:r>
            <a:endParaRPr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6CD2865-1145-4E75-4500-9F0C2ED57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315" y="1530874"/>
            <a:ext cx="7666085" cy="473955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dae90a407d_2_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it-IT" dirty="0"/>
              <a:t>Codice del Job </a:t>
            </a:r>
            <a:r>
              <a:rPr lang="it-IT" dirty="0" err="1"/>
              <a:t>PySpark</a:t>
            </a:r>
            <a:r>
              <a:rPr lang="it-IT" dirty="0"/>
              <a:t>: </a:t>
            </a:r>
            <a:r>
              <a:rPr lang="it-IT" dirty="0" err="1"/>
              <a:t>TedTok_Tag_data</a:t>
            </a:r>
            <a:r>
              <a:rPr lang="it-IT" dirty="0"/>
              <a:t> </a:t>
            </a: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F50FFFE-99F4-B42E-381E-FEF6FB972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40" y="1601528"/>
            <a:ext cx="9170332" cy="4439004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8114BF30-FBFC-C37A-2BD8-82AFFA4652E9}"/>
              </a:ext>
            </a:extLst>
          </p:cNvPr>
          <p:cNvSpPr txBox="1"/>
          <p:nvPr/>
        </p:nvSpPr>
        <p:spPr>
          <a:xfrm>
            <a:off x="9852212" y="1690825"/>
            <a:ext cx="23397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Utilizzo di </a:t>
            </a:r>
            <a:r>
              <a:rPr lang="it-IT" sz="2000" dirty="0" err="1">
                <a:solidFill>
                  <a:schemeClr val="bg1"/>
                </a:solidFill>
              </a:rPr>
              <a:t>array_distinct</a:t>
            </a:r>
            <a:r>
              <a:rPr lang="it-IT" sz="2000" dirty="0">
                <a:solidFill>
                  <a:schemeClr val="bg1"/>
                </a:solidFill>
              </a:rPr>
              <a:t> per togliere gli eventuali video duplicati</a:t>
            </a:r>
          </a:p>
        </p:txBody>
      </p:sp>
    </p:spTree>
    <p:extLst>
      <p:ext uri="{BB962C8B-B14F-4D97-AF65-F5344CB8AC3E}">
        <p14:creationId xmlns:p14="http://schemas.microsoft.com/office/powerpoint/2010/main" val="3946796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16C20DD6-1C39-8DFC-43EA-F778698FEB46}"/>
              </a:ext>
            </a:extLst>
          </p:cNvPr>
          <p:cNvSpPr txBox="1"/>
          <p:nvPr/>
        </p:nvSpPr>
        <p:spPr>
          <a:xfrm>
            <a:off x="1524000" y="40713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chemeClr val="bg1"/>
                </a:solidFill>
              </a:rPr>
              <a:t>Dato in </a:t>
            </a:r>
            <a:r>
              <a:rPr lang="it-IT" sz="4000" dirty="0" err="1">
                <a:solidFill>
                  <a:schemeClr val="bg1"/>
                </a:solidFill>
              </a:rPr>
              <a:t>MongoDB</a:t>
            </a:r>
            <a:r>
              <a:rPr lang="it-IT" sz="4000" dirty="0">
                <a:solidFill>
                  <a:schemeClr val="bg1"/>
                </a:solidFill>
              </a:rPr>
              <a:t> di </a:t>
            </a:r>
            <a:r>
              <a:rPr lang="it-IT" sz="4000" dirty="0" err="1">
                <a:solidFill>
                  <a:schemeClr val="bg1"/>
                </a:solidFill>
              </a:rPr>
              <a:t>TedTok_Tag_data</a:t>
            </a:r>
            <a:endParaRPr lang="it-IT" sz="4000" dirty="0">
              <a:solidFill>
                <a:schemeClr val="bg1"/>
              </a:solidFill>
            </a:endParaRPr>
          </a:p>
        </p:txBody>
      </p:sp>
      <p:pic>
        <p:nvPicPr>
          <p:cNvPr id="8" name="Immagine 7" descr="Immagine che contiene testo, Carattere, schermata&#10;&#10;Descrizione generata automaticamente">
            <a:extLst>
              <a:ext uri="{FF2B5EF4-FFF2-40B4-BE49-F238E27FC236}">
                <a16:creationId xmlns:a16="http://schemas.microsoft.com/office/drawing/2014/main" id="{E87E4128-AEAE-031D-C2A3-F01DD50531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668" r="7068"/>
          <a:stretch/>
        </p:blipFill>
        <p:spPr>
          <a:xfrm>
            <a:off x="987071" y="4195480"/>
            <a:ext cx="10307262" cy="1402433"/>
          </a:xfrm>
          <a:prstGeom prst="rect">
            <a:avLst/>
          </a:prstGeom>
        </p:spPr>
      </p:pic>
      <p:pic>
        <p:nvPicPr>
          <p:cNvPr id="10" name="Immagine 9" descr="Immagine che contiene testo, Carattere, bianco, schermata&#10;&#10;Descrizione generata automaticamente">
            <a:extLst>
              <a:ext uri="{FF2B5EF4-FFF2-40B4-BE49-F238E27FC236}">
                <a16:creationId xmlns:a16="http://schemas.microsoft.com/office/drawing/2014/main" id="{9F51842A-3DAB-75C4-0A19-0D15298BB9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110" b="11718"/>
          <a:stretch/>
        </p:blipFill>
        <p:spPr>
          <a:xfrm>
            <a:off x="987071" y="1680882"/>
            <a:ext cx="10322630" cy="251459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dae90a407d_1_0"/>
          <p:cNvSpPr txBox="1">
            <a:spLocks noGrp="1"/>
          </p:cNvSpPr>
          <p:nvPr>
            <p:ph type="title"/>
          </p:nvPr>
        </p:nvSpPr>
        <p:spPr>
          <a:xfrm>
            <a:off x="1730000" y="599503"/>
            <a:ext cx="47085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t-IT" dirty="0"/>
              <a:t>CRITICIT</a:t>
            </a:r>
            <a:r>
              <a:rPr lang="it-IT" cap="none" dirty="0"/>
              <a:t>À</a:t>
            </a:r>
            <a:endParaRPr cap="none" dirty="0"/>
          </a:p>
        </p:txBody>
      </p:sp>
      <p:sp>
        <p:nvSpPr>
          <p:cNvPr id="179" name="Google Shape;179;g2dae90a407d_1_0"/>
          <p:cNvSpPr txBox="1">
            <a:spLocks noGrp="1"/>
          </p:cNvSpPr>
          <p:nvPr>
            <p:ph type="title"/>
          </p:nvPr>
        </p:nvSpPr>
        <p:spPr>
          <a:xfrm>
            <a:off x="6113149" y="354660"/>
            <a:ext cx="5240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 dirty="0"/>
              <a:t>VANTAGGI</a:t>
            </a:r>
            <a:endParaRPr dirty="0"/>
          </a:p>
        </p:txBody>
      </p:sp>
      <p:sp>
        <p:nvSpPr>
          <p:cNvPr id="180" name="Google Shape;180;g2dae90a407d_1_0"/>
          <p:cNvSpPr txBox="1"/>
          <p:nvPr/>
        </p:nvSpPr>
        <p:spPr>
          <a:xfrm>
            <a:off x="6643450" y="2065825"/>
            <a:ext cx="47085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bg1"/>
                </a:solidFill>
              </a:rPr>
              <a:t>Facilitazione degli interessi dell’utente nella ricerca di talk che lo interessano.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it-IT" sz="1800" dirty="0">
              <a:solidFill>
                <a:schemeClr val="bg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bg1"/>
                </a:solidFill>
              </a:rPr>
              <a:t>Facilitazione all'accesso dei talk correlati, sia per ID che per tag.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it-IT" sz="1100" u="sng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Google Shape;180;g2dae90a407d_1_0">
            <a:extLst>
              <a:ext uri="{FF2B5EF4-FFF2-40B4-BE49-F238E27FC236}">
                <a16:creationId xmlns:a16="http://schemas.microsoft.com/office/drawing/2014/main" id="{33E79721-41D7-B3EC-7557-B49C56433C25}"/>
              </a:ext>
            </a:extLst>
          </p:cNvPr>
          <p:cNvSpPr txBox="1"/>
          <p:nvPr/>
        </p:nvSpPr>
        <p:spPr>
          <a:xfrm>
            <a:off x="1730000" y="2118625"/>
            <a:ext cx="47085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bg1"/>
                </a:solidFill>
              </a:rPr>
              <a:t>Alto livello di duplicazione dei dati dei talk(nella collezione dei tags).</a:t>
            </a:r>
          </a:p>
          <a:p>
            <a:pPr marL="5143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it-IT" sz="1800" dirty="0">
              <a:solidFill>
                <a:schemeClr val="bg1"/>
              </a:solidFill>
            </a:endParaRPr>
          </a:p>
          <a:p>
            <a:pPr marL="5143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bg1"/>
                </a:solidFill>
              </a:rPr>
              <a:t>Inserimento di nuovi talk potrebbe richiedere la ricostruzione di tutte le collezioni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it-IT" sz="1100" u="sng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" name="Immagine 5" descr="Immagine che contiene schermata, design&#10;&#10;Descrizione generata automaticamente">
            <a:extLst>
              <a:ext uri="{FF2B5EF4-FFF2-40B4-BE49-F238E27FC236}">
                <a16:creationId xmlns:a16="http://schemas.microsoft.com/office/drawing/2014/main" id="{AC872381-CE9F-44F9-79F3-B8D39FC6E6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692" b="38559"/>
          <a:stretch/>
        </p:blipFill>
        <p:spPr>
          <a:xfrm>
            <a:off x="1730000" y="4399639"/>
            <a:ext cx="4762500" cy="184541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A97AF41A-CC88-9E78-BE6D-1A83E283B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8663" y="4357304"/>
            <a:ext cx="2429673" cy="197568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321</Words>
  <Application>Microsoft Office PowerPoint</Application>
  <PresentationFormat>Widescreen</PresentationFormat>
  <Paragraphs>30</Paragraphs>
  <Slides>10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Arial</vt:lpstr>
      <vt:lpstr>Montserrat</vt:lpstr>
      <vt:lpstr>Play</vt:lpstr>
      <vt:lpstr>Lato</vt:lpstr>
      <vt:lpstr>Focus</vt:lpstr>
      <vt:lpstr>(Parte2)</vt:lpstr>
      <vt:lpstr>Job PySpark (MyTedx): Load_data </vt:lpstr>
      <vt:lpstr>Codice aggiunto al Job PySpark: Load_data</vt:lpstr>
      <vt:lpstr>Esempio di dato in MongoDB</vt:lpstr>
      <vt:lpstr>Job PySpark (TedTok): TedTok_Tag_data </vt:lpstr>
      <vt:lpstr>Codice del Job PySpark: TedTok_Tag_data </vt:lpstr>
      <vt:lpstr>Codice del Job PySpark: TedTok_Tag_data </vt:lpstr>
      <vt:lpstr>Presentazione standard di PowerPoint</vt:lpstr>
      <vt:lpstr>CRITICITÀ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GABRIELE MASINARI</dc:creator>
  <cp:lastModifiedBy>GABRIELE MASINARI</cp:lastModifiedBy>
  <cp:revision>8</cp:revision>
  <dcterms:created xsi:type="dcterms:W3CDTF">2024-05-07T12:08:46Z</dcterms:created>
  <dcterms:modified xsi:type="dcterms:W3CDTF">2024-06-11T14:03:04Z</dcterms:modified>
</cp:coreProperties>
</file>