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5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</p:sldIdLst>
  <p:sldSz cx="12192000" cy="6858000"/>
  <p:notesSz cx="12192000" cy="6858000"/>
  <p:embeddedFontLst>
    <p:embeddedFont>
      <p:font typeface="Arial Black" panose="020B0A04020102020204" pitchFamily="34" charset="0"/>
      <p:regular r:id="rId59"/>
      <p:bold r:id="rId60"/>
    </p:embeddedFont>
    <p:embeddedFont>
      <p:font typeface="Libre Franklin Medium" pitchFamily="2" charset="0"/>
      <p:regular r:id="rId61"/>
      <p:bold r:id="rId62"/>
      <p:italic r:id="rId63"/>
      <p:boldItalic r:id="rId64"/>
    </p:embeddedFont>
    <p:embeddedFont>
      <p:font typeface="Trebuchet MS" panose="020B0603020202020204" pitchFamily="34" charset="0"/>
      <p:regular r:id="rId65"/>
      <p:bold r:id="rId66"/>
      <p:italic r:id="rId67"/>
      <p:boldItalic r:id="rId6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69" roundtripDataSignature="AMtx7miu2pQu4uhq4crShF3WLcdwkxYvm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CC13826-FF7F-4A69-9E10-277EBC2B2688}">
  <a:tblStyle styleId="{DCC13826-FF7F-4A69-9E10-277EBC2B268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41" d="100"/>
          <a:sy n="41" d="100"/>
        </p:scale>
        <p:origin x="-4" y="368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5.fntdata"/><Relationship Id="rId68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66" Type="http://schemas.openxmlformats.org/officeDocument/2006/relationships/font" Target="fonts/font8.fntdata"/><Relationship Id="rId5" Type="http://schemas.openxmlformats.org/officeDocument/2006/relationships/slide" Target="slides/slide4.xml"/><Relationship Id="rId61" Type="http://schemas.openxmlformats.org/officeDocument/2006/relationships/font" Target="fonts/font3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font" Target="fonts/font6.fntdata"/><Relationship Id="rId69" Type="http://customschemas.google.com/relationships/presentationmetadata" Target="meta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1.fntdata"/><Relationship Id="rId67" Type="http://schemas.openxmlformats.org/officeDocument/2006/relationships/font" Target="fonts/font9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font" Target="fonts/font4.fntdata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2.fntdata"/><Relationship Id="rId65" Type="http://schemas.openxmlformats.org/officeDocument/2006/relationships/font" Target="fonts/font7.fntdata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5283200" cy="344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6905625" y="0"/>
            <a:ext cx="5283200" cy="344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200"/>
              <a:t>‹N›</a:t>
            </a:fld>
            <a:endParaRPr sz="120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6e826eee4a_0_21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g36e826eee4a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6e826eee4a_0_30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g36e826eee4a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9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0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1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6e826eee4a_0_49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g36e826eee4a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4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5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6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6ea24d4654_0_14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g36ea24d4654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6ea24d4654_0_19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g36ea24d4654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6ea24d4654_0_32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g36ea24d4654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ea24d4654_0_26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g36ea24d4654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6e826eee4a_0_72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g36e826eee4a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6ea24d4654_0_38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g36ea24d4654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6ea24d4654_0_1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g36ea24d4654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6ea24d4654_0_44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g36ea24d4654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36ea24d4654_0_54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g36ea24d4654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6ea24d4654_0_59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g36ea24d4654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36ea24d4654_0_65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g36ea24d4654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6ee4e12a07_0_0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g36ee4e12a0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6ea24d4654_0_71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g36ea24d4654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36e826eee4a_0_34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g36e826eee4a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36e826eee4a_0_78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g36e826eee4a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36e826eee4a_0_84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g36e826eee4a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36e826eee4a_0_90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g36e826eee4a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36e826eee4a_0_140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g36e826eee4a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36ea24d4654_0_83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g36ea24d4654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36ea24d4654_0_77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g36ea24d4654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36ea24d4654_0_88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g36ea24d4654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36ea24d4654_0_94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g36ea24d4654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6e826eee4a_0_11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g36e826eee4a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36ea24d4654_0_105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g36ea24d4654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36ea24d4654_0_112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g36ea24d4654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36e826eee4a_0_38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g36e826eee4a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36e826eee4a_0_100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g36e826eee4a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36e826eee4a_0_111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g36e826eee4a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36ea4777678_0_6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g36ea4777678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36e826eee4a_0_127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g36e826eee4a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ea4777678_0_16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g36ea4777678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36ea4777678_0_22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g36ea4777678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36ea4777678_0_28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g36ea4777678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36ea4777678_0_34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g36ea4777678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36e826eee4a_0_157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g36e826eee4a_0_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36e826eee4a_0_167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g36e826eee4a_0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36e826eee4a_0_176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g36e826eee4a_0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36e826eee4a_0_181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g36e826eee4a_0_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36e826eee4a_0_185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g36e826eee4a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52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5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6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7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8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4"/>
          <p:cNvSpPr txBox="1">
            <a:spLocks noGrp="1"/>
          </p:cNvSpPr>
          <p:nvPr>
            <p:ph type="title"/>
          </p:nvPr>
        </p:nvSpPr>
        <p:spPr>
          <a:xfrm>
            <a:off x="1651547" y="65532"/>
            <a:ext cx="7619763" cy="1017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500" b="1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54"/>
          <p:cNvSpPr txBox="1">
            <a:spLocks noGrp="1"/>
          </p:cNvSpPr>
          <p:nvPr>
            <p:ph type="body" idx="1"/>
          </p:nvPr>
        </p:nvSpPr>
        <p:spPr>
          <a:xfrm>
            <a:off x="1284024" y="2064003"/>
            <a:ext cx="9448165" cy="26054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4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4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4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5"/>
          <p:cNvSpPr txBox="1"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500" b="1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5"/>
          <p:cNvSpPr txBox="1">
            <a:spLocks noGrp="1"/>
          </p:cNvSpPr>
          <p:nvPr>
            <p:ph type="subTitle" idx="1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5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5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5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6"/>
          <p:cNvSpPr txBox="1">
            <a:spLocks noGrp="1"/>
          </p:cNvSpPr>
          <p:nvPr>
            <p:ph type="title"/>
          </p:nvPr>
        </p:nvSpPr>
        <p:spPr>
          <a:xfrm>
            <a:off x="1651547" y="65532"/>
            <a:ext cx="7619763" cy="1017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500" b="1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6"/>
          <p:cNvSpPr txBox="1">
            <a:spLocks noGrp="1"/>
          </p:cNvSpPr>
          <p:nvPr>
            <p:ph type="body" idx="1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6"/>
          <p:cNvSpPr txBox="1">
            <a:spLocks noGrp="1"/>
          </p:cNvSpPr>
          <p:nvPr>
            <p:ph type="body" idx="2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6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6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6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7"/>
          <p:cNvSpPr txBox="1">
            <a:spLocks noGrp="1"/>
          </p:cNvSpPr>
          <p:nvPr>
            <p:ph type="title"/>
          </p:nvPr>
        </p:nvSpPr>
        <p:spPr>
          <a:xfrm>
            <a:off x="1651547" y="65532"/>
            <a:ext cx="7619763" cy="1017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500" b="1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7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7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7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58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58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58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3"/>
          <p:cNvSpPr/>
          <p:nvPr/>
        </p:nvSpPr>
        <p:spPr>
          <a:xfrm>
            <a:off x="762000" y="3"/>
            <a:ext cx="2564130" cy="127000"/>
          </a:xfrm>
          <a:custGeom>
            <a:avLst/>
            <a:gdLst/>
            <a:ahLst/>
            <a:cxnLst/>
            <a:rect l="l" t="t" r="r" b="b"/>
            <a:pathLst>
              <a:path w="2564129" h="127000" extrusionOk="0">
                <a:moveTo>
                  <a:pt x="2563990" y="0"/>
                </a:moveTo>
                <a:lnTo>
                  <a:pt x="0" y="0"/>
                </a:lnTo>
                <a:lnTo>
                  <a:pt x="0" y="126996"/>
                </a:lnTo>
                <a:lnTo>
                  <a:pt x="2563990" y="126996"/>
                </a:lnTo>
                <a:lnTo>
                  <a:pt x="2563990" y="0"/>
                </a:lnTo>
                <a:close/>
              </a:path>
            </a:pathLst>
          </a:custGeom>
          <a:solidFill>
            <a:srgbClr val="CA674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pic>
        <p:nvPicPr>
          <p:cNvPr id="11" name="Google Shape;11;p53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0" y="6096000"/>
            <a:ext cx="12191998" cy="761999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53"/>
          <p:cNvSpPr txBox="1">
            <a:spLocks noGrp="1"/>
          </p:cNvSpPr>
          <p:nvPr>
            <p:ph type="title"/>
          </p:nvPr>
        </p:nvSpPr>
        <p:spPr>
          <a:xfrm>
            <a:off x="1651547" y="65532"/>
            <a:ext cx="7619763" cy="1017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5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" name="Google Shape;13;p53"/>
          <p:cNvSpPr txBox="1">
            <a:spLocks noGrp="1"/>
          </p:cNvSpPr>
          <p:nvPr>
            <p:ph type="body" idx="1"/>
          </p:nvPr>
        </p:nvSpPr>
        <p:spPr>
          <a:xfrm>
            <a:off x="1284024" y="2064003"/>
            <a:ext cx="9448165" cy="26054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53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5" name="Google Shape;15;p53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6" name="Google Shape;16;p53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1pPr>
            <a:lvl2pPr lvl="1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2pPr>
            <a:lvl3pPr lvl="2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3pPr>
            <a:lvl4pPr lvl="3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4pPr>
            <a:lvl5pPr lvl="4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5pPr>
            <a:lvl6pPr lvl="5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6pPr>
            <a:lvl7pPr lvl="6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7pPr>
            <a:lvl8pPr lvl="7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8pPr>
            <a:lvl9pPr lvl="8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jpg"/><Relationship Id="rId4" Type="http://schemas.openxmlformats.org/officeDocument/2006/relationships/image" Target="../media/image16.jp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jpg"/><Relationship Id="rId4" Type="http://schemas.openxmlformats.org/officeDocument/2006/relationships/image" Target="../media/image23.jp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jpg"/><Relationship Id="rId5" Type="http://schemas.openxmlformats.org/officeDocument/2006/relationships/image" Target="../media/image30.jpg"/><Relationship Id="rId4" Type="http://schemas.openxmlformats.org/officeDocument/2006/relationships/image" Target="../media/image29.jp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1998" cy="6851649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1"/>
          <p:cNvSpPr txBox="1"/>
          <p:nvPr/>
        </p:nvSpPr>
        <p:spPr>
          <a:xfrm>
            <a:off x="8605154" y="3021076"/>
            <a:ext cx="3434400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426EB0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Students</a:t>
            </a:r>
            <a:endParaRPr sz="1000">
              <a:latin typeface="Libre Franklin Medium"/>
              <a:ea typeface="Libre Franklin Medium"/>
              <a:cs typeface="Libre Franklin Medium"/>
              <a:sym typeface="Libre Franklin Medium"/>
            </a:endParaRPr>
          </a:p>
          <a:p>
            <a:pPr marL="12700" lvl="0" indent="0" algn="l" rtl="0">
              <a:lnSpc>
                <a:spcPct val="1168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Bolis Filippo Antonio  (matr 1079493)</a:t>
            </a:r>
            <a:endParaRPr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  <p:sp>
        <p:nvSpPr>
          <p:cNvPr id="51" name="Google Shape;51;p1"/>
          <p:cNvSpPr txBox="1"/>
          <p:nvPr/>
        </p:nvSpPr>
        <p:spPr>
          <a:xfrm>
            <a:off x="8607347" y="2597900"/>
            <a:ext cx="1231265" cy="1752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50">
                <a:solidFill>
                  <a:srgbClr val="C96643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Ingegneria Informatica</a:t>
            </a:r>
            <a:endParaRPr sz="950"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  <p:sp>
        <p:nvSpPr>
          <p:cNvPr id="52" name="Google Shape;52;p1"/>
          <p:cNvSpPr txBox="1">
            <a:spLocks noGrp="1"/>
          </p:cNvSpPr>
          <p:nvPr>
            <p:ph type="title"/>
          </p:nvPr>
        </p:nvSpPr>
        <p:spPr>
          <a:xfrm>
            <a:off x="853566" y="2560827"/>
            <a:ext cx="5242500" cy="50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b="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rPr>
              <a:t>Progetto P.A.C.</a:t>
            </a:r>
            <a:endParaRPr sz="3200"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53" name="Google Shape;53;p1"/>
          <p:cNvSpPr txBox="1"/>
          <p:nvPr/>
        </p:nvSpPr>
        <p:spPr>
          <a:xfrm>
            <a:off x="853566" y="3230244"/>
            <a:ext cx="35598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rPr>
              <a:t>A.A. 2024/2025</a:t>
            </a:r>
            <a:endParaRPr sz="2400"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54" name="Google Shape;54;p1"/>
          <p:cNvSpPr txBox="1"/>
          <p:nvPr/>
        </p:nvSpPr>
        <p:spPr>
          <a:xfrm>
            <a:off x="8605154" y="3468684"/>
            <a:ext cx="3434400" cy="2648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168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Gotti Daniele	(</a:t>
            </a:r>
            <a:r>
              <a:rPr lang="en-GB" dirty="0" err="1">
                <a:solidFill>
                  <a:srgbClr val="FFFFFF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matr</a:t>
            </a:r>
            <a:r>
              <a:rPr lang="en-GB" dirty="0">
                <a:solidFill>
                  <a:srgbClr val="FFFFFF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 1079011)</a:t>
            </a:r>
            <a:endParaRPr dirty="0"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  <p:sp>
        <p:nvSpPr>
          <p:cNvPr id="55" name="Google Shape;55;p1"/>
          <p:cNvSpPr txBox="1"/>
          <p:nvPr/>
        </p:nvSpPr>
        <p:spPr>
          <a:xfrm>
            <a:off x="8605154" y="3739284"/>
            <a:ext cx="3434400" cy="2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168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Mazzoleni Gabriele 	(matr 1079514)</a:t>
            </a:r>
            <a:endParaRPr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6e826eee4a_0_21"/>
          <p:cNvSpPr txBox="1">
            <a:spLocks noGrp="1"/>
          </p:cNvSpPr>
          <p:nvPr>
            <p:ph type="title"/>
          </p:nvPr>
        </p:nvSpPr>
        <p:spPr>
          <a:xfrm>
            <a:off x="762000" y="457200"/>
            <a:ext cx="5109300" cy="10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Arial Black"/>
                <a:ea typeface="Arial Black"/>
                <a:cs typeface="Arial Black"/>
                <a:sym typeface="Arial Black"/>
              </a:rPr>
              <a:t>Analisi 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Arial Black"/>
                <a:ea typeface="Arial Black"/>
                <a:cs typeface="Arial Black"/>
                <a:sym typeface="Arial Black"/>
              </a:rPr>
              <a:t>dell’architettura</a:t>
            </a:r>
            <a:endParaRPr/>
          </a:p>
        </p:txBody>
      </p:sp>
      <p:sp>
        <p:nvSpPr>
          <p:cNvPr id="110" name="Google Shape;110;g36e826eee4a_0_21"/>
          <p:cNvSpPr txBox="1"/>
          <p:nvPr/>
        </p:nvSpPr>
        <p:spPr>
          <a:xfrm>
            <a:off x="762000" y="1787700"/>
            <a:ext cx="51093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b="1">
                <a:solidFill>
                  <a:schemeClr val="dk1"/>
                </a:solidFill>
              </a:rPr>
              <a:t>Diagramma MVC</a:t>
            </a:r>
            <a:endParaRPr/>
          </a:p>
        </p:txBody>
      </p:sp>
      <p:pic>
        <p:nvPicPr>
          <p:cNvPr id="111" name="Google Shape;111;g36e826eee4a_0_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36075" y="457200"/>
            <a:ext cx="6554000" cy="556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6e826eee4a_0_30"/>
          <p:cNvSpPr txBox="1">
            <a:spLocks noGrp="1"/>
          </p:cNvSpPr>
          <p:nvPr>
            <p:ph type="title"/>
          </p:nvPr>
        </p:nvSpPr>
        <p:spPr>
          <a:xfrm>
            <a:off x="749950" y="3082650"/>
            <a:ext cx="107991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500">
                <a:latin typeface="Arial Black"/>
                <a:ea typeface="Arial Black"/>
                <a:cs typeface="Arial Black"/>
                <a:sym typeface="Arial Black"/>
              </a:rPr>
              <a:t>ITERAZIONE 1</a:t>
            </a:r>
            <a:endParaRPr sz="45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9"/>
          <p:cNvSpPr txBox="1">
            <a:spLocks noGrp="1"/>
          </p:cNvSpPr>
          <p:nvPr>
            <p:ph type="title"/>
          </p:nvPr>
        </p:nvSpPr>
        <p:spPr>
          <a:xfrm>
            <a:off x="762000" y="457200"/>
            <a:ext cx="102870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Arial Black"/>
                <a:ea typeface="Arial Black"/>
                <a:cs typeface="Arial Black"/>
                <a:sym typeface="Arial Black"/>
              </a:rPr>
              <a:t>Aggiornamento dei casi d’uso</a:t>
            </a:r>
            <a:endParaRPr/>
          </a:p>
        </p:txBody>
      </p:sp>
      <p:sp>
        <p:nvSpPr>
          <p:cNvPr id="122" name="Google Shape;122;p9"/>
          <p:cNvSpPr txBox="1"/>
          <p:nvPr/>
        </p:nvSpPr>
        <p:spPr>
          <a:xfrm>
            <a:off x="800100" y="1571669"/>
            <a:ext cx="10287000" cy="46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0" indent="-34290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 sz="1800" b="1">
                <a:solidFill>
                  <a:schemeClr val="dk1"/>
                </a:solidFill>
              </a:rPr>
              <a:t>UC1: LOG IN / SIGN IN</a:t>
            </a:r>
            <a:r>
              <a:rPr lang="en-GB" sz="1800">
                <a:solidFill>
                  <a:schemeClr val="dk1"/>
                </a:solidFill>
              </a:rPr>
              <a:t> - Eliminazione variabile email. Non è necessario l’utilizzo di una mail per il login, in quanto non viene utilizzata in alcun modo.</a:t>
            </a:r>
            <a:endParaRPr sz="1800">
              <a:solidFill>
                <a:schemeClr val="dk1"/>
              </a:solidFill>
            </a:endParaRPr>
          </a:p>
          <a:p>
            <a:pPr marL="45720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chemeClr val="dk1"/>
                </a:solidFill>
              </a:rPr>
              <a:t>POST CONDIZIONI</a:t>
            </a:r>
            <a:r>
              <a:rPr lang="en-GB" sz="1800">
                <a:solidFill>
                  <a:schemeClr val="dk1"/>
                </a:solidFill>
              </a:rPr>
              <a:t>: l’utente può eseguire nuovamente l’accesso all’app inserendo username e password.</a:t>
            </a:r>
            <a:endParaRPr sz="1800">
              <a:solidFill>
                <a:schemeClr val="dk1"/>
              </a:solidFill>
            </a:endParaRPr>
          </a:p>
          <a:p>
            <a:pPr marL="45720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  <a:p>
            <a:pPr marL="457200" lvl="0" indent="-34290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 sz="1800" b="1">
                <a:solidFill>
                  <a:schemeClr val="dk1"/>
                </a:solidFill>
              </a:rPr>
              <a:t>UC2 e UC3</a:t>
            </a:r>
            <a:r>
              <a:rPr lang="en-GB" sz="1800">
                <a:solidFill>
                  <a:schemeClr val="dk1"/>
                </a:solidFill>
              </a:rPr>
              <a:t> - I presenti casi d’uso restano invariati, è stata presa la decisione di non implementarli nella presente versione dell’app; il ruolo di “Ente” verrà ricoperto dal team di sviluppo, che si occuperà di popolare il database dei luoghi.</a:t>
            </a:r>
            <a:endParaRPr sz="1800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  <a:p>
            <a:pPr marL="457200" lvl="0" indent="-34290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 sz="1800" b="1">
                <a:solidFill>
                  <a:schemeClr val="dk1"/>
                </a:solidFill>
              </a:rPr>
              <a:t>UC4 a UC7</a:t>
            </a:r>
            <a:r>
              <a:rPr lang="en-GB" sz="1800">
                <a:solidFill>
                  <a:schemeClr val="dk1"/>
                </a:solidFill>
              </a:rPr>
              <a:t> - I presenti casi d’uso restano invariati.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0"/>
          <p:cNvSpPr txBox="1">
            <a:spLocks noGrp="1"/>
          </p:cNvSpPr>
          <p:nvPr>
            <p:ph type="title"/>
          </p:nvPr>
        </p:nvSpPr>
        <p:spPr>
          <a:xfrm>
            <a:off x="762000" y="457200"/>
            <a:ext cx="102870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Arial Black"/>
                <a:ea typeface="Arial Black"/>
                <a:cs typeface="Arial Black"/>
                <a:sym typeface="Arial Black"/>
              </a:rPr>
              <a:t>Architettura server - </a:t>
            </a:r>
            <a:r>
              <a:rPr lang="en-GB" sz="2800" b="0">
                <a:latin typeface="Arial"/>
                <a:ea typeface="Arial"/>
                <a:cs typeface="Arial"/>
                <a:sym typeface="Arial"/>
              </a:rPr>
              <a:t>Diagramma dei package</a:t>
            </a:r>
            <a:endParaRPr/>
          </a:p>
        </p:txBody>
      </p:sp>
      <p:pic>
        <p:nvPicPr>
          <p:cNvPr id="128" name="Google Shape;128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5575" y="1213100"/>
            <a:ext cx="10100849" cy="4431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1"/>
          <p:cNvSpPr txBox="1">
            <a:spLocks noGrp="1"/>
          </p:cNvSpPr>
          <p:nvPr>
            <p:ph type="title"/>
          </p:nvPr>
        </p:nvSpPr>
        <p:spPr>
          <a:xfrm>
            <a:off x="762000" y="457200"/>
            <a:ext cx="51816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Arial Black"/>
                <a:ea typeface="Arial Black"/>
                <a:cs typeface="Arial Black"/>
                <a:sym typeface="Arial Black"/>
              </a:rPr>
              <a:t>Database</a:t>
            </a:r>
            <a:endParaRPr/>
          </a:p>
        </p:txBody>
      </p:sp>
      <p:pic>
        <p:nvPicPr>
          <p:cNvPr id="134" name="Google Shape;134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8225" y="533400"/>
            <a:ext cx="7577424" cy="510005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1"/>
          <p:cNvSpPr txBox="1"/>
          <p:nvPr/>
        </p:nvSpPr>
        <p:spPr>
          <a:xfrm>
            <a:off x="762000" y="1313750"/>
            <a:ext cx="2667000" cy="40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</a:rPr>
              <a:t>A livello di codice, l’accesso al database è gestito dalla classe </a:t>
            </a:r>
            <a:r>
              <a:rPr lang="en-GB" sz="1800" b="1">
                <a:solidFill>
                  <a:schemeClr val="dk1"/>
                </a:solidFill>
              </a:rPr>
              <a:t>DatabaseManager</a:t>
            </a:r>
            <a:r>
              <a:rPr lang="en-GB" sz="1800">
                <a:solidFill>
                  <a:schemeClr val="dk1"/>
                </a:solidFill>
              </a:rPr>
              <a:t>, che implementa il </a:t>
            </a:r>
            <a:r>
              <a:rPr lang="en-GB" sz="1800" i="1">
                <a:solidFill>
                  <a:schemeClr val="dk1"/>
                </a:solidFill>
              </a:rPr>
              <a:t>Singleton pattern</a:t>
            </a:r>
            <a:r>
              <a:rPr lang="en-GB" sz="1800">
                <a:solidFill>
                  <a:schemeClr val="dk1"/>
                </a:solidFill>
              </a:rPr>
              <a:t>. </a:t>
            </a:r>
            <a:endParaRPr sz="180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</a:rPr>
              <a:t>Le operazioni di creazione, popolamento e interrogazione del database sono delegate a classi separate, anch’esse incapsulate nel </a:t>
            </a:r>
            <a:r>
              <a:rPr lang="en-GB" sz="1800" b="1">
                <a:solidFill>
                  <a:schemeClr val="dk1"/>
                </a:solidFill>
              </a:rPr>
              <a:t>DatabaseManager</a:t>
            </a:r>
            <a:r>
              <a:rPr lang="en-GB" sz="1800">
                <a:solidFill>
                  <a:schemeClr val="dk1"/>
                </a:solidFill>
              </a:rPr>
              <a:t>. 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6e826eee4a_0_49"/>
          <p:cNvSpPr txBox="1">
            <a:spLocks noGrp="1"/>
          </p:cNvSpPr>
          <p:nvPr>
            <p:ph type="title"/>
          </p:nvPr>
        </p:nvSpPr>
        <p:spPr>
          <a:xfrm>
            <a:off x="762000" y="457200"/>
            <a:ext cx="51816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Arial Black"/>
                <a:ea typeface="Arial Black"/>
                <a:cs typeface="Arial Black"/>
                <a:sym typeface="Arial Black"/>
              </a:rPr>
              <a:t>Testing sul database</a:t>
            </a:r>
            <a:endParaRPr/>
          </a:p>
        </p:txBody>
      </p:sp>
      <p:sp>
        <p:nvSpPr>
          <p:cNvPr id="141" name="Google Shape;141;g36e826eee4a_0_49"/>
          <p:cNvSpPr txBox="1"/>
          <p:nvPr/>
        </p:nvSpPr>
        <p:spPr>
          <a:xfrm>
            <a:off x="762000" y="1313750"/>
            <a:ext cx="10256700" cy="37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</a:rPr>
              <a:t>Per le attività di testing è prevista una copia separata del database, denominata </a:t>
            </a:r>
            <a:r>
              <a:rPr lang="en-GB" sz="1800" i="1">
                <a:solidFill>
                  <a:schemeClr val="dk1"/>
                </a:solidFill>
              </a:rPr>
              <a:t>test_db.db3</a:t>
            </a:r>
            <a:r>
              <a:rPr lang="en-GB" sz="1800">
                <a:solidFill>
                  <a:schemeClr val="dk1"/>
                </a:solidFill>
              </a:rPr>
              <a:t>, utilizzata esclusivamente per i test automatizzati, in modo da non alterare né compromettere i dati presenti nel database principale </a:t>
            </a:r>
            <a:r>
              <a:rPr lang="en-GB" sz="1800" i="1">
                <a:solidFill>
                  <a:schemeClr val="dk1"/>
                </a:solidFill>
              </a:rPr>
              <a:t>db.db3</a:t>
            </a:r>
            <a:r>
              <a:rPr lang="en-GB" sz="1800">
                <a:solidFill>
                  <a:schemeClr val="dk1"/>
                </a:solidFill>
              </a:rPr>
              <a:t>. </a:t>
            </a:r>
            <a:endParaRPr sz="1800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</a:rPr>
              <a:t>I test sono sviluppati utilizzando </a:t>
            </a:r>
            <a:r>
              <a:rPr lang="en-GB" sz="1800" b="1">
                <a:solidFill>
                  <a:schemeClr val="dk1"/>
                </a:solidFill>
              </a:rPr>
              <a:t>JUnit 5</a:t>
            </a:r>
            <a:r>
              <a:rPr lang="en-GB" sz="1800">
                <a:solidFill>
                  <a:schemeClr val="dk1"/>
                </a:solidFill>
              </a:rPr>
              <a:t>, il framework di riferimento per il testing in Java. </a:t>
            </a:r>
            <a:endParaRPr sz="1800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</a:rPr>
              <a:t>È inoltre prevista una classe </a:t>
            </a:r>
            <a:r>
              <a:rPr lang="en-GB" sz="1800" i="1">
                <a:solidFill>
                  <a:schemeClr val="dk1"/>
                </a:solidFill>
              </a:rPr>
              <a:t>DaTestare</a:t>
            </a:r>
            <a:r>
              <a:rPr lang="en-GB" sz="1800">
                <a:solidFill>
                  <a:schemeClr val="dk1"/>
                </a:solidFill>
              </a:rPr>
              <a:t>, progettata per eseguire in cascata tutti i test definiti, in modo da fornire un riscontro complessivo e immediato sull’esito delle verifiche.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4"/>
          <p:cNvSpPr txBox="1">
            <a:spLocks noGrp="1"/>
          </p:cNvSpPr>
          <p:nvPr>
            <p:ph type="title"/>
          </p:nvPr>
        </p:nvSpPr>
        <p:spPr>
          <a:xfrm>
            <a:off x="762000" y="457201"/>
            <a:ext cx="105156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>
                <a:latin typeface="Arial Black"/>
                <a:ea typeface="Arial Black"/>
                <a:cs typeface="Arial Black"/>
                <a:sym typeface="Arial Black"/>
              </a:rPr>
              <a:t>Progettazione</a:t>
            </a:r>
            <a:r>
              <a:rPr lang="en-GB" dirty="0"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-GB" dirty="0" err="1">
                <a:latin typeface="Arial Black"/>
                <a:ea typeface="Arial Black"/>
                <a:cs typeface="Arial Black"/>
                <a:sym typeface="Arial Black"/>
              </a:rPr>
              <a:t>dell’architettura</a:t>
            </a:r>
            <a:r>
              <a:rPr lang="en-GB" dirty="0">
                <a:latin typeface="Arial Black"/>
                <a:ea typeface="Arial Black"/>
                <a:cs typeface="Arial Black"/>
                <a:sym typeface="Arial Black"/>
              </a:rPr>
              <a:t> client</a:t>
            </a:r>
            <a:endParaRPr dirty="0"/>
          </a:p>
        </p:txBody>
      </p:sp>
      <p:pic>
        <p:nvPicPr>
          <p:cNvPr id="147" name="Google Shape;14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1163" y="1072201"/>
            <a:ext cx="8997273" cy="5018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5"/>
          <p:cNvSpPr txBox="1">
            <a:spLocks noGrp="1"/>
          </p:cNvSpPr>
          <p:nvPr>
            <p:ph type="title"/>
          </p:nvPr>
        </p:nvSpPr>
        <p:spPr>
          <a:xfrm>
            <a:off x="762000" y="457201"/>
            <a:ext cx="105156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Arial Black"/>
                <a:ea typeface="Arial Black"/>
                <a:cs typeface="Arial Black"/>
                <a:sym typeface="Arial Black"/>
              </a:rPr>
              <a:t>Progettazione UI</a:t>
            </a:r>
            <a:endParaRPr/>
          </a:p>
        </p:txBody>
      </p:sp>
      <p:sp>
        <p:nvSpPr>
          <p:cNvPr id="153" name="Google Shape;153;p15"/>
          <p:cNvSpPr txBox="1"/>
          <p:nvPr/>
        </p:nvSpPr>
        <p:spPr>
          <a:xfrm>
            <a:off x="762000" y="1357960"/>
            <a:ext cx="102870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/>
              <a:t>Progettazione preliminare realizzata con </a:t>
            </a:r>
            <a:r>
              <a:rPr lang="en-GB" sz="2800" i="1"/>
              <a:t>Adobe Illustrator</a:t>
            </a:r>
            <a:endParaRPr i="1"/>
          </a:p>
        </p:txBody>
      </p:sp>
      <p:pic>
        <p:nvPicPr>
          <p:cNvPr id="154" name="Google Shape;154;p15" title="Layout grafico app_Tavola disegno 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2525" y="2089925"/>
            <a:ext cx="1650950" cy="3574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15" title="Layout grafico app-02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85875" y="2089927"/>
            <a:ext cx="1650950" cy="35741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15" title="Layout grafico app-03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89225" y="2089927"/>
            <a:ext cx="1650950" cy="35741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15" title="Layout grafico app-04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92575" y="2089928"/>
            <a:ext cx="1650950" cy="35741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15" title="Layout grafico app-05.png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095925" y="2089927"/>
            <a:ext cx="1650950" cy="35741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6"/>
          <p:cNvSpPr txBox="1">
            <a:spLocks noGrp="1"/>
          </p:cNvSpPr>
          <p:nvPr>
            <p:ph type="title"/>
          </p:nvPr>
        </p:nvSpPr>
        <p:spPr>
          <a:xfrm>
            <a:off x="762000" y="457201"/>
            <a:ext cx="105156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Arial Black"/>
                <a:ea typeface="Arial Black"/>
                <a:cs typeface="Arial Black"/>
                <a:sym typeface="Arial Black"/>
              </a:rPr>
              <a:t>Implementazione front-end - </a:t>
            </a:r>
            <a:r>
              <a:rPr lang="en-GB" sz="2800" b="0">
                <a:latin typeface="Arial"/>
                <a:ea typeface="Arial"/>
                <a:cs typeface="Arial"/>
                <a:sym typeface="Arial"/>
              </a:rPr>
              <a:t>log-in / sign-in page</a:t>
            </a:r>
            <a:endParaRPr sz="2800" b="0"/>
          </a:p>
        </p:txBody>
      </p:sp>
      <p:pic>
        <p:nvPicPr>
          <p:cNvPr id="164" name="Google Shape;164;p16" title="splashPage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0" y="1101613"/>
            <a:ext cx="2280726" cy="4820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16" title="logInPage.jp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55638" y="1101613"/>
            <a:ext cx="2280726" cy="48205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16" title="logInPage_signIn.jp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149298" y="1018725"/>
            <a:ext cx="2280726" cy="48205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6ea24d4654_0_14"/>
          <p:cNvSpPr txBox="1">
            <a:spLocks noGrp="1"/>
          </p:cNvSpPr>
          <p:nvPr>
            <p:ph type="title"/>
          </p:nvPr>
        </p:nvSpPr>
        <p:spPr>
          <a:xfrm>
            <a:off x="762000" y="457201"/>
            <a:ext cx="105156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Arial Black"/>
                <a:ea typeface="Arial Black"/>
                <a:cs typeface="Arial Black"/>
                <a:sym typeface="Arial Black"/>
              </a:rPr>
              <a:t> API per la gestione account utente</a:t>
            </a:r>
            <a:endParaRPr/>
          </a:p>
        </p:txBody>
      </p:sp>
      <p:sp>
        <p:nvSpPr>
          <p:cNvPr id="172" name="Google Shape;172;g36ea24d4654_0_14"/>
          <p:cNvSpPr txBox="1"/>
          <p:nvPr/>
        </p:nvSpPr>
        <p:spPr>
          <a:xfrm>
            <a:off x="762000" y="1313750"/>
            <a:ext cx="10256700" cy="393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</a:rPr>
              <a:t>Funzionalità realizzate in Java tramite il framework </a:t>
            </a:r>
            <a:r>
              <a:rPr lang="en-GB" sz="1800" i="1">
                <a:solidFill>
                  <a:schemeClr val="dk1"/>
                </a:solidFill>
              </a:rPr>
              <a:t>Spring Boot</a:t>
            </a:r>
            <a:r>
              <a:rPr lang="en-GB" sz="1800">
                <a:solidFill>
                  <a:schemeClr val="dk1"/>
                </a:solidFill>
              </a:rPr>
              <a:t>, che permette di esporre in modo semplice e standard le API REST necessarie per la comunicazione tra client e server.</a:t>
            </a:r>
            <a:endParaRPr sz="1800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</a:rPr>
              <a:t>Le operazioni principali gestite da queste API sono due: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 sz="1800" b="1">
                <a:solidFill>
                  <a:schemeClr val="dk1"/>
                </a:solidFill>
              </a:rPr>
              <a:t>SignIn</a:t>
            </a:r>
            <a:r>
              <a:rPr lang="en-GB" sz="1800">
                <a:solidFill>
                  <a:schemeClr val="dk1"/>
                </a:solidFill>
              </a:rPr>
              <a:t>: registrazione di un nuovo utente nel database tramite username e password.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 sz="1800" b="1">
                <a:solidFill>
                  <a:schemeClr val="dk1"/>
                </a:solidFill>
              </a:rPr>
              <a:t>LogIn</a:t>
            </a:r>
            <a:r>
              <a:rPr lang="en-GB" sz="1800">
                <a:solidFill>
                  <a:schemeClr val="dk1"/>
                </a:solidFill>
              </a:rPr>
              <a:t>: verifica delle credenziali di un utente esistente per consentire l’accesso all’applicazione.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"/>
          <p:cNvSpPr txBox="1">
            <a:spLocks noGrp="1"/>
          </p:cNvSpPr>
          <p:nvPr>
            <p:ph type="title"/>
          </p:nvPr>
        </p:nvSpPr>
        <p:spPr>
          <a:xfrm>
            <a:off x="762000" y="457200"/>
            <a:ext cx="51816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Arial Black"/>
                <a:ea typeface="Arial Black"/>
                <a:cs typeface="Arial Black"/>
                <a:sym typeface="Arial Black"/>
              </a:rPr>
              <a:t>Introduzione</a:t>
            </a:r>
            <a:endParaRPr/>
          </a:p>
        </p:txBody>
      </p:sp>
      <p:sp>
        <p:nvSpPr>
          <p:cNvPr id="61" name="Google Shape;61;p2"/>
          <p:cNvSpPr txBox="1"/>
          <p:nvPr/>
        </p:nvSpPr>
        <p:spPr>
          <a:xfrm>
            <a:off x="762000" y="1981200"/>
            <a:ext cx="6399600" cy="341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</a:rPr>
              <a:t>SmarTrip è una soluzione software progettata per ottimizzare l'organizzazione dei viaggi, offrendo agli utenti un'esperienza semplice ed efficace nella pianificazione degli itinerari. </a:t>
            </a:r>
            <a:endParaRPr sz="240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</a:rPr>
              <a:t>A partire dalle città e dai luoghi selezionati, l'app è in grado di generare automaticamente il percorso migliore, tenendo conto di vincoli temporali e preferenze personali.</a:t>
            </a:r>
            <a:endParaRPr sz="1000">
              <a:solidFill>
                <a:schemeClr val="dk1"/>
              </a:solidFill>
            </a:endParaRPr>
          </a:p>
        </p:txBody>
      </p:sp>
      <p:pic>
        <p:nvPicPr>
          <p:cNvPr id="62" name="Google Shape;62;p2" title="appLogo-03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11375" y="1981200"/>
            <a:ext cx="3544197" cy="35441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6ea24d4654_0_19"/>
          <p:cNvSpPr txBox="1">
            <a:spLocks noGrp="1"/>
          </p:cNvSpPr>
          <p:nvPr>
            <p:ph type="title"/>
          </p:nvPr>
        </p:nvSpPr>
        <p:spPr>
          <a:xfrm>
            <a:off x="762000" y="457201"/>
            <a:ext cx="105156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Arial Black"/>
                <a:ea typeface="Arial Black"/>
                <a:cs typeface="Arial Black"/>
                <a:sym typeface="Arial Black"/>
              </a:rPr>
              <a:t> API SignIn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78" name="Google Shape;178;g36ea24d4654_0_19"/>
          <p:cNvSpPr txBox="1"/>
          <p:nvPr/>
        </p:nvSpPr>
        <p:spPr>
          <a:xfrm>
            <a:off x="762000" y="1529025"/>
            <a:ext cx="10256700" cy="3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</a:rPr>
              <a:t>Questa operazione consente ad un utente di registrarsi al sistema.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</a:rPr>
              <a:t>Il metodo signInUtente riceve in ingresso un oggetto Utente contenente username e password, e chiama il metodo registraUtente del service.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</a:rPr>
              <a:t>Se l’utente non esiste già, viene salvato nel database (tramite il repository) e il sistema restituisce l’oggetto utente in risposta.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</a:rPr>
              <a:t>In caso contrario, viene restituito un messaggio d’errore (HTTP 400) che indica il fallimento dell’operazione.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6ea24d4654_0_32"/>
          <p:cNvSpPr txBox="1">
            <a:spLocks noGrp="1"/>
          </p:cNvSpPr>
          <p:nvPr>
            <p:ph type="title"/>
          </p:nvPr>
        </p:nvSpPr>
        <p:spPr>
          <a:xfrm>
            <a:off x="777375" y="334175"/>
            <a:ext cx="76962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Arial Black"/>
                <a:ea typeface="Arial Black"/>
                <a:cs typeface="Arial Black"/>
                <a:sym typeface="Arial Black"/>
              </a:rPr>
              <a:t>SignIn - </a:t>
            </a:r>
            <a:r>
              <a:rPr lang="en-GB" sz="2200" b="0">
                <a:latin typeface="Arial"/>
                <a:ea typeface="Arial"/>
                <a:cs typeface="Arial"/>
                <a:sym typeface="Arial"/>
              </a:rPr>
              <a:t>Sequence diagram</a:t>
            </a:r>
            <a:endParaRPr sz="2900"/>
          </a:p>
        </p:txBody>
      </p:sp>
      <p:pic>
        <p:nvPicPr>
          <p:cNvPr id="184" name="Google Shape;184;g36ea24d4654_0_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9825" y="872963"/>
            <a:ext cx="6992338" cy="5223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6ea24d4654_0_26"/>
          <p:cNvSpPr txBox="1">
            <a:spLocks noGrp="1"/>
          </p:cNvSpPr>
          <p:nvPr>
            <p:ph type="title"/>
          </p:nvPr>
        </p:nvSpPr>
        <p:spPr>
          <a:xfrm>
            <a:off x="762000" y="457201"/>
            <a:ext cx="105156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Arial Black"/>
                <a:ea typeface="Arial Black"/>
                <a:cs typeface="Arial Black"/>
                <a:sym typeface="Arial Black"/>
              </a:rPr>
              <a:t> API LogIn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90" name="Google Shape;190;g36ea24d4654_0_26"/>
          <p:cNvSpPr txBox="1"/>
          <p:nvPr/>
        </p:nvSpPr>
        <p:spPr>
          <a:xfrm>
            <a:off x="762000" y="1621275"/>
            <a:ext cx="10256700" cy="25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</a:rPr>
              <a:t>Permette ad un utente già registrato di effettuare il login nell’app.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</a:rPr>
              <a:t>Il metodo logInUtente riceve l’oggetto Utente e chiama il metodo accediUtente del service per verificare che le credenziali siano corrette.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</a:rPr>
              <a:t>Se la password corrisponde a quella presente nel database, viene restituito l’esito positivo ("esito": true); in caso contrario, un errore HTTP 400 con "esito": false.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6e826eee4a_0_72"/>
          <p:cNvSpPr txBox="1">
            <a:spLocks noGrp="1"/>
          </p:cNvSpPr>
          <p:nvPr>
            <p:ph type="title"/>
          </p:nvPr>
        </p:nvSpPr>
        <p:spPr>
          <a:xfrm>
            <a:off x="777375" y="334175"/>
            <a:ext cx="76962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Arial Black"/>
                <a:ea typeface="Arial Black"/>
                <a:cs typeface="Arial Black"/>
                <a:sym typeface="Arial Black"/>
              </a:rPr>
              <a:t>LogIn - </a:t>
            </a:r>
            <a:r>
              <a:rPr lang="en-GB" sz="2200" b="0">
                <a:latin typeface="Arial"/>
                <a:ea typeface="Arial"/>
                <a:cs typeface="Arial"/>
                <a:sym typeface="Arial"/>
              </a:rPr>
              <a:t>Sequence diagram</a:t>
            </a:r>
            <a:endParaRPr sz="2900"/>
          </a:p>
        </p:txBody>
      </p:sp>
      <p:pic>
        <p:nvPicPr>
          <p:cNvPr id="196" name="Google Shape;196;g36e826eee4a_0_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8950" y="934500"/>
            <a:ext cx="8694098" cy="512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6ea24d4654_0_38"/>
          <p:cNvSpPr txBox="1">
            <a:spLocks noGrp="1"/>
          </p:cNvSpPr>
          <p:nvPr>
            <p:ph type="title"/>
          </p:nvPr>
        </p:nvSpPr>
        <p:spPr>
          <a:xfrm>
            <a:off x="777375" y="334175"/>
            <a:ext cx="76962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Arial Black"/>
                <a:ea typeface="Arial Black"/>
                <a:cs typeface="Arial Black"/>
                <a:sym typeface="Arial Black"/>
              </a:rPr>
              <a:t>API-Utente </a:t>
            </a:r>
            <a:r>
              <a:rPr lang="en-GB" sz="2200" b="0">
                <a:latin typeface="Arial"/>
                <a:ea typeface="Arial"/>
                <a:cs typeface="Arial"/>
                <a:sym typeface="Arial"/>
              </a:rPr>
              <a:t>Class diagram</a:t>
            </a:r>
            <a:endParaRPr sz="2900"/>
          </a:p>
        </p:txBody>
      </p:sp>
      <p:pic>
        <p:nvPicPr>
          <p:cNvPr id="202" name="Google Shape;202;g36ea24d4654_0_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41775" y="334175"/>
            <a:ext cx="4675262" cy="568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6ea24d4654_0_1"/>
          <p:cNvSpPr txBox="1">
            <a:spLocks noGrp="1"/>
          </p:cNvSpPr>
          <p:nvPr>
            <p:ph type="title"/>
          </p:nvPr>
        </p:nvSpPr>
        <p:spPr>
          <a:xfrm>
            <a:off x="762000" y="457201"/>
            <a:ext cx="105156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Arial Black"/>
                <a:ea typeface="Arial Black"/>
                <a:cs typeface="Arial Black"/>
                <a:sym typeface="Arial Black"/>
              </a:rPr>
              <a:t> API per la gestione degli itinerari</a:t>
            </a:r>
            <a:endParaRPr/>
          </a:p>
        </p:txBody>
      </p:sp>
      <p:sp>
        <p:nvSpPr>
          <p:cNvPr id="208" name="Google Shape;208;g36ea24d4654_0_1"/>
          <p:cNvSpPr txBox="1"/>
          <p:nvPr/>
        </p:nvSpPr>
        <p:spPr>
          <a:xfrm>
            <a:off x="762000" y="1529025"/>
            <a:ext cx="10256700" cy="216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500" b="1">
                <a:solidFill>
                  <a:schemeClr val="dk1"/>
                </a:solidFill>
              </a:rPr>
              <a:t>AddItinerario</a:t>
            </a:r>
            <a:endParaRPr sz="27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chemeClr val="dk1"/>
                </a:solidFill>
              </a:rPr>
              <a:t>Questa è l’API cuore del progetto, l’idea è di permettere all’utente di costruire una tabella di marcia coerente con i suoi interessi e i suoi bisogni.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800">
                <a:solidFill>
                  <a:schemeClr val="dk1"/>
                </a:solidFill>
              </a:rPr>
              <a:t>Durante l’iterazione 1 ci preoccupiamo solo di scrivere lo pseudocodice e la complessità della stessa.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209" name="Google Shape;209;g36ea24d4654_0_1"/>
          <p:cNvSpPr txBox="1"/>
          <p:nvPr/>
        </p:nvSpPr>
        <p:spPr>
          <a:xfrm>
            <a:off x="762000" y="3926425"/>
            <a:ext cx="10256700" cy="10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chemeClr val="dk1"/>
                </a:solidFill>
              </a:rPr>
              <a:t>Lo pseudocodice si trova nella doc in quanto molto corposo; in questa presentazione verrà mostrata l’analisi della complessità (per osservare al meglio il suo funzionamento è stato fatto anche un diagramma apposito).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36ea24d4654_0_44"/>
          <p:cNvSpPr txBox="1">
            <a:spLocks noGrp="1"/>
          </p:cNvSpPr>
          <p:nvPr>
            <p:ph type="title"/>
          </p:nvPr>
        </p:nvSpPr>
        <p:spPr>
          <a:xfrm>
            <a:off x="777375" y="334175"/>
            <a:ext cx="76962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Arial Black"/>
                <a:ea typeface="Arial Black"/>
                <a:cs typeface="Arial Black"/>
                <a:sym typeface="Arial Black"/>
              </a:rPr>
              <a:t>AddItinerario - </a:t>
            </a:r>
            <a:r>
              <a:rPr lang="en-GB" sz="2200" b="0">
                <a:latin typeface="Arial"/>
                <a:ea typeface="Arial"/>
                <a:cs typeface="Arial"/>
                <a:sym typeface="Arial"/>
              </a:rPr>
              <a:t>Complessità</a:t>
            </a:r>
            <a:endParaRPr sz="2900"/>
          </a:p>
        </p:txBody>
      </p:sp>
      <p:sp>
        <p:nvSpPr>
          <p:cNvPr id="215" name="Google Shape;215;g36ea24d4654_0_44"/>
          <p:cNvSpPr txBox="1"/>
          <p:nvPr/>
        </p:nvSpPr>
        <p:spPr>
          <a:xfrm>
            <a:off x="777375" y="1882675"/>
            <a:ext cx="10256700" cy="21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</a:rPr>
              <a:t>La complessità algoritmica è data da 2 parti in cui l’Input è dato da un itinerario con N luoghi e G giorni.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</a:rPr>
              <a:t>1.	Costruzione del grafo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</a:rPr>
              <a:t>2.	Costruzione della tabella di marcia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36ea24d4654_0_54"/>
          <p:cNvSpPr txBox="1">
            <a:spLocks noGrp="1"/>
          </p:cNvSpPr>
          <p:nvPr>
            <p:ph type="title"/>
          </p:nvPr>
        </p:nvSpPr>
        <p:spPr>
          <a:xfrm>
            <a:off x="777375" y="334175"/>
            <a:ext cx="76962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Arial Black"/>
                <a:ea typeface="Arial Black"/>
                <a:cs typeface="Arial Black"/>
                <a:sym typeface="Arial Black"/>
              </a:rPr>
              <a:t>AddItinerario - </a:t>
            </a:r>
            <a:r>
              <a:rPr lang="en-GB" sz="2200" b="0">
                <a:latin typeface="Arial"/>
                <a:ea typeface="Arial"/>
                <a:cs typeface="Arial"/>
                <a:sym typeface="Arial"/>
              </a:rPr>
              <a:t>Complessità</a:t>
            </a:r>
            <a:endParaRPr sz="2900"/>
          </a:p>
        </p:txBody>
      </p:sp>
      <p:sp>
        <p:nvSpPr>
          <p:cNvPr id="221" name="Google Shape;221;g36ea24d4654_0_54"/>
          <p:cNvSpPr txBox="1"/>
          <p:nvPr/>
        </p:nvSpPr>
        <p:spPr>
          <a:xfrm>
            <a:off x="777375" y="1083075"/>
            <a:ext cx="10256700" cy="56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800" b="1" dirty="0" err="1">
                <a:solidFill>
                  <a:schemeClr val="dk1"/>
                </a:solidFill>
              </a:rPr>
              <a:t>Costruzione</a:t>
            </a:r>
            <a:r>
              <a:rPr lang="en-GB" sz="1800" b="1" dirty="0">
                <a:solidFill>
                  <a:schemeClr val="dk1"/>
                </a:solidFill>
              </a:rPr>
              <a:t> del </a:t>
            </a:r>
            <a:r>
              <a:rPr lang="en-GB" sz="1800" b="1" dirty="0" err="1">
                <a:solidFill>
                  <a:schemeClr val="dk1"/>
                </a:solidFill>
              </a:rPr>
              <a:t>grafo</a:t>
            </a:r>
            <a:r>
              <a:rPr lang="en-GB" sz="1800" b="1" dirty="0">
                <a:solidFill>
                  <a:schemeClr val="dk1"/>
                </a:solidFill>
              </a:rPr>
              <a:t>: </a:t>
            </a:r>
            <a:endParaRPr sz="1800" b="1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chemeClr val="dk1"/>
                </a:solidFill>
              </a:rPr>
              <a:t>Si </a:t>
            </a:r>
            <a:r>
              <a:rPr lang="en-GB" sz="1800" dirty="0" err="1">
                <a:solidFill>
                  <a:schemeClr val="dk1"/>
                </a:solidFill>
              </a:rPr>
              <a:t>crea</a:t>
            </a:r>
            <a:r>
              <a:rPr lang="en-GB" sz="1800" dirty="0">
                <a:solidFill>
                  <a:schemeClr val="dk1"/>
                </a:solidFill>
              </a:rPr>
              <a:t> un </a:t>
            </a:r>
            <a:r>
              <a:rPr lang="en-GB" sz="1800" dirty="0" err="1">
                <a:solidFill>
                  <a:schemeClr val="dk1"/>
                </a:solidFill>
              </a:rPr>
              <a:t>grafo</a:t>
            </a:r>
            <a:r>
              <a:rPr lang="en-GB" sz="1800" dirty="0">
                <a:solidFill>
                  <a:schemeClr val="dk1"/>
                </a:solidFill>
              </a:rPr>
              <a:t> </a:t>
            </a:r>
            <a:r>
              <a:rPr lang="en-GB" sz="1800" dirty="0" err="1">
                <a:solidFill>
                  <a:schemeClr val="dk1"/>
                </a:solidFill>
              </a:rPr>
              <a:t>pesato</a:t>
            </a:r>
            <a:r>
              <a:rPr lang="en-GB" sz="1800" dirty="0">
                <a:solidFill>
                  <a:schemeClr val="dk1"/>
                </a:solidFill>
              </a:rPr>
              <a:t> e </a:t>
            </a:r>
            <a:r>
              <a:rPr lang="en-GB" sz="1800" dirty="0" err="1">
                <a:solidFill>
                  <a:schemeClr val="dk1"/>
                </a:solidFill>
              </a:rPr>
              <a:t>si</a:t>
            </a:r>
            <a:r>
              <a:rPr lang="en-GB" sz="1800" dirty="0">
                <a:solidFill>
                  <a:schemeClr val="dk1"/>
                </a:solidFill>
              </a:rPr>
              <a:t> </a:t>
            </a:r>
            <a:r>
              <a:rPr lang="en-GB" sz="1800" dirty="0" err="1">
                <a:solidFill>
                  <a:schemeClr val="dk1"/>
                </a:solidFill>
              </a:rPr>
              <a:t>aggiunge</a:t>
            </a:r>
            <a:r>
              <a:rPr lang="en-GB" sz="1800" dirty="0">
                <a:solidFill>
                  <a:schemeClr val="dk1"/>
                </a:solidFill>
              </a:rPr>
              <a:t> il </a:t>
            </a:r>
            <a:r>
              <a:rPr lang="en-GB" sz="1800" dirty="0" err="1">
                <a:solidFill>
                  <a:schemeClr val="dk1"/>
                </a:solidFill>
              </a:rPr>
              <a:t>nodo</a:t>
            </a:r>
            <a:r>
              <a:rPr lang="en-GB" sz="1800" dirty="0">
                <a:solidFill>
                  <a:schemeClr val="dk1"/>
                </a:solidFill>
              </a:rPr>
              <a:t> </a:t>
            </a:r>
            <a:r>
              <a:rPr lang="en-GB" sz="1800" dirty="0" err="1">
                <a:solidFill>
                  <a:schemeClr val="dk1"/>
                </a:solidFill>
              </a:rPr>
              <a:t>dell’alloggio</a:t>
            </a:r>
            <a:r>
              <a:rPr lang="en-GB" sz="1800" dirty="0">
                <a:solidFill>
                  <a:schemeClr val="dk1"/>
                </a:solidFill>
              </a:rPr>
              <a:t> + tutti </a:t>
            </a:r>
            <a:r>
              <a:rPr lang="en-GB" sz="1800" dirty="0" err="1">
                <a:solidFill>
                  <a:schemeClr val="dk1"/>
                </a:solidFill>
              </a:rPr>
              <a:t>gli</a:t>
            </a:r>
            <a:r>
              <a:rPr lang="en-GB" sz="1800" dirty="0">
                <a:solidFill>
                  <a:schemeClr val="dk1"/>
                </a:solidFill>
              </a:rPr>
              <a:t> N </a:t>
            </a:r>
            <a:r>
              <a:rPr lang="en-GB" sz="1800" dirty="0" err="1">
                <a:solidFill>
                  <a:schemeClr val="dk1"/>
                </a:solidFill>
              </a:rPr>
              <a:t>luoghi</a:t>
            </a:r>
            <a:r>
              <a:rPr lang="en-GB" sz="1800" dirty="0">
                <a:solidFill>
                  <a:schemeClr val="dk1"/>
                </a:solidFill>
              </a:rPr>
              <a:t> (in </a:t>
            </a:r>
            <a:r>
              <a:rPr lang="en-GB" sz="1800" dirty="0" err="1">
                <a:solidFill>
                  <a:schemeClr val="dk1"/>
                </a:solidFill>
              </a:rPr>
              <a:t>totale</a:t>
            </a:r>
            <a:r>
              <a:rPr lang="en-GB" sz="1800" dirty="0">
                <a:solidFill>
                  <a:schemeClr val="dk1"/>
                </a:solidFill>
              </a:rPr>
              <a:t> N+1 nodi)</a:t>
            </a:r>
            <a:endParaRPr sz="18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chemeClr val="dk1"/>
                </a:solidFill>
              </a:rPr>
              <a:t>La </a:t>
            </a:r>
            <a:r>
              <a:rPr lang="en-GB" sz="1800" dirty="0" err="1">
                <a:solidFill>
                  <a:schemeClr val="dk1"/>
                </a:solidFill>
              </a:rPr>
              <a:t>costruzione</a:t>
            </a:r>
            <a:r>
              <a:rPr lang="en-GB" sz="1800" dirty="0">
                <a:solidFill>
                  <a:schemeClr val="dk1"/>
                </a:solidFill>
              </a:rPr>
              <a:t> </a:t>
            </a:r>
            <a:r>
              <a:rPr lang="en-GB" sz="1800" dirty="0" err="1">
                <a:solidFill>
                  <a:schemeClr val="dk1"/>
                </a:solidFill>
              </a:rPr>
              <a:t>degli</a:t>
            </a:r>
            <a:r>
              <a:rPr lang="en-GB" sz="1800" dirty="0">
                <a:solidFill>
                  <a:schemeClr val="dk1"/>
                </a:solidFill>
              </a:rPr>
              <a:t> </a:t>
            </a:r>
            <a:r>
              <a:rPr lang="en-GB" sz="1800" dirty="0" err="1">
                <a:solidFill>
                  <a:schemeClr val="dk1"/>
                </a:solidFill>
              </a:rPr>
              <a:t>archi</a:t>
            </a:r>
            <a:r>
              <a:rPr lang="en-GB" sz="1800" dirty="0">
                <a:solidFill>
                  <a:schemeClr val="dk1"/>
                </a:solidFill>
              </a:rPr>
              <a:t> è data da due </a:t>
            </a:r>
            <a:r>
              <a:rPr lang="en-GB" sz="1800" dirty="0" err="1">
                <a:solidFill>
                  <a:schemeClr val="dk1"/>
                </a:solidFill>
              </a:rPr>
              <a:t>cicli</a:t>
            </a:r>
            <a:r>
              <a:rPr lang="en-GB" sz="1800" dirty="0">
                <a:solidFill>
                  <a:schemeClr val="dk1"/>
                </a:solidFill>
              </a:rPr>
              <a:t> </a:t>
            </a:r>
            <a:r>
              <a:rPr lang="en-GB" sz="1800" dirty="0" err="1">
                <a:solidFill>
                  <a:schemeClr val="dk1"/>
                </a:solidFill>
              </a:rPr>
              <a:t>annidati</a:t>
            </a:r>
            <a:endParaRPr sz="18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chemeClr val="dk1"/>
                </a:solidFill>
              </a:rPr>
              <a:t>for </a:t>
            </a:r>
            <a:r>
              <a:rPr lang="en-GB" sz="1800" dirty="0" err="1">
                <a:solidFill>
                  <a:schemeClr val="dk1"/>
                </a:solidFill>
              </a:rPr>
              <a:t>i</a:t>
            </a:r>
            <a:r>
              <a:rPr lang="en-GB" sz="1800" dirty="0">
                <a:solidFill>
                  <a:schemeClr val="dk1"/>
                </a:solidFill>
              </a:rPr>
              <a:t> da 0 a N-1:</a:t>
            </a:r>
            <a:endParaRPr sz="18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chemeClr val="dk1"/>
                </a:solidFill>
              </a:rPr>
              <a:t>    for j da i+1 a N:</a:t>
            </a:r>
            <a:endParaRPr sz="18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chemeClr val="dk1"/>
                </a:solidFill>
              </a:rPr>
              <a:t>Con </a:t>
            </a:r>
            <a:r>
              <a:rPr lang="en-GB" sz="1800" dirty="0" err="1">
                <a:solidFill>
                  <a:schemeClr val="dk1"/>
                </a:solidFill>
              </a:rPr>
              <a:t>complessità</a:t>
            </a:r>
            <a:r>
              <a:rPr lang="en-GB" sz="1800" dirty="0">
                <a:solidFill>
                  <a:schemeClr val="dk1"/>
                </a:solidFill>
              </a:rPr>
              <a:t> </a:t>
            </a:r>
            <a:r>
              <a:rPr lang="en-GB" sz="1800" u="sng" dirty="0" err="1">
                <a:solidFill>
                  <a:schemeClr val="dk1"/>
                </a:solidFill>
              </a:rPr>
              <a:t>Temporale</a:t>
            </a:r>
            <a:r>
              <a:rPr lang="en-GB" sz="1800" u="sng" dirty="0">
                <a:solidFill>
                  <a:schemeClr val="dk1"/>
                </a:solidFill>
              </a:rPr>
              <a:t> O(N^2)</a:t>
            </a:r>
            <a:endParaRPr sz="1800" u="sng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800" dirty="0" err="1">
                <a:solidFill>
                  <a:schemeClr val="dk1"/>
                </a:solidFill>
              </a:rPr>
              <a:t>Inoltre</a:t>
            </a:r>
            <a:r>
              <a:rPr lang="en-GB" sz="1800" dirty="0">
                <a:solidFill>
                  <a:schemeClr val="dk1"/>
                </a:solidFill>
              </a:rPr>
              <a:t>, </a:t>
            </a:r>
            <a:r>
              <a:rPr lang="en-GB" sz="1800" dirty="0" err="1">
                <a:solidFill>
                  <a:schemeClr val="dk1"/>
                </a:solidFill>
              </a:rPr>
              <a:t>essendo</a:t>
            </a:r>
            <a:r>
              <a:rPr lang="en-GB" sz="1800" dirty="0">
                <a:solidFill>
                  <a:schemeClr val="dk1"/>
                </a:solidFill>
              </a:rPr>
              <a:t> un </a:t>
            </a:r>
            <a:r>
              <a:rPr lang="en-GB" sz="1800" dirty="0" err="1">
                <a:solidFill>
                  <a:schemeClr val="dk1"/>
                </a:solidFill>
              </a:rPr>
              <a:t>grafo</a:t>
            </a:r>
            <a:r>
              <a:rPr lang="en-GB" sz="1800" dirty="0">
                <a:solidFill>
                  <a:schemeClr val="dk1"/>
                </a:solidFill>
              </a:rPr>
              <a:t> </a:t>
            </a:r>
            <a:r>
              <a:rPr lang="en-GB" sz="1800" dirty="0" err="1">
                <a:solidFill>
                  <a:schemeClr val="dk1"/>
                </a:solidFill>
              </a:rPr>
              <a:t>denso</a:t>
            </a:r>
            <a:r>
              <a:rPr lang="en-GB" sz="1800" dirty="0">
                <a:solidFill>
                  <a:schemeClr val="dk1"/>
                </a:solidFill>
              </a:rPr>
              <a:t> e </a:t>
            </a:r>
            <a:r>
              <a:rPr lang="en-GB" sz="1800" dirty="0" err="1">
                <a:solidFill>
                  <a:schemeClr val="dk1"/>
                </a:solidFill>
              </a:rPr>
              <a:t>completo</a:t>
            </a:r>
            <a:r>
              <a:rPr lang="en-GB" sz="1800" dirty="0">
                <a:solidFill>
                  <a:schemeClr val="dk1"/>
                </a:solidFill>
              </a:rPr>
              <a:t> </a:t>
            </a:r>
            <a:r>
              <a:rPr lang="en-GB" sz="1800" dirty="0" err="1">
                <a:solidFill>
                  <a:schemeClr val="dk1"/>
                </a:solidFill>
              </a:rPr>
              <a:t>tra</a:t>
            </a:r>
            <a:r>
              <a:rPr lang="en-GB" sz="1800" dirty="0">
                <a:solidFill>
                  <a:schemeClr val="dk1"/>
                </a:solidFill>
              </a:rPr>
              <a:t> </a:t>
            </a:r>
            <a:r>
              <a:rPr lang="en-GB" sz="1800" dirty="0" err="1">
                <a:solidFill>
                  <a:schemeClr val="dk1"/>
                </a:solidFill>
              </a:rPr>
              <a:t>luoghi</a:t>
            </a:r>
            <a:r>
              <a:rPr lang="en-GB" sz="1800" dirty="0">
                <a:solidFill>
                  <a:schemeClr val="dk1"/>
                </a:solidFill>
              </a:rPr>
              <a:t>, ogni </a:t>
            </a:r>
            <a:r>
              <a:rPr lang="en-GB" sz="1800" dirty="0" err="1">
                <a:solidFill>
                  <a:schemeClr val="dk1"/>
                </a:solidFill>
              </a:rPr>
              <a:t>coppia</a:t>
            </a:r>
            <a:r>
              <a:rPr lang="en-GB" sz="1800" dirty="0">
                <a:solidFill>
                  <a:schemeClr val="dk1"/>
                </a:solidFill>
              </a:rPr>
              <a:t> ha un arco.</a:t>
            </a:r>
            <a:endParaRPr sz="18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800" dirty="0" err="1">
                <a:solidFill>
                  <a:schemeClr val="dk1"/>
                </a:solidFill>
              </a:rPr>
              <a:t>Quindi</a:t>
            </a:r>
            <a:r>
              <a:rPr lang="en-GB" sz="1800" dirty="0">
                <a:solidFill>
                  <a:schemeClr val="dk1"/>
                </a:solidFill>
              </a:rPr>
              <a:t> ha </a:t>
            </a:r>
            <a:r>
              <a:rPr lang="en-GB" sz="1800" dirty="0" err="1">
                <a:solidFill>
                  <a:schemeClr val="dk1"/>
                </a:solidFill>
              </a:rPr>
              <a:t>complessità</a:t>
            </a:r>
            <a:r>
              <a:rPr lang="en-GB" sz="1800" dirty="0">
                <a:solidFill>
                  <a:schemeClr val="dk1"/>
                </a:solidFill>
              </a:rPr>
              <a:t> </a:t>
            </a:r>
            <a:r>
              <a:rPr lang="en-GB" sz="1800" u="sng" dirty="0" err="1">
                <a:solidFill>
                  <a:schemeClr val="dk1"/>
                </a:solidFill>
              </a:rPr>
              <a:t>Spaziale</a:t>
            </a:r>
            <a:r>
              <a:rPr lang="en-GB" sz="1800" u="sng" dirty="0">
                <a:solidFill>
                  <a:schemeClr val="dk1"/>
                </a:solidFill>
              </a:rPr>
              <a:t> O(N^2) </a:t>
            </a:r>
            <a:endParaRPr sz="1800" u="sng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8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6ea24d4654_0_59"/>
          <p:cNvSpPr txBox="1">
            <a:spLocks noGrp="1"/>
          </p:cNvSpPr>
          <p:nvPr>
            <p:ph type="title"/>
          </p:nvPr>
        </p:nvSpPr>
        <p:spPr>
          <a:xfrm>
            <a:off x="777375" y="334175"/>
            <a:ext cx="76962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Arial Black"/>
                <a:ea typeface="Arial Black"/>
                <a:cs typeface="Arial Black"/>
                <a:sym typeface="Arial Black"/>
              </a:rPr>
              <a:t>AddItinerario - </a:t>
            </a:r>
            <a:r>
              <a:rPr lang="en-GB" sz="2200" b="0">
                <a:latin typeface="Arial"/>
                <a:ea typeface="Arial"/>
                <a:cs typeface="Arial"/>
                <a:sym typeface="Arial"/>
              </a:rPr>
              <a:t>Complessità</a:t>
            </a:r>
            <a:endParaRPr sz="2900"/>
          </a:p>
        </p:txBody>
      </p:sp>
      <p:sp>
        <p:nvSpPr>
          <p:cNvPr id="227" name="Google Shape;227;g36ea24d4654_0_59"/>
          <p:cNvSpPr txBox="1"/>
          <p:nvPr/>
        </p:nvSpPr>
        <p:spPr>
          <a:xfrm>
            <a:off x="777375" y="1018125"/>
            <a:ext cx="10256700" cy="6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chemeClr val="dk1"/>
                </a:solidFill>
              </a:rPr>
              <a:t>Creazione della tabella di marcia:</a:t>
            </a:r>
            <a:endParaRPr sz="1800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</a:rPr>
              <a:t>Per ogni giorno, si costruisce un percorso.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</a:rPr>
              <a:t>All’inizio del giorno si inizializza tempo, flags e percorso (lista vuota con il nodoAlloggio iniziale). Finché ci sono luoghi non visitati nel grafo, sceglie il prossimo luogo da visitare.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</a:rPr>
              <a:t>for nGiorno da 0 a G-1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</a:rPr>
              <a:t>Quindi, ogni volta si visita e rimuove un luogo → max N iterazioni. 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</a:rPr>
              <a:t>Ad ogni iterazione per trovare il prossimo luogo più vicino si deve guardare i nodi rimanenti → peggio ≈ O(N).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</a:rPr>
              <a:t>Questo ci conduce a una complessità </a:t>
            </a:r>
            <a:r>
              <a:rPr lang="en-GB" sz="1800" u="sng">
                <a:solidFill>
                  <a:schemeClr val="dk1"/>
                </a:solidFill>
              </a:rPr>
              <a:t>Temporale</a:t>
            </a:r>
            <a:r>
              <a:rPr lang="en-GB" sz="1800">
                <a:solidFill>
                  <a:schemeClr val="dk1"/>
                </a:solidFill>
              </a:rPr>
              <a:t> di O(N) * O(N) = </a:t>
            </a:r>
            <a:r>
              <a:rPr lang="en-GB" sz="1800" u="sng">
                <a:solidFill>
                  <a:schemeClr val="dk1"/>
                </a:solidFill>
              </a:rPr>
              <a:t>O(N^2)</a:t>
            </a:r>
            <a:endParaRPr sz="1800" u="sng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36ea24d4654_0_65"/>
          <p:cNvSpPr txBox="1">
            <a:spLocks noGrp="1"/>
          </p:cNvSpPr>
          <p:nvPr>
            <p:ph type="title"/>
          </p:nvPr>
        </p:nvSpPr>
        <p:spPr>
          <a:xfrm>
            <a:off x="777375" y="334175"/>
            <a:ext cx="76962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Arial Black"/>
                <a:ea typeface="Arial Black"/>
                <a:cs typeface="Arial Black"/>
                <a:sym typeface="Arial Black"/>
              </a:rPr>
              <a:t>AddItinerario - </a:t>
            </a:r>
            <a:r>
              <a:rPr lang="en-GB" sz="2200" b="0">
                <a:latin typeface="Arial"/>
                <a:ea typeface="Arial"/>
                <a:cs typeface="Arial"/>
                <a:sym typeface="Arial"/>
              </a:rPr>
              <a:t>Complessità Temporale</a:t>
            </a:r>
            <a:endParaRPr sz="2900"/>
          </a:p>
        </p:txBody>
      </p:sp>
      <p:sp>
        <p:nvSpPr>
          <p:cNvPr id="233" name="Google Shape;233;g36ea24d4654_0_65"/>
          <p:cNvSpPr txBox="1"/>
          <p:nvPr/>
        </p:nvSpPr>
        <p:spPr>
          <a:xfrm>
            <a:off x="777375" y="1448650"/>
            <a:ext cx="10256700" cy="518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</a:rPr>
              <a:t>La complessità </a:t>
            </a:r>
            <a:r>
              <a:rPr lang="en-GB" sz="1800" u="sng">
                <a:solidFill>
                  <a:schemeClr val="dk1"/>
                </a:solidFill>
              </a:rPr>
              <a:t>Temporale totale</a:t>
            </a:r>
            <a:r>
              <a:rPr lang="en-GB" sz="1800">
                <a:solidFill>
                  <a:schemeClr val="dk1"/>
                </a:solidFill>
              </a:rPr>
              <a:t> dell’algoritmo è data allora da: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</a:rPr>
              <a:t>•	Costruzione grafo: O(N^2)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</a:rPr>
              <a:t>•	Per ogni giorno: O(N^2)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</a:rPr>
              <a:t>•	Numero di giorni: G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</a:rPr>
              <a:t>O(N^2 + G·N^2) = </a:t>
            </a:r>
            <a:r>
              <a:rPr lang="en-GB" sz="1800" b="1" u="sng">
                <a:solidFill>
                  <a:schemeClr val="dk1"/>
                </a:solidFill>
              </a:rPr>
              <a:t>O(G·N^2)</a:t>
            </a:r>
            <a:r>
              <a:rPr lang="en-GB" sz="1800">
                <a:solidFill>
                  <a:schemeClr val="dk1"/>
                </a:solidFill>
              </a:rPr>
              <a:t> (termine G·N^2 domina se G cresce)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6ee4e12a07_0_0"/>
          <p:cNvSpPr txBox="1">
            <a:spLocks noGrp="1"/>
          </p:cNvSpPr>
          <p:nvPr>
            <p:ph type="title"/>
          </p:nvPr>
        </p:nvSpPr>
        <p:spPr>
          <a:xfrm>
            <a:off x="762000" y="228600"/>
            <a:ext cx="111123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Arial Black"/>
              </a:rPr>
              <a:t>Toolchain</a:t>
            </a:r>
            <a:endParaRPr dirty="0">
              <a:latin typeface="Arial Black"/>
            </a:endParaRPr>
          </a:p>
        </p:txBody>
      </p:sp>
      <p:graphicFrame>
        <p:nvGraphicFramePr>
          <p:cNvPr id="68" name="Google Shape;68;g36ee4e12a07_0_0"/>
          <p:cNvGraphicFramePr/>
          <p:nvPr>
            <p:extLst>
              <p:ext uri="{D42A27DB-BD31-4B8C-83A1-F6EECF244321}">
                <p14:modId xmlns:p14="http://schemas.microsoft.com/office/powerpoint/2010/main" val="3538238968"/>
              </p:ext>
            </p:extLst>
          </p:nvPr>
        </p:nvGraphicFramePr>
        <p:xfrm>
          <a:off x="758450" y="805950"/>
          <a:ext cx="10675075" cy="5078664"/>
        </p:xfrm>
        <a:graphic>
          <a:graphicData uri="http://schemas.openxmlformats.org/drawingml/2006/table">
            <a:tbl>
              <a:tblPr>
                <a:noFill/>
                <a:tableStyleId>{DCC13826-FF7F-4A69-9E10-277EBC2B2688}</a:tableStyleId>
              </a:tblPr>
              <a:tblGrid>
                <a:gridCol w="5352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22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8353"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Eclipse</a:t>
                      </a:r>
                      <a:endParaRPr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CodeMR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9090"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Visual Studio Code</a:t>
                      </a:r>
                      <a:endParaRPr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JUnit 5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6538"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GitHub</a:t>
                      </a:r>
                      <a:endParaRPr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Postman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7048"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Java</a:t>
                      </a:r>
                      <a:endParaRPr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Flutter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7559"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Maven</a:t>
                      </a:r>
                      <a:endParaRPr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Dart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7559"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Spring Boot</a:t>
                      </a:r>
                      <a:endParaRPr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Draw.io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5517"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 err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jOOQ</a:t>
                      </a:r>
                      <a:endParaRPr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Microsoft Word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78069"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 err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JGraphT</a:t>
                      </a:r>
                      <a:endParaRPr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Microsoft PowerPoint</a:t>
                      </a:r>
                      <a:endParaRPr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18931"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 err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DbBrowser</a:t>
                      </a:r>
                      <a:r>
                        <a:rPr lang="en-GB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for SQLite</a:t>
                      </a:r>
                      <a:endParaRPr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68575" marR="68575" marT="91425" marB="91425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36ea24d4654_0_71"/>
          <p:cNvSpPr txBox="1">
            <a:spLocks noGrp="1"/>
          </p:cNvSpPr>
          <p:nvPr>
            <p:ph type="title"/>
          </p:nvPr>
        </p:nvSpPr>
        <p:spPr>
          <a:xfrm>
            <a:off x="777375" y="334175"/>
            <a:ext cx="76962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Arial Black"/>
                <a:ea typeface="Arial Black"/>
                <a:cs typeface="Arial Black"/>
                <a:sym typeface="Arial Black"/>
              </a:rPr>
              <a:t>AddItinerario - </a:t>
            </a:r>
            <a:r>
              <a:rPr lang="en-GB" sz="2200" b="0">
                <a:latin typeface="Arial"/>
                <a:ea typeface="Arial"/>
                <a:cs typeface="Arial"/>
                <a:sym typeface="Arial"/>
              </a:rPr>
              <a:t>Complessità Spaziale</a:t>
            </a:r>
            <a:endParaRPr sz="2900"/>
          </a:p>
        </p:txBody>
      </p:sp>
      <p:sp>
        <p:nvSpPr>
          <p:cNvPr id="239" name="Google Shape;239;g36ea24d4654_0_71"/>
          <p:cNvSpPr txBox="1"/>
          <p:nvPr/>
        </p:nvSpPr>
        <p:spPr>
          <a:xfrm>
            <a:off x="777375" y="1857450"/>
            <a:ext cx="10256700" cy="31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</a:rPr>
              <a:t>La complessità </a:t>
            </a:r>
            <a:r>
              <a:rPr lang="en-GB" sz="1800" u="sng">
                <a:solidFill>
                  <a:schemeClr val="dk1"/>
                </a:solidFill>
              </a:rPr>
              <a:t>Spaziale totale</a:t>
            </a:r>
            <a:r>
              <a:rPr lang="en-GB" sz="1800">
                <a:solidFill>
                  <a:schemeClr val="dk1"/>
                </a:solidFill>
              </a:rPr>
              <a:t> dell’algoritmo è data da: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</a:rPr>
              <a:t>•	Grafo: archi O(N^2)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</a:rPr>
              <a:t>•	Tabella di marcia di return: O(G·N) (Ha G giorni come chiavi e per ogni giorno, la lista di luoghi è al massimo O(N) luoghi)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</a:rPr>
              <a:t>O(N^2 + G·N) = </a:t>
            </a:r>
            <a:r>
              <a:rPr lang="en-GB" sz="1800" b="1" u="sng">
                <a:solidFill>
                  <a:schemeClr val="dk1"/>
                </a:solidFill>
              </a:rPr>
              <a:t>O(N^2)</a:t>
            </a:r>
            <a:r>
              <a:rPr lang="en-GB" sz="1800">
                <a:solidFill>
                  <a:schemeClr val="dk1"/>
                </a:solidFill>
              </a:rPr>
              <a:t> (il termine N^2 domina per N grande)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36e826eee4a_0_34"/>
          <p:cNvSpPr txBox="1">
            <a:spLocks noGrp="1"/>
          </p:cNvSpPr>
          <p:nvPr>
            <p:ph type="title"/>
          </p:nvPr>
        </p:nvSpPr>
        <p:spPr>
          <a:xfrm>
            <a:off x="749950" y="3082650"/>
            <a:ext cx="107991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500">
                <a:latin typeface="Arial Black"/>
                <a:ea typeface="Arial Black"/>
                <a:cs typeface="Arial Black"/>
                <a:sym typeface="Arial Black"/>
              </a:rPr>
              <a:t>ITERAZIONE 2</a:t>
            </a:r>
            <a:endParaRPr sz="45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36e826eee4a_0_78"/>
          <p:cNvSpPr txBox="1">
            <a:spLocks noGrp="1"/>
          </p:cNvSpPr>
          <p:nvPr>
            <p:ph type="title"/>
          </p:nvPr>
        </p:nvSpPr>
        <p:spPr>
          <a:xfrm>
            <a:off x="762000" y="457200"/>
            <a:ext cx="102870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Arial Black"/>
                <a:ea typeface="Arial Black"/>
                <a:cs typeface="Arial Black"/>
                <a:sym typeface="Arial Black"/>
              </a:rPr>
              <a:t>Aggiornamento dei casi d’uso</a:t>
            </a:r>
            <a:endParaRPr/>
          </a:p>
        </p:txBody>
      </p:sp>
      <p:sp>
        <p:nvSpPr>
          <p:cNvPr id="250" name="Google Shape;250;g36e826eee4a_0_78"/>
          <p:cNvSpPr txBox="1"/>
          <p:nvPr/>
        </p:nvSpPr>
        <p:spPr>
          <a:xfrm>
            <a:off x="800100" y="1571669"/>
            <a:ext cx="10287000" cy="306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 sz="1800" b="1">
                <a:solidFill>
                  <a:schemeClr val="dk1"/>
                </a:solidFill>
              </a:rPr>
              <a:t>UC8 (NUOVO): SELEZIONE MAPPA</a:t>
            </a:r>
            <a:r>
              <a:rPr lang="en-GB" sz="1800">
                <a:solidFill>
                  <a:schemeClr val="dk1"/>
                </a:solidFill>
              </a:rPr>
              <a:t> - L’utente visualizza i viaggi che ha pianificato in precedenza, scegliendo se visualizzarne nuovamente uno o se crearne uno nuovo. (Per comodità i piani di viaggio sono identificati come “mappe” o “itinerari”).</a:t>
            </a:r>
            <a:endParaRPr sz="1800">
              <a:solidFill>
                <a:schemeClr val="dk1"/>
              </a:solidFill>
            </a:endParaRPr>
          </a:p>
          <a:p>
            <a:pPr marL="4572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chemeClr val="dk1"/>
                </a:solidFill>
              </a:rPr>
              <a:t>PRE CONDIZIONE</a:t>
            </a:r>
            <a:r>
              <a:rPr lang="en-GB" sz="1800">
                <a:solidFill>
                  <a:schemeClr val="dk1"/>
                </a:solidFill>
              </a:rPr>
              <a:t>: l’utente deve avere eseguito il log-in all’applicazione.</a:t>
            </a:r>
            <a:endParaRPr sz="1800">
              <a:solidFill>
                <a:schemeClr val="dk1"/>
              </a:solidFill>
            </a:endParaRPr>
          </a:p>
          <a:p>
            <a:pPr marL="4572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chemeClr val="dk1"/>
                </a:solidFill>
              </a:rPr>
              <a:t>POST CONDIZIONE</a:t>
            </a:r>
            <a:r>
              <a:rPr lang="en-GB" sz="1800">
                <a:solidFill>
                  <a:schemeClr val="dk1"/>
                </a:solidFill>
              </a:rPr>
              <a:t>: se l’utente decide di creare una nuova mappa, vengono avviati i casi d’uso da 4 a 7.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8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36e826eee4a_0_84"/>
          <p:cNvSpPr txBox="1">
            <a:spLocks noGrp="1"/>
          </p:cNvSpPr>
          <p:nvPr>
            <p:ph type="title"/>
          </p:nvPr>
        </p:nvSpPr>
        <p:spPr>
          <a:xfrm>
            <a:off x="762000" y="457201"/>
            <a:ext cx="105156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Arial Black"/>
                <a:ea typeface="Arial Black"/>
                <a:cs typeface="Arial Black"/>
                <a:sym typeface="Arial Black"/>
              </a:rPr>
              <a:t>Aggiornamento dell’architettura client</a:t>
            </a:r>
            <a:endParaRPr/>
          </a:p>
        </p:txBody>
      </p:sp>
      <p:pic>
        <p:nvPicPr>
          <p:cNvPr id="256" name="Google Shape;256;g36e826eee4a_0_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4213" y="1044750"/>
            <a:ext cx="7691175" cy="504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36e826eee4a_0_90"/>
          <p:cNvSpPr txBox="1">
            <a:spLocks noGrp="1"/>
          </p:cNvSpPr>
          <p:nvPr>
            <p:ph type="title"/>
          </p:nvPr>
        </p:nvSpPr>
        <p:spPr>
          <a:xfrm>
            <a:off x="762000" y="457200"/>
            <a:ext cx="109557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Arial Black"/>
                <a:ea typeface="Arial Black"/>
                <a:cs typeface="Arial Black"/>
                <a:sym typeface="Arial Black"/>
              </a:rPr>
              <a:t>Implementazione front-end - </a:t>
            </a:r>
            <a:r>
              <a:rPr lang="en-GB" sz="2800" b="0">
                <a:latin typeface="Arial"/>
                <a:ea typeface="Arial"/>
                <a:cs typeface="Arial"/>
                <a:sym typeface="Arial"/>
              </a:rPr>
              <a:t>Map-City-Location page</a:t>
            </a:r>
            <a:endParaRPr sz="2800" b="0"/>
          </a:p>
        </p:txBody>
      </p:sp>
      <p:pic>
        <p:nvPicPr>
          <p:cNvPr id="262" name="Google Shape;262;g36e826eee4a_0_90" title="mapSelectionPage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0" y="1104475"/>
            <a:ext cx="2316326" cy="48905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g36e826eee4a_0_90" title="citySelectionPage.jp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37838" y="1104475"/>
            <a:ext cx="2316326" cy="489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g36e826eee4a_0_90" title="locationPage.jp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113699" y="1104475"/>
            <a:ext cx="2316326" cy="48905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36e826eee4a_0_140"/>
          <p:cNvSpPr txBox="1">
            <a:spLocks noGrp="1"/>
          </p:cNvSpPr>
          <p:nvPr>
            <p:ph type="title"/>
          </p:nvPr>
        </p:nvSpPr>
        <p:spPr>
          <a:xfrm>
            <a:off x="762000" y="457201"/>
            <a:ext cx="105156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Arial Black"/>
                <a:ea typeface="Arial Black"/>
                <a:cs typeface="Arial Black"/>
                <a:sym typeface="Arial Black"/>
              </a:rPr>
              <a:t> API per la selezione di mappe/città/luoghi</a:t>
            </a:r>
            <a:endParaRPr/>
          </a:p>
        </p:txBody>
      </p:sp>
      <p:sp>
        <p:nvSpPr>
          <p:cNvPr id="270" name="Google Shape;270;g36e826eee4a_0_140"/>
          <p:cNvSpPr txBox="1"/>
          <p:nvPr/>
        </p:nvSpPr>
        <p:spPr>
          <a:xfrm>
            <a:off x="762000" y="1313750"/>
            <a:ext cx="10256700" cy="39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</a:rPr>
              <a:t>Le API di Luoghi nascono per consentire alla nostra applicazione di recuperare in modo semplice e veloce informazioni turistiche e pratiche su città e luoghi.</a:t>
            </a:r>
            <a:endParaRPr sz="1800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</a:rPr>
              <a:t>L’architettura segue il classico modello a tre livelli: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 sz="1800">
                <a:solidFill>
                  <a:schemeClr val="dk1"/>
                </a:solidFill>
              </a:rPr>
              <a:t>Controller: riceve e gestisce le richieste HTTP.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 sz="1800">
                <a:solidFill>
                  <a:schemeClr val="dk1"/>
                </a:solidFill>
              </a:rPr>
              <a:t>Service: contiene la logica applicativa.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 sz="1800">
                <a:solidFill>
                  <a:schemeClr val="dk1"/>
                </a:solidFill>
              </a:rPr>
              <a:t>Repository: si occupa dell’accesso diretto ai dati.</a:t>
            </a:r>
            <a:endParaRPr sz="1800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</a:rPr>
              <a:t>Tutte le richieste arrivano al controller, che chiama il service, il quale a sua volta interroga il repository. </a:t>
            </a:r>
            <a:endParaRPr sz="1800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800">
                <a:solidFill>
                  <a:schemeClr val="dk1"/>
                </a:solidFill>
              </a:rPr>
              <a:t>Il repository comunica con il database e restituisce le informazioni richieste che, passando di nuovo dal service e dal controller, tornano infine al client.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36ea24d4654_0_83"/>
          <p:cNvSpPr txBox="1">
            <a:spLocks noGrp="1"/>
          </p:cNvSpPr>
          <p:nvPr>
            <p:ph type="title"/>
          </p:nvPr>
        </p:nvSpPr>
        <p:spPr>
          <a:xfrm>
            <a:off x="762000" y="457201"/>
            <a:ext cx="105156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Arial Black"/>
                <a:ea typeface="Arial Black"/>
                <a:cs typeface="Arial Black"/>
                <a:sym typeface="Arial Black"/>
              </a:rPr>
              <a:t> API GetAllCitta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76" name="Google Shape;276;g36ea24d4654_0_83"/>
          <p:cNvSpPr txBox="1"/>
          <p:nvPr/>
        </p:nvSpPr>
        <p:spPr>
          <a:xfrm>
            <a:off x="762000" y="1529025"/>
            <a:ext cx="10256700" cy="40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</a:rPr>
              <a:t>La prima API offerta è getAllCitta.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</a:rPr>
              <a:t>Questa serve per mostrare all’utente quali città </a:t>
            </a:r>
            <a:r>
              <a:rPr lang="en-GB" sz="1800" u="sng">
                <a:solidFill>
                  <a:schemeClr val="dk1"/>
                </a:solidFill>
              </a:rPr>
              <a:t>sono supportate dal sistema.</a:t>
            </a:r>
            <a:endParaRPr sz="1800" u="sng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</a:rPr>
              <a:t>Quando il client invia una richiesta, il controller (</a:t>
            </a:r>
            <a:r>
              <a:rPr lang="en-GB" sz="1800" i="1">
                <a:solidFill>
                  <a:schemeClr val="dk1"/>
                </a:solidFill>
              </a:rPr>
              <a:t>getAllCitta</a:t>
            </a:r>
            <a:r>
              <a:rPr lang="en-GB" sz="1800">
                <a:solidFill>
                  <a:schemeClr val="dk1"/>
                </a:solidFill>
              </a:rPr>
              <a:t>) chiama il metodo ritornaCitta del service.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</a:rPr>
              <a:t>Questo, a sua volta, contatta il repository (</a:t>
            </a:r>
            <a:r>
              <a:rPr lang="en-GB" sz="1800" i="1">
                <a:solidFill>
                  <a:schemeClr val="dk1"/>
                </a:solidFill>
              </a:rPr>
              <a:t>listaCitta</a:t>
            </a:r>
            <a:r>
              <a:rPr lang="en-GB" sz="1800">
                <a:solidFill>
                  <a:schemeClr val="dk1"/>
                </a:solidFill>
              </a:rPr>
              <a:t>), che interroga il database per ottenere tutte le città memorizzate.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</a:rPr>
              <a:t>Se la lista di città non è vuota, il controller restituisce al client un messaggio di successo (HTTP 200 OK) con l’elenco; altrimenti risponde con un errore (HTTP 400 Bad Request) e un messaggio che indica che non ci sono città registrate.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36ea24d4654_0_77"/>
          <p:cNvSpPr txBox="1">
            <a:spLocks noGrp="1"/>
          </p:cNvSpPr>
          <p:nvPr>
            <p:ph type="title"/>
          </p:nvPr>
        </p:nvSpPr>
        <p:spPr>
          <a:xfrm>
            <a:off x="777375" y="334175"/>
            <a:ext cx="76962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Arial Black"/>
                <a:ea typeface="Arial Black"/>
                <a:cs typeface="Arial Black"/>
                <a:sym typeface="Arial Black"/>
              </a:rPr>
              <a:t>GetAllCitta - </a:t>
            </a:r>
            <a:r>
              <a:rPr lang="en-GB" sz="2200" b="0">
                <a:latin typeface="Arial"/>
                <a:ea typeface="Arial"/>
                <a:cs typeface="Arial"/>
                <a:sym typeface="Arial"/>
              </a:rPr>
              <a:t>Sequence diagram</a:t>
            </a:r>
            <a:endParaRPr sz="2900"/>
          </a:p>
        </p:txBody>
      </p:sp>
      <p:pic>
        <p:nvPicPr>
          <p:cNvPr id="282" name="Google Shape;282;g36ea24d4654_0_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1050" y="872975"/>
            <a:ext cx="7952950" cy="5243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6ea24d4654_0_88"/>
          <p:cNvSpPr txBox="1">
            <a:spLocks noGrp="1"/>
          </p:cNvSpPr>
          <p:nvPr>
            <p:ph type="title"/>
          </p:nvPr>
        </p:nvSpPr>
        <p:spPr>
          <a:xfrm>
            <a:off x="762000" y="457201"/>
            <a:ext cx="105156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Arial Black"/>
                <a:ea typeface="Arial Black"/>
                <a:cs typeface="Arial Black"/>
                <a:sym typeface="Arial Black"/>
              </a:rPr>
              <a:t> API getLuoghiByCitta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88" name="Google Shape;288;g36ea24d4654_0_88"/>
          <p:cNvSpPr txBox="1"/>
          <p:nvPr/>
        </p:nvSpPr>
        <p:spPr>
          <a:xfrm>
            <a:off x="762000" y="1529025"/>
            <a:ext cx="10256700" cy="523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chemeClr val="dk1"/>
                </a:solidFill>
              </a:rPr>
              <a:t>Il secondo </a:t>
            </a:r>
            <a:r>
              <a:rPr lang="en-GB" sz="1800" dirty="0" err="1">
                <a:solidFill>
                  <a:schemeClr val="dk1"/>
                </a:solidFill>
              </a:rPr>
              <a:t>servizio</a:t>
            </a:r>
            <a:r>
              <a:rPr lang="en-GB" sz="1800" dirty="0">
                <a:solidFill>
                  <a:schemeClr val="dk1"/>
                </a:solidFill>
              </a:rPr>
              <a:t> è </a:t>
            </a:r>
            <a:r>
              <a:rPr lang="en-GB" sz="1800" dirty="0" err="1">
                <a:solidFill>
                  <a:schemeClr val="dk1"/>
                </a:solidFill>
              </a:rPr>
              <a:t>getLuoghiByCitta</a:t>
            </a:r>
            <a:r>
              <a:rPr lang="en-GB" sz="1800" dirty="0">
                <a:solidFill>
                  <a:schemeClr val="dk1"/>
                </a:solidFill>
              </a:rPr>
              <a:t>, </a:t>
            </a:r>
            <a:r>
              <a:rPr lang="en-GB" sz="1800" dirty="0" err="1">
                <a:solidFill>
                  <a:schemeClr val="dk1"/>
                </a:solidFill>
              </a:rPr>
              <a:t>un’API</a:t>
            </a:r>
            <a:r>
              <a:rPr lang="en-GB" sz="1800" dirty="0">
                <a:solidFill>
                  <a:schemeClr val="dk1"/>
                </a:solidFill>
              </a:rPr>
              <a:t> </a:t>
            </a:r>
            <a:r>
              <a:rPr lang="en-GB" sz="1800" dirty="0" err="1">
                <a:solidFill>
                  <a:schemeClr val="dk1"/>
                </a:solidFill>
              </a:rPr>
              <a:t>che</a:t>
            </a:r>
            <a:r>
              <a:rPr lang="en-GB" sz="1800" dirty="0">
                <a:solidFill>
                  <a:schemeClr val="dk1"/>
                </a:solidFill>
              </a:rPr>
              <a:t> </a:t>
            </a:r>
            <a:r>
              <a:rPr lang="en-GB" sz="1800" dirty="0" err="1">
                <a:solidFill>
                  <a:schemeClr val="dk1"/>
                </a:solidFill>
              </a:rPr>
              <a:t>permette</a:t>
            </a:r>
            <a:r>
              <a:rPr lang="en-GB" sz="1800" dirty="0">
                <a:solidFill>
                  <a:schemeClr val="dk1"/>
                </a:solidFill>
              </a:rPr>
              <a:t> di </a:t>
            </a:r>
            <a:r>
              <a:rPr lang="en-GB" sz="1800" u="sng" dirty="0" err="1">
                <a:solidFill>
                  <a:schemeClr val="dk1"/>
                </a:solidFill>
              </a:rPr>
              <a:t>ottenere</a:t>
            </a:r>
            <a:r>
              <a:rPr lang="en-GB" sz="1800" u="sng" dirty="0">
                <a:solidFill>
                  <a:schemeClr val="dk1"/>
                </a:solidFill>
              </a:rPr>
              <a:t> tutti </a:t>
            </a:r>
            <a:r>
              <a:rPr lang="en-GB" sz="1800" u="sng" dirty="0" err="1">
                <a:solidFill>
                  <a:schemeClr val="dk1"/>
                </a:solidFill>
              </a:rPr>
              <a:t>i</a:t>
            </a:r>
            <a:r>
              <a:rPr lang="en-GB" sz="1800" u="sng" dirty="0">
                <a:solidFill>
                  <a:schemeClr val="dk1"/>
                </a:solidFill>
              </a:rPr>
              <a:t> </a:t>
            </a:r>
            <a:r>
              <a:rPr lang="en-GB" sz="1800" u="sng" dirty="0" err="1">
                <a:solidFill>
                  <a:schemeClr val="dk1"/>
                </a:solidFill>
              </a:rPr>
              <a:t>luoghi</a:t>
            </a:r>
            <a:r>
              <a:rPr lang="en-GB" sz="1800" u="sng" dirty="0">
                <a:solidFill>
                  <a:schemeClr val="dk1"/>
                </a:solidFill>
              </a:rPr>
              <a:t> di interesse </a:t>
            </a:r>
            <a:r>
              <a:rPr lang="en-GB" sz="1800" u="sng" dirty="0" err="1">
                <a:solidFill>
                  <a:schemeClr val="dk1"/>
                </a:solidFill>
              </a:rPr>
              <a:t>presenti</a:t>
            </a:r>
            <a:r>
              <a:rPr lang="en-GB" sz="1800" u="sng" dirty="0">
                <a:solidFill>
                  <a:schemeClr val="dk1"/>
                </a:solidFill>
              </a:rPr>
              <a:t> in </a:t>
            </a:r>
            <a:r>
              <a:rPr lang="en-GB" sz="1800" u="sng" dirty="0" err="1">
                <a:solidFill>
                  <a:schemeClr val="dk1"/>
                </a:solidFill>
              </a:rPr>
              <a:t>una</a:t>
            </a:r>
            <a:r>
              <a:rPr lang="en-GB" sz="1800" u="sng" dirty="0">
                <a:solidFill>
                  <a:schemeClr val="dk1"/>
                </a:solidFill>
              </a:rPr>
              <a:t> </a:t>
            </a:r>
            <a:r>
              <a:rPr lang="en-GB" sz="1800" u="sng" dirty="0" err="1">
                <a:solidFill>
                  <a:schemeClr val="dk1"/>
                </a:solidFill>
              </a:rPr>
              <a:t>determinata</a:t>
            </a:r>
            <a:r>
              <a:rPr lang="en-GB" sz="1800" u="sng" dirty="0">
                <a:solidFill>
                  <a:schemeClr val="dk1"/>
                </a:solidFill>
              </a:rPr>
              <a:t> </a:t>
            </a:r>
            <a:r>
              <a:rPr lang="en-GB" sz="1800" u="sng" dirty="0" err="1">
                <a:solidFill>
                  <a:schemeClr val="dk1"/>
                </a:solidFill>
              </a:rPr>
              <a:t>città</a:t>
            </a:r>
            <a:r>
              <a:rPr lang="en-GB" sz="1800" u="sng" dirty="0">
                <a:solidFill>
                  <a:schemeClr val="dk1"/>
                </a:solidFill>
              </a:rPr>
              <a:t>.</a:t>
            </a:r>
            <a:endParaRPr sz="1800" u="sng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chemeClr val="dk1"/>
                </a:solidFill>
              </a:rPr>
              <a:t>Il controller </a:t>
            </a:r>
            <a:r>
              <a:rPr lang="en-GB" sz="1800" dirty="0" err="1">
                <a:solidFill>
                  <a:schemeClr val="dk1"/>
                </a:solidFill>
              </a:rPr>
              <a:t>riceve</a:t>
            </a:r>
            <a:r>
              <a:rPr lang="en-GB" sz="1800" dirty="0">
                <a:solidFill>
                  <a:schemeClr val="dk1"/>
                </a:solidFill>
              </a:rPr>
              <a:t> il </a:t>
            </a:r>
            <a:r>
              <a:rPr lang="en-GB" sz="1800" dirty="0" err="1">
                <a:solidFill>
                  <a:schemeClr val="dk1"/>
                </a:solidFill>
              </a:rPr>
              <a:t>nome</a:t>
            </a:r>
            <a:r>
              <a:rPr lang="en-GB" sz="1800" dirty="0">
                <a:solidFill>
                  <a:schemeClr val="dk1"/>
                </a:solidFill>
              </a:rPr>
              <a:t> </a:t>
            </a:r>
            <a:r>
              <a:rPr lang="en-GB" sz="1800" dirty="0" err="1">
                <a:solidFill>
                  <a:schemeClr val="dk1"/>
                </a:solidFill>
              </a:rPr>
              <a:t>della</a:t>
            </a:r>
            <a:r>
              <a:rPr lang="en-GB" sz="1800" dirty="0">
                <a:solidFill>
                  <a:schemeClr val="dk1"/>
                </a:solidFill>
              </a:rPr>
              <a:t> </a:t>
            </a:r>
            <a:r>
              <a:rPr lang="en-GB" sz="1800" dirty="0" err="1">
                <a:solidFill>
                  <a:schemeClr val="dk1"/>
                </a:solidFill>
              </a:rPr>
              <a:t>città</a:t>
            </a:r>
            <a:r>
              <a:rPr lang="en-GB" sz="1800" dirty="0">
                <a:solidFill>
                  <a:schemeClr val="dk1"/>
                </a:solidFill>
              </a:rPr>
              <a:t> come path variable e </a:t>
            </a:r>
            <a:r>
              <a:rPr lang="en-GB" sz="1800" dirty="0" err="1">
                <a:solidFill>
                  <a:schemeClr val="dk1"/>
                </a:solidFill>
              </a:rPr>
              <a:t>chiama</a:t>
            </a:r>
            <a:r>
              <a:rPr lang="en-GB" sz="1800" dirty="0">
                <a:solidFill>
                  <a:schemeClr val="dk1"/>
                </a:solidFill>
              </a:rPr>
              <a:t> </a:t>
            </a:r>
            <a:r>
              <a:rPr lang="en-GB" sz="1800" i="1" dirty="0" err="1">
                <a:solidFill>
                  <a:schemeClr val="dk1"/>
                </a:solidFill>
              </a:rPr>
              <a:t>ritornaLuoghiDataCitta</a:t>
            </a:r>
            <a:r>
              <a:rPr lang="en-GB" sz="1800" dirty="0">
                <a:solidFill>
                  <a:schemeClr val="dk1"/>
                </a:solidFill>
              </a:rPr>
              <a:t> </a:t>
            </a:r>
            <a:r>
              <a:rPr lang="en-GB" sz="1800" dirty="0" err="1">
                <a:solidFill>
                  <a:schemeClr val="dk1"/>
                </a:solidFill>
              </a:rPr>
              <a:t>nel</a:t>
            </a:r>
            <a:r>
              <a:rPr lang="en-GB" sz="1800" dirty="0">
                <a:solidFill>
                  <a:schemeClr val="dk1"/>
                </a:solidFill>
              </a:rPr>
              <a:t> service.</a:t>
            </a:r>
            <a:endParaRPr sz="18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chemeClr val="dk1"/>
                </a:solidFill>
              </a:rPr>
              <a:t>Il service a </a:t>
            </a:r>
            <a:r>
              <a:rPr lang="en-GB" sz="1800" dirty="0" err="1">
                <a:solidFill>
                  <a:schemeClr val="dk1"/>
                </a:solidFill>
              </a:rPr>
              <a:t>sua</a:t>
            </a:r>
            <a:r>
              <a:rPr lang="en-GB" sz="1800" dirty="0">
                <a:solidFill>
                  <a:schemeClr val="dk1"/>
                </a:solidFill>
              </a:rPr>
              <a:t> volta </a:t>
            </a:r>
            <a:r>
              <a:rPr lang="en-GB" sz="1800" dirty="0" err="1">
                <a:solidFill>
                  <a:schemeClr val="dk1"/>
                </a:solidFill>
              </a:rPr>
              <a:t>contatta</a:t>
            </a:r>
            <a:r>
              <a:rPr lang="en-GB" sz="1800" dirty="0">
                <a:solidFill>
                  <a:schemeClr val="dk1"/>
                </a:solidFill>
              </a:rPr>
              <a:t> il repository (</a:t>
            </a:r>
            <a:r>
              <a:rPr lang="en-GB" sz="1800" dirty="0" err="1">
                <a:solidFill>
                  <a:schemeClr val="dk1"/>
                </a:solidFill>
              </a:rPr>
              <a:t>l</a:t>
            </a:r>
            <a:r>
              <a:rPr lang="en-GB" sz="1800" i="1" dirty="0" err="1">
                <a:solidFill>
                  <a:schemeClr val="dk1"/>
                </a:solidFill>
              </a:rPr>
              <a:t>istaLuoghiDiCitta</a:t>
            </a:r>
            <a:r>
              <a:rPr lang="en-GB" sz="1800" dirty="0">
                <a:solidFill>
                  <a:schemeClr val="dk1"/>
                </a:solidFill>
              </a:rPr>
              <a:t>), </a:t>
            </a:r>
            <a:r>
              <a:rPr lang="en-GB" sz="1800" dirty="0" err="1">
                <a:solidFill>
                  <a:schemeClr val="dk1"/>
                </a:solidFill>
              </a:rPr>
              <a:t>che</a:t>
            </a:r>
            <a:r>
              <a:rPr lang="en-GB" sz="1800" dirty="0">
                <a:solidFill>
                  <a:schemeClr val="dk1"/>
                </a:solidFill>
              </a:rPr>
              <a:t> </a:t>
            </a:r>
            <a:r>
              <a:rPr lang="en-GB" sz="1800" dirty="0" err="1">
                <a:solidFill>
                  <a:schemeClr val="dk1"/>
                </a:solidFill>
              </a:rPr>
              <a:t>esegue</a:t>
            </a:r>
            <a:r>
              <a:rPr lang="en-GB" sz="1800" dirty="0">
                <a:solidFill>
                  <a:schemeClr val="dk1"/>
                </a:solidFill>
              </a:rPr>
              <a:t> </a:t>
            </a:r>
            <a:r>
              <a:rPr lang="en-GB" sz="1800" dirty="0" err="1">
                <a:solidFill>
                  <a:schemeClr val="dk1"/>
                </a:solidFill>
              </a:rPr>
              <a:t>una</a:t>
            </a:r>
            <a:r>
              <a:rPr lang="en-GB" sz="1800" dirty="0">
                <a:solidFill>
                  <a:schemeClr val="dk1"/>
                </a:solidFill>
              </a:rPr>
              <a:t> query per </a:t>
            </a:r>
            <a:r>
              <a:rPr lang="en-GB" sz="1800" dirty="0" err="1">
                <a:solidFill>
                  <a:schemeClr val="dk1"/>
                </a:solidFill>
              </a:rPr>
              <a:t>recuperare</a:t>
            </a:r>
            <a:r>
              <a:rPr lang="en-GB" sz="1800" dirty="0">
                <a:solidFill>
                  <a:schemeClr val="dk1"/>
                </a:solidFill>
              </a:rPr>
              <a:t> tutti </a:t>
            </a:r>
            <a:r>
              <a:rPr lang="en-GB" sz="1800" dirty="0" err="1">
                <a:solidFill>
                  <a:schemeClr val="dk1"/>
                </a:solidFill>
              </a:rPr>
              <a:t>i</a:t>
            </a:r>
            <a:r>
              <a:rPr lang="en-GB" sz="1800" dirty="0">
                <a:solidFill>
                  <a:schemeClr val="dk1"/>
                </a:solidFill>
              </a:rPr>
              <a:t> </a:t>
            </a:r>
            <a:r>
              <a:rPr lang="en-GB" sz="1800" dirty="0" err="1">
                <a:solidFill>
                  <a:schemeClr val="dk1"/>
                </a:solidFill>
              </a:rPr>
              <a:t>luoghi</a:t>
            </a:r>
            <a:r>
              <a:rPr lang="en-GB" sz="1800" dirty="0">
                <a:solidFill>
                  <a:schemeClr val="dk1"/>
                </a:solidFill>
              </a:rPr>
              <a:t> </a:t>
            </a:r>
            <a:r>
              <a:rPr lang="en-GB" sz="1800" dirty="0" err="1">
                <a:solidFill>
                  <a:schemeClr val="dk1"/>
                </a:solidFill>
              </a:rPr>
              <a:t>associati</a:t>
            </a:r>
            <a:r>
              <a:rPr lang="en-GB" sz="1800" dirty="0">
                <a:solidFill>
                  <a:schemeClr val="dk1"/>
                </a:solidFill>
              </a:rPr>
              <a:t> a </a:t>
            </a:r>
            <a:r>
              <a:rPr lang="en-GB" sz="1800" dirty="0" err="1">
                <a:solidFill>
                  <a:schemeClr val="dk1"/>
                </a:solidFill>
              </a:rPr>
              <a:t>quella</a:t>
            </a:r>
            <a:r>
              <a:rPr lang="en-GB" sz="1800" dirty="0">
                <a:solidFill>
                  <a:schemeClr val="dk1"/>
                </a:solidFill>
              </a:rPr>
              <a:t> </a:t>
            </a:r>
            <a:r>
              <a:rPr lang="en-GB" sz="1800" dirty="0" err="1">
                <a:solidFill>
                  <a:schemeClr val="dk1"/>
                </a:solidFill>
              </a:rPr>
              <a:t>città</a:t>
            </a:r>
            <a:r>
              <a:rPr lang="en-GB" sz="1800" dirty="0">
                <a:solidFill>
                  <a:schemeClr val="dk1"/>
                </a:solidFill>
              </a:rPr>
              <a:t> </a:t>
            </a:r>
            <a:r>
              <a:rPr lang="en-GB" sz="1800" dirty="0" err="1">
                <a:solidFill>
                  <a:schemeClr val="dk1"/>
                </a:solidFill>
              </a:rPr>
              <a:t>nel</a:t>
            </a:r>
            <a:r>
              <a:rPr lang="en-GB" sz="1800" dirty="0">
                <a:solidFill>
                  <a:schemeClr val="dk1"/>
                </a:solidFill>
              </a:rPr>
              <a:t> database.</a:t>
            </a:r>
            <a:endParaRPr sz="18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chemeClr val="dk1"/>
                </a:solidFill>
              </a:rPr>
              <a:t>Se il repository trova </a:t>
            </a:r>
            <a:r>
              <a:rPr lang="en-GB" sz="1800" dirty="0" err="1">
                <a:solidFill>
                  <a:schemeClr val="dk1"/>
                </a:solidFill>
              </a:rPr>
              <a:t>dei</a:t>
            </a:r>
            <a:r>
              <a:rPr lang="en-GB" sz="1800" dirty="0">
                <a:solidFill>
                  <a:schemeClr val="dk1"/>
                </a:solidFill>
              </a:rPr>
              <a:t> </a:t>
            </a:r>
            <a:r>
              <a:rPr lang="en-GB" sz="1800" dirty="0" err="1">
                <a:solidFill>
                  <a:schemeClr val="dk1"/>
                </a:solidFill>
              </a:rPr>
              <a:t>luoghi</a:t>
            </a:r>
            <a:r>
              <a:rPr lang="en-GB" sz="1800" dirty="0">
                <a:solidFill>
                  <a:schemeClr val="dk1"/>
                </a:solidFill>
              </a:rPr>
              <a:t>, il controller </a:t>
            </a:r>
            <a:r>
              <a:rPr lang="en-GB" sz="1800" dirty="0" err="1">
                <a:solidFill>
                  <a:schemeClr val="dk1"/>
                </a:solidFill>
              </a:rPr>
              <a:t>risponde</a:t>
            </a:r>
            <a:r>
              <a:rPr lang="en-GB" sz="1800" dirty="0">
                <a:solidFill>
                  <a:schemeClr val="dk1"/>
                </a:solidFill>
              </a:rPr>
              <a:t> al client con HTTP 200 OK e la </a:t>
            </a:r>
            <a:r>
              <a:rPr lang="en-GB" sz="1800" dirty="0" err="1">
                <a:solidFill>
                  <a:schemeClr val="dk1"/>
                </a:solidFill>
              </a:rPr>
              <a:t>lista</a:t>
            </a:r>
            <a:r>
              <a:rPr lang="en-GB" sz="1800" dirty="0">
                <a:solidFill>
                  <a:schemeClr val="dk1"/>
                </a:solidFill>
              </a:rPr>
              <a:t>; </a:t>
            </a:r>
            <a:r>
              <a:rPr lang="en-GB" sz="1800" dirty="0" err="1">
                <a:solidFill>
                  <a:schemeClr val="dk1"/>
                </a:solidFill>
              </a:rPr>
              <a:t>altrimenti</a:t>
            </a:r>
            <a:r>
              <a:rPr lang="en-GB" sz="1800" dirty="0">
                <a:solidFill>
                  <a:schemeClr val="dk1"/>
                </a:solidFill>
              </a:rPr>
              <a:t> HTTP 400 Bad Request con un </a:t>
            </a:r>
            <a:r>
              <a:rPr lang="en-GB" sz="1800" dirty="0" err="1">
                <a:solidFill>
                  <a:schemeClr val="dk1"/>
                </a:solidFill>
              </a:rPr>
              <a:t>messaggio</a:t>
            </a:r>
            <a:r>
              <a:rPr lang="en-GB" sz="1800" dirty="0">
                <a:solidFill>
                  <a:schemeClr val="dk1"/>
                </a:solidFill>
              </a:rPr>
              <a:t> </a:t>
            </a:r>
            <a:r>
              <a:rPr lang="en-GB" sz="1800" dirty="0" err="1">
                <a:solidFill>
                  <a:schemeClr val="dk1"/>
                </a:solidFill>
              </a:rPr>
              <a:t>d’errore</a:t>
            </a:r>
            <a:r>
              <a:rPr lang="en-GB" sz="1800" dirty="0">
                <a:solidFill>
                  <a:schemeClr val="dk1"/>
                </a:solidFill>
              </a:rPr>
              <a:t>.</a:t>
            </a:r>
            <a:endParaRPr sz="18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800" dirty="0" err="1">
                <a:solidFill>
                  <a:schemeClr val="dk1"/>
                </a:solidFill>
              </a:rPr>
              <a:t>Questo</a:t>
            </a:r>
            <a:r>
              <a:rPr lang="en-GB" sz="1800" dirty="0">
                <a:solidFill>
                  <a:schemeClr val="dk1"/>
                </a:solidFill>
              </a:rPr>
              <a:t> metodo </a:t>
            </a:r>
            <a:r>
              <a:rPr lang="en-GB" sz="1800" dirty="0" err="1">
                <a:solidFill>
                  <a:schemeClr val="dk1"/>
                </a:solidFill>
              </a:rPr>
              <a:t>consente</a:t>
            </a:r>
            <a:r>
              <a:rPr lang="en-GB" sz="1800" dirty="0">
                <a:solidFill>
                  <a:schemeClr val="dk1"/>
                </a:solidFill>
              </a:rPr>
              <a:t> </a:t>
            </a:r>
            <a:r>
              <a:rPr lang="en-GB" sz="1800" dirty="0" err="1">
                <a:solidFill>
                  <a:schemeClr val="dk1"/>
                </a:solidFill>
              </a:rPr>
              <a:t>all’applicazione</a:t>
            </a:r>
            <a:r>
              <a:rPr lang="en-GB" sz="1800" dirty="0">
                <a:solidFill>
                  <a:schemeClr val="dk1"/>
                </a:solidFill>
              </a:rPr>
              <a:t> di </a:t>
            </a:r>
            <a:r>
              <a:rPr lang="en-GB" sz="1800" dirty="0" err="1">
                <a:solidFill>
                  <a:schemeClr val="dk1"/>
                </a:solidFill>
              </a:rPr>
              <a:t>mostrare</a:t>
            </a:r>
            <a:r>
              <a:rPr lang="en-GB" sz="1800" dirty="0">
                <a:solidFill>
                  <a:schemeClr val="dk1"/>
                </a:solidFill>
              </a:rPr>
              <a:t> </a:t>
            </a:r>
            <a:r>
              <a:rPr lang="en-GB" sz="1800" dirty="0" err="1">
                <a:solidFill>
                  <a:schemeClr val="dk1"/>
                </a:solidFill>
              </a:rPr>
              <a:t>musei</a:t>
            </a:r>
            <a:r>
              <a:rPr lang="en-GB" sz="1800" dirty="0">
                <a:solidFill>
                  <a:schemeClr val="dk1"/>
                </a:solidFill>
              </a:rPr>
              <a:t>, </a:t>
            </a:r>
            <a:r>
              <a:rPr lang="en-GB" sz="1800" dirty="0" err="1">
                <a:solidFill>
                  <a:schemeClr val="dk1"/>
                </a:solidFill>
              </a:rPr>
              <a:t>monumenti</a:t>
            </a:r>
            <a:r>
              <a:rPr lang="en-GB" sz="1800" dirty="0">
                <a:solidFill>
                  <a:schemeClr val="dk1"/>
                </a:solidFill>
              </a:rPr>
              <a:t>, </a:t>
            </a:r>
            <a:r>
              <a:rPr lang="en-GB" sz="1800" dirty="0" err="1">
                <a:solidFill>
                  <a:schemeClr val="dk1"/>
                </a:solidFill>
              </a:rPr>
              <a:t>attrazioni</a:t>
            </a:r>
            <a:r>
              <a:rPr lang="en-GB" sz="1800" dirty="0">
                <a:solidFill>
                  <a:schemeClr val="dk1"/>
                </a:solidFill>
              </a:rPr>
              <a:t> o </a:t>
            </a:r>
            <a:r>
              <a:rPr lang="en-GB" sz="1800" dirty="0" err="1">
                <a:solidFill>
                  <a:schemeClr val="dk1"/>
                </a:solidFill>
              </a:rPr>
              <a:t>punti</a:t>
            </a:r>
            <a:r>
              <a:rPr lang="en-GB" sz="1800" dirty="0">
                <a:solidFill>
                  <a:schemeClr val="dk1"/>
                </a:solidFill>
              </a:rPr>
              <a:t> </a:t>
            </a:r>
            <a:r>
              <a:rPr lang="en-GB" sz="1800" dirty="0" err="1">
                <a:solidFill>
                  <a:schemeClr val="dk1"/>
                </a:solidFill>
              </a:rPr>
              <a:t>d’interesse</a:t>
            </a:r>
            <a:r>
              <a:rPr lang="en-GB" sz="1800" dirty="0">
                <a:solidFill>
                  <a:schemeClr val="dk1"/>
                </a:solidFill>
              </a:rPr>
              <a:t> </a:t>
            </a:r>
            <a:r>
              <a:rPr lang="en-GB" sz="1800" dirty="0" err="1">
                <a:solidFill>
                  <a:schemeClr val="dk1"/>
                </a:solidFill>
              </a:rPr>
              <a:t>nella</a:t>
            </a:r>
            <a:r>
              <a:rPr lang="en-GB" sz="1800" dirty="0">
                <a:solidFill>
                  <a:schemeClr val="dk1"/>
                </a:solidFill>
              </a:rPr>
              <a:t> </a:t>
            </a:r>
            <a:r>
              <a:rPr lang="en-GB" sz="1800" dirty="0" err="1">
                <a:solidFill>
                  <a:schemeClr val="dk1"/>
                </a:solidFill>
              </a:rPr>
              <a:t>città</a:t>
            </a:r>
            <a:r>
              <a:rPr lang="en-GB" sz="1800" dirty="0">
                <a:solidFill>
                  <a:schemeClr val="dk1"/>
                </a:solidFill>
              </a:rPr>
              <a:t> </a:t>
            </a:r>
            <a:r>
              <a:rPr lang="en-GB" sz="1800" dirty="0" err="1">
                <a:solidFill>
                  <a:schemeClr val="dk1"/>
                </a:solidFill>
              </a:rPr>
              <a:t>scelta</a:t>
            </a:r>
            <a:r>
              <a:rPr lang="en-GB" sz="1800" dirty="0">
                <a:solidFill>
                  <a:schemeClr val="dk1"/>
                </a:solidFill>
              </a:rPr>
              <a:t> </a:t>
            </a:r>
            <a:r>
              <a:rPr lang="en-GB" sz="1800" dirty="0" err="1">
                <a:solidFill>
                  <a:schemeClr val="dk1"/>
                </a:solidFill>
              </a:rPr>
              <a:t>dall’utente</a:t>
            </a:r>
            <a:r>
              <a:rPr lang="en-GB" sz="1800" dirty="0">
                <a:solidFill>
                  <a:schemeClr val="dk1"/>
                </a:solidFill>
              </a:rPr>
              <a:t>.</a:t>
            </a:r>
            <a:endParaRPr sz="18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8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36ea24d4654_0_94"/>
          <p:cNvSpPr txBox="1">
            <a:spLocks noGrp="1"/>
          </p:cNvSpPr>
          <p:nvPr>
            <p:ph type="title"/>
          </p:nvPr>
        </p:nvSpPr>
        <p:spPr>
          <a:xfrm>
            <a:off x="777375" y="334175"/>
            <a:ext cx="76962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Arial Black"/>
                <a:ea typeface="Arial Black"/>
                <a:cs typeface="Arial Black"/>
                <a:sym typeface="Arial Black"/>
              </a:rPr>
              <a:t>getLuoghiByCitta - </a:t>
            </a:r>
            <a:r>
              <a:rPr lang="en-GB" sz="2200" b="0">
                <a:latin typeface="Arial"/>
                <a:ea typeface="Arial"/>
                <a:cs typeface="Arial"/>
                <a:sym typeface="Arial"/>
              </a:rPr>
              <a:t>Sequence diagram</a:t>
            </a:r>
            <a:endParaRPr sz="2900"/>
          </a:p>
        </p:txBody>
      </p:sp>
      <p:pic>
        <p:nvPicPr>
          <p:cNvPr id="294" name="Google Shape;294;g36ea24d4654_0_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9025" y="1060925"/>
            <a:ext cx="9019951" cy="502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6e826eee4a_0_11"/>
          <p:cNvSpPr txBox="1">
            <a:spLocks noGrp="1"/>
          </p:cNvSpPr>
          <p:nvPr>
            <p:ph type="title"/>
          </p:nvPr>
        </p:nvSpPr>
        <p:spPr>
          <a:xfrm>
            <a:off x="749950" y="3082650"/>
            <a:ext cx="107991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500">
                <a:latin typeface="Arial Black"/>
                <a:ea typeface="Arial Black"/>
                <a:cs typeface="Arial Black"/>
                <a:sym typeface="Arial Black"/>
              </a:rPr>
              <a:t>ITERAZIONE 0</a:t>
            </a:r>
            <a:endParaRPr sz="45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36ea24d4654_0_105"/>
          <p:cNvSpPr txBox="1">
            <a:spLocks noGrp="1"/>
          </p:cNvSpPr>
          <p:nvPr>
            <p:ph type="title"/>
          </p:nvPr>
        </p:nvSpPr>
        <p:spPr>
          <a:xfrm>
            <a:off x="762000" y="457201"/>
            <a:ext cx="105156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Arial Black"/>
                <a:ea typeface="Arial Black"/>
                <a:cs typeface="Arial Black"/>
                <a:sym typeface="Arial Black"/>
              </a:rPr>
              <a:t> API per la gestione degli itinerari</a:t>
            </a:r>
            <a:endParaRPr/>
          </a:p>
        </p:txBody>
      </p:sp>
      <p:sp>
        <p:nvSpPr>
          <p:cNvPr id="300" name="Google Shape;300;g36ea24d4654_0_105"/>
          <p:cNvSpPr txBox="1"/>
          <p:nvPr/>
        </p:nvSpPr>
        <p:spPr>
          <a:xfrm>
            <a:off x="762000" y="1298375"/>
            <a:ext cx="10256700" cy="501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500" b="1">
                <a:solidFill>
                  <a:schemeClr val="dk1"/>
                </a:solidFill>
              </a:rPr>
              <a:t>getNomiItinerarioByUtente</a:t>
            </a:r>
            <a:endParaRPr sz="27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</a:rPr>
              <a:t>Questa API serve a restituire la </a:t>
            </a:r>
            <a:r>
              <a:rPr lang="en-GB" sz="1800" u="sng">
                <a:solidFill>
                  <a:schemeClr val="dk1"/>
                </a:solidFill>
              </a:rPr>
              <a:t>lista dei nomi delle mappe</a:t>
            </a:r>
            <a:r>
              <a:rPr lang="en-GB" sz="1800">
                <a:solidFill>
                  <a:schemeClr val="dk1"/>
                </a:solidFill>
              </a:rPr>
              <a:t> (cioè degli itinerari) associati a uno specifico utente.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</a:rPr>
              <a:t>È pensata per permettere all’applicazione client di mostrare la lista di tutti gli itinerari che quell’utente ha già salvato.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</a:rPr>
              <a:t>Il controller riceve il nome dell’utente come path variable e chiama il metodo </a:t>
            </a:r>
            <a:r>
              <a:rPr lang="en-GB" sz="1800" i="1">
                <a:solidFill>
                  <a:schemeClr val="dk1"/>
                </a:solidFill>
              </a:rPr>
              <a:t>ritornaNomiMappeDatoUtente</a:t>
            </a:r>
            <a:r>
              <a:rPr lang="en-GB" sz="1800">
                <a:solidFill>
                  <a:schemeClr val="dk1"/>
                </a:solidFill>
              </a:rPr>
              <a:t> nel service.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</a:rPr>
              <a:t>Il service, a sua volta, si appoggia al repository (</a:t>
            </a:r>
            <a:r>
              <a:rPr lang="en-GB" sz="1800" i="1">
                <a:solidFill>
                  <a:schemeClr val="dk1"/>
                </a:solidFill>
              </a:rPr>
              <a:t>listaNomiMappeDiUtente</a:t>
            </a:r>
            <a:r>
              <a:rPr lang="en-GB" sz="1800">
                <a:solidFill>
                  <a:schemeClr val="dk1"/>
                </a:solidFill>
              </a:rPr>
              <a:t>), che interroga il database per recuperare tutti gli itinerari associati a quell’utente.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</a:rPr>
              <a:t>Se il repository trova dei risultati, il controller risponde al client con HTTP 200 OK e restituisce la lista dei nomi; altrimenti, risponde con HTTP 400 Bad Request e un messaggio d’errore.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36ea24d4654_0_112"/>
          <p:cNvSpPr txBox="1">
            <a:spLocks noGrp="1"/>
          </p:cNvSpPr>
          <p:nvPr>
            <p:ph type="title"/>
          </p:nvPr>
        </p:nvSpPr>
        <p:spPr>
          <a:xfrm>
            <a:off x="777375" y="334175"/>
            <a:ext cx="76962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Arial Black"/>
                <a:ea typeface="Arial Black"/>
                <a:cs typeface="Arial Black"/>
                <a:sym typeface="Arial Black"/>
              </a:rPr>
              <a:t>getNomiByUtente - </a:t>
            </a:r>
            <a:r>
              <a:rPr lang="en-GB" sz="2200" b="0">
                <a:latin typeface="Arial"/>
                <a:ea typeface="Arial"/>
                <a:cs typeface="Arial"/>
                <a:sym typeface="Arial"/>
              </a:rPr>
              <a:t>Sequence diagram</a:t>
            </a:r>
            <a:endParaRPr sz="2900"/>
          </a:p>
        </p:txBody>
      </p:sp>
      <p:pic>
        <p:nvPicPr>
          <p:cNvPr id="306" name="Google Shape;306;g36ea24d4654_0_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849" y="1335726"/>
            <a:ext cx="11890299" cy="418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36e826eee4a_0_38"/>
          <p:cNvSpPr txBox="1">
            <a:spLocks noGrp="1"/>
          </p:cNvSpPr>
          <p:nvPr>
            <p:ph type="title"/>
          </p:nvPr>
        </p:nvSpPr>
        <p:spPr>
          <a:xfrm>
            <a:off x="749950" y="3082650"/>
            <a:ext cx="107991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500">
                <a:latin typeface="Arial Black"/>
                <a:ea typeface="Arial Black"/>
                <a:cs typeface="Arial Black"/>
                <a:sym typeface="Arial Black"/>
              </a:rPr>
              <a:t>ITERAZIONE 3</a:t>
            </a:r>
            <a:endParaRPr sz="45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36e826eee4a_0_100"/>
          <p:cNvSpPr txBox="1">
            <a:spLocks noGrp="1"/>
          </p:cNvSpPr>
          <p:nvPr>
            <p:ph type="title"/>
          </p:nvPr>
        </p:nvSpPr>
        <p:spPr>
          <a:xfrm>
            <a:off x="762000" y="457200"/>
            <a:ext cx="109557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Arial Black"/>
                <a:ea typeface="Arial Black"/>
                <a:cs typeface="Arial Black"/>
                <a:sym typeface="Arial Black"/>
              </a:rPr>
              <a:t>Implementazione front-end - </a:t>
            </a:r>
            <a:r>
              <a:rPr lang="en-GB" sz="2800" b="0">
                <a:latin typeface="Arial"/>
                <a:ea typeface="Arial"/>
                <a:cs typeface="Arial"/>
                <a:sym typeface="Arial"/>
              </a:rPr>
              <a:t>Requirements-Trip page</a:t>
            </a:r>
            <a:endParaRPr sz="2800" b="0"/>
          </a:p>
        </p:txBody>
      </p:sp>
      <p:pic>
        <p:nvPicPr>
          <p:cNvPr id="317" name="Google Shape;317;g36e826eee4a_0_100" title="requirementsPage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0" y="1108375"/>
            <a:ext cx="2325900" cy="4910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g36e826eee4a_0_100" title="requirementsSubPage.jp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20387" y="1108375"/>
            <a:ext cx="2325900" cy="4910761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g36e826eee4a_0_100" title="tripPage.jp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06087" y="1108375"/>
            <a:ext cx="2325900" cy="4910761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g36e826eee4a_0_100" title="tripPage_2.jp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391800" y="1108375"/>
            <a:ext cx="2325900" cy="49107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36e826eee4a_0_111"/>
          <p:cNvSpPr txBox="1">
            <a:spLocks noGrp="1"/>
          </p:cNvSpPr>
          <p:nvPr>
            <p:ph type="title"/>
          </p:nvPr>
        </p:nvSpPr>
        <p:spPr>
          <a:xfrm>
            <a:off x="762000" y="457201"/>
            <a:ext cx="105156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Arial Black"/>
                <a:ea typeface="Arial Black"/>
                <a:cs typeface="Arial Black"/>
                <a:sym typeface="Arial Black"/>
              </a:rPr>
              <a:t> API per la selezione di mappe/città/luoghi</a:t>
            </a:r>
            <a:endParaRPr/>
          </a:p>
        </p:txBody>
      </p:sp>
      <p:sp>
        <p:nvSpPr>
          <p:cNvPr id="326" name="Google Shape;326;g36e826eee4a_0_111"/>
          <p:cNvSpPr txBox="1"/>
          <p:nvPr/>
        </p:nvSpPr>
        <p:spPr>
          <a:xfrm>
            <a:off x="762000" y="1313750"/>
            <a:ext cx="10256700" cy="26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</a:rPr>
              <a:t>Sono state inoltre aggiunte le seguenti API per la selezione dei luoghi: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 sz="1800" b="1">
                <a:solidFill>
                  <a:schemeClr val="dk1"/>
                </a:solidFill>
              </a:rPr>
              <a:t>getRistorantiByCoordinate, </a:t>
            </a:r>
            <a:r>
              <a:rPr lang="en-GB" sz="1800">
                <a:solidFill>
                  <a:schemeClr val="dk1"/>
                </a:solidFill>
              </a:rPr>
              <a:t>che date in input una coppia di coordinate restituisce una lista di ristoranti, da quello più vicino a quello più lontano;</a:t>
            </a:r>
            <a:endParaRPr sz="1600">
              <a:solidFill>
                <a:schemeClr val="dk1"/>
              </a:solidFill>
            </a:endParaRP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 sz="1800" b="1">
                <a:solidFill>
                  <a:schemeClr val="dk1"/>
                </a:solidFill>
              </a:rPr>
              <a:t>getItinerarioByNomeAndUtente, </a:t>
            </a:r>
            <a:r>
              <a:rPr lang="en-GB" sz="1800">
                <a:solidFill>
                  <a:schemeClr val="dk1"/>
                </a:solidFill>
              </a:rPr>
              <a:t>che dati in input il nome di una mappa già esistente e il nome dell’utente che la ha creata restituisce l’intero itinerario, se questo è presente sul database.</a:t>
            </a:r>
            <a:endParaRPr sz="1700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36ea4777678_0_6"/>
          <p:cNvSpPr txBox="1">
            <a:spLocks noGrp="1"/>
          </p:cNvSpPr>
          <p:nvPr>
            <p:ph type="title"/>
          </p:nvPr>
        </p:nvSpPr>
        <p:spPr>
          <a:xfrm>
            <a:off x="762000" y="457201"/>
            <a:ext cx="105156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Arial Black"/>
                <a:ea typeface="Arial Black"/>
                <a:cs typeface="Arial Black"/>
                <a:sym typeface="Arial Black"/>
              </a:rPr>
              <a:t> API getRistorantiByCoordinate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332" name="Google Shape;332;g36ea4777678_0_6"/>
          <p:cNvSpPr txBox="1"/>
          <p:nvPr/>
        </p:nvSpPr>
        <p:spPr>
          <a:xfrm>
            <a:off x="762000" y="1529025"/>
            <a:ext cx="10256700" cy="44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</a:rPr>
              <a:t>Questo terzo servizio permette all’utente di vedere i ristoranti più vicini a dove si trova o a un punto scelto sulla mappa.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</a:rPr>
              <a:t>Il controller (</a:t>
            </a:r>
            <a:r>
              <a:rPr lang="en-GB" sz="1800" i="1">
                <a:solidFill>
                  <a:schemeClr val="dk1"/>
                </a:solidFill>
              </a:rPr>
              <a:t>getRistorantiByCoordinate</a:t>
            </a:r>
            <a:r>
              <a:rPr lang="en-GB" sz="1800">
                <a:solidFill>
                  <a:schemeClr val="dk1"/>
                </a:solidFill>
              </a:rPr>
              <a:t>) passa i parametri necessari al service (</a:t>
            </a:r>
            <a:r>
              <a:rPr lang="en-GB" sz="1800" i="1">
                <a:solidFill>
                  <a:schemeClr val="dk1"/>
                </a:solidFill>
              </a:rPr>
              <a:t>ritornaRistorantiDateCoordinate</a:t>
            </a:r>
            <a:r>
              <a:rPr lang="en-GB" sz="1800">
                <a:solidFill>
                  <a:schemeClr val="dk1"/>
                </a:solidFill>
              </a:rPr>
              <a:t>). Il service chiama il repository (</a:t>
            </a:r>
            <a:r>
              <a:rPr lang="en-GB" sz="1800" i="1">
                <a:solidFill>
                  <a:schemeClr val="dk1"/>
                </a:solidFill>
              </a:rPr>
              <a:t>listaRistorantiVicini</a:t>
            </a:r>
            <a:r>
              <a:rPr lang="en-GB" sz="1800">
                <a:solidFill>
                  <a:schemeClr val="dk1"/>
                </a:solidFill>
              </a:rPr>
              <a:t>), che grazie a una query geospaziale calcola quali sono i n ristoranti più vicini.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</a:rPr>
              <a:t>Se ci sono risultati, il controller invia al client HTTP 200 OK con la lista; altrimenti HTTP 400 Bad Request con un messaggio d’errore.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</a:rPr>
              <a:t>Questo servizio è pensato per chi sta visitando una città e vuole trovare subito dove mangiare nelle vicinanze.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36e826eee4a_0_127"/>
          <p:cNvSpPr txBox="1">
            <a:spLocks noGrp="1"/>
          </p:cNvSpPr>
          <p:nvPr>
            <p:ph type="title"/>
          </p:nvPr>
        </p:nvSpPr>
        <p:spPr>
          <a:xfrm>
            <a:off x="762000" y="457200"/>
            <a:ext cx="106500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Arial Black"/>
                <a:ea typeface="Arial Black"/>
                <a:cs typeface="Arial Black"/>
                <a:sym typeface="Arial Black"/>
              </a:rPr>
              <a:t>getRistorantiByCoordinate - </a:t>
            </a:r>
            <a:r>
              <a:rPr lang="en-GB" sz="2800" b="0">
                <a:latin typeface="Arial"/>
                <a:ea typeface="Arial"/>
                <a:cs typeface="Arial"/>
                <a:sym typeface="Arial"/>
              </a:rPr>
              <a:t>sequence diagram</a:t>
            </a:r>
            <a:endParaRPr/>
          </a:p>
        </p:txBody>
      </p:sp>
      <p:pic>
        <p:nvPicPr>
          <p:cNvPr id="338" name="Google Shape;338;g36e826eee4a_0_1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0" y="1680150"/>
            <a:ext cx="10650101" cy="437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36ea4777678_0_16"/>
          <p:cNvSpPr txBox="1">
            <a:spLocks noGrp="1"/>
          </p:cNvSpPr>
          <p:nvPr>
            <p:ph type="title"/>
          </p:nvPr>
        </p:nvSpPr>
        <p:spPr>
          <a:xfrm>
            <a:off x="777375" y="334175"/>
            <a:ext cx="76962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Arial Black"/>
                <a:ea typeface="Arial Black"/>
                <a:cs typeface="Arial Black"/>
                <a:sym typeface="Arial Black"/>
              </a:rPr>
              <a:t>API-Luoghi </a:t>
            </a:r>
            <a:r>
              <a:rPr lang="en-GB" sz="2200" b="0">
                <a:latin typeface="Arial"/>
                <a:ea typeface="Arial"/>
                <a:cs typeface="Arial"/>
                <a:sym typeface="Arial"/>
              </a:rPr>
              <a:t>Class diagram</a:t>
            </a:r>
            <a:endParaRPr sz="2900"/>
          </a:p>
        </p:txBody>
      </p:sp>
      <p:pic>
        <p:nvPicPr>
          <p:cNvPr id="344" name="Google Shape;344;g36ea4777678_0_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3850" y="383988"/>
            <a:ext cx="5212332" cy="5680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36ea4777678_0_22"/>
          <p:cNvSpPr txBox="1">
            <a:spLocks noGrp="1"/>
          </p:cNvSpPr>
          <p:nvPr>
            <p:ph type="title"/>
          </p:nvPr>
        </p:nvSpPr>
        <p:spPr>
          <a:xfrm>
            <a:off x="762000" y="457201"/>
            <a:ext cx="105156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Arial Black"/>
                <a:ea typeface="Arial Black"/>
                <a:cs typeface="Arial Black"/>
                <a:sym typeface="Arial Black"/>
              </a:rPr>
              <a:t> API per la gestione degli itinerari</a:t>
            </a:r>
            <a:endParaRPr/>
          </a:p>
        </p:txBody>
      </p:sp>
      <p:sp>
        <p:nvSpPr>
          <p:cNvPr id="350" name="Google Shape;350;g36ea4777678_0_22"/>
          <p:cNvSpPr txBox="1"/>
          <p:nvPr/>
        </p:nvSpPr>
        <p:spPr>
          <a:xfrm>
            <a:off x="762000" y="1310425"/>
            <a:ext cx="10256700" cy="45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500" b="1">
                <a:solidFill>
                  <a:schemeClr val="dk1"/>
                </a:solidFill>
              </a:rPr>
              <a:t>getItinerarioByNomeAndUtente</a:t>
            </a:r>
            <a:endParaRPr sz="27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</a:rPr>
              <a:t>Il servizio getItinerarioByNomeAndUtente è un’API che permette di </a:t>
            </a:r>
            <a:r>
              <a:rPr lang="en-GB" sz="1800" u="sng">
                <a:solidFill>
                  <a:schemeClr val="dk1"/>
                </a:solidFill>
              </a:rPr>
              <a:t>recuperare la mappa dettagliata di un itinerario</a:t>
            </a:r>
            <a:r>
              <a:rPr lang="en-GB" sz="1800">
                <a:solidFill>
                  <a:schemeClr val="dk1"/>
                </a:solidFill>
              </a:rPr>
              <a:t> (composta da tappe ordinate per giorno) dato il nome della mappa e l’username dell’utente proprietario. 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</a:rPr>
              <a:t>Il controller riceve due parametri come path variable e chiama il metodo </a:t>
            </a:r>
            <a:r>
              <a:rPr lang="en-GB" sz="1800" i="1">
                <a:solidFill>
                  <a:schemeClr val="dk1"/>
                </a:solidFill>
              </a:rPr>
              <a:t>ritornaMappeDatoUtente </a:t>
            </a:r>
            <a:r>
              <a:rPr lang="en-GB" sz="1800">
                <a:solidFill>
                  <a:schemeClr val="dk1"/>
                </a:solidFill>
              </a:rPr>
              <a:t>nel service.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</a:rPr>
              <a:t>Il service si occupa di contattare il repository (</a:t>
            </a:r>
            <a:r>
              <a:rPr lang="en-GB" sz="1800" i="1">
                <a:solidFill>
                  <a:schemeClr val="dk1"/>
                </a:solidFill>
              </a:rPr>
              <a:t>listaMappeDiUtente</a:t>
            </a:r>
            <a:r>
              <a:rPr lang="en-GB" sz="1800">
                <a:solidFill>
                  <a:schemeClr val="dk1"/>
                </a:solidFill>
              </a:rPr>
              <a:t>), che esegue una query al database per trovare la mappa corrispondente all’utente e al nome indicato.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</a:rPr>
              <a:t>Se la mappa viene trovata, il controller risponde al client con HTTP 200 OK e la mappa stessa.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800">
                <a:solidFill>
                  <a:schemeClr val="dk1"/>
                </a:solidFill>
              </a:rPr>
              <a:t>Se invece non viene trovata, il controller restituisce HTTP 400 Bad Request con un messaggio d’errore.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36ea4777678_0_28"/>
          <p:cNvSpPr txBox="1">
            <a:spLocks noGrp="1"/>
          </p:cNvSpPr>
          <p:nvPr>
            <p:ph type="title"/>
          </p:nvPr>
        </p:nvSpPr>
        <p:spPr>
          <a:xfrm>
            <a:off x="762000" y="457200"/>
            <a:ext cx="111846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Arial Black"/>
                <a:ea typeface="Arial Black"/>
                <a:cs typeface="Arial Black"/>
                <a:sym typeface="Arial Black"/>
              </a:rPr>
              <a:t>getItinerarioByNomeAndUtente - </a:t>
            </a:r>
            <a:r>
              <a:rPr lang="en-GB" sz="2800" b="0">
                <a:latin typeface="Arial"/>
                <a:ea typeface="Arial"/>
                <a:cs typeface="Arial"/>
                <a:sym typeface="Arial"/>
              </a:rPr>
              <a:t>sequence diagram</a:t>
            </a:r>
            <a:endParaRPr/>
          </a:p>
        </p:txBody>
      </p:sp>
      <p:pic>
        <p:nvPicPr>
          <p:cNvPr id="356" name="Google Shape;356;g36ea4777678_0_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063" y="1619900"/>
            <a:ext cx="11693876" cy="399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"/>
          <p:cNvSpPr txBox="1">
            <a:spLocks noGrp="1"/>
          </p:cNvSpPr>
          <p:nvPr>
            <p:ph type="title"/>
          </p:nvPr>
        </p:nvSpPr>
        <p:spPr>
          <a:xfrm>
            <a:off x="762000" y="457200"/>
            <a:ext cx="51816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>
                <a:latin typeface="Arial Black"/>
                <a:ea typeface="Arial Black"/>
                <a:cs typeface="Arial Black"/>
                <a:sym typeface="Arial Black"/>
              </a:rPr>
              <a:t>Analisi</a:t>
            </a:r>
            <a:r>
              <a:rPr lang="en-GB" dirty="0"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-GB" dirty="0" err="1">
                <a:latin typeface="Arial Black"/>
                <a:ea typeface="Arial Black"/>
                <a:cs typeface="Arial Black"/>
                <a:sym typeface="Arial Black"/>
              </a:rPr>
              <a:t>requisiti</a:t>
            </a:r>
            <a:endParaRPr dirty="0"/>
          </a:p>
        </p:txBody>
      </p:sp>
      <p:sp>
        <p:nvSpPr>
          <p:cNvPr id="79" name="Google Shape;79;p4"/>
          <p:cNvSpPr txBox="1"/>
          <p:nvPr/>
        </p:nvSpPr>
        <p:spPr>
          <a:xfrm>
            <a:off x="762000" y="1295400"/>
            <a:ext cx="10287000" cy="3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b="1"/>
              <a:t>Requisiti utente:</a:t>
            </a:r>
            <a:endParaRPr sz="2800" b="1"/>
          </a:p>
          <a:p>
            <a:pPr marL="457200" lvl="0" indent="-36830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200"/>
              <a:buChar char="●"/>
            </a:pPr>
            <a:r>
              <a:rPr lang="en-GB" sz="1800">
                <a:solidFill>
                  <a:schemeClr val="dk1"/>
                </a:solidFill>
              </a:rPr>
              <a:t>L’utente può </a:t>
            </a:r>
            <a:r>
              <a:rPr lang="en-GB" sz="1800" b="1">
                <a:solidFill>
                  <a:schemeClr val="dk1"/>
                </a:solidFill>
              </a:rPr>
              <a:t>scegliere una città</a:t>
            </a:r>
            <a:r>
              <a:rPr lang="en-GB" sz="1800">
                <a:solidFill>
                  <a:schemeClr val="dk1"/>
                </a:solidFill>
              </a:rPr>
              <a:t> tra quelle disponibili per organizzare un viaggio.</a:t>
            </a:r>
            <a:endParaRPr sz="1800">
              <a:solidFill>
                <a:schemeClr val="dk1"/>
              </a:solidFill>
            </a:endParaRPr>
          </a:p>
          <a:p>
            <a:pPr marL="457200" lvl="0" indent="-3683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1800">
                <a:solidFill>
                  <a:schemeClr val="dk1"/>
                </a:solidFill>
              </a:rPr>
              <a:t>L’utente può </a:t>
            </a:r>
            <a:r>
              <a:rPr lang="en-GB" sz="1800" b="1">
                <a:solidFill>
                  <a:schemeClr val="dk1"/>
                </a:solidFill>
              </a:rPr>
              <a:t>visualizzare la lista dei luogh</a:t>
            </a:r>
            <a:r>
              <a:rPr lang="en-GB" sz="1800">
                <a:solidFill>
                  <a:schemeClr val="dk1"/>
                </a:solidFill>
              </a:rPr>
              <a:t>i della città selezionata in modo da poter scegliere quali visitare.</a:t>
            </a:r>
            <a:endParaRPr sz="1800">
              <a:solidFill>
                <a:schemeClr val="dk1"/>
              </a:solidFill>
            </a:endParaRPr>
          </a:p>
          <a:p>
            <a:pPr marL="457200" lvl="0" indent="-3683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1800">
                <a:solidFill>
                  <a:schemeClr val="dk1"/>
                </a:solidFill>
              </a:rPr>
              <a:t>L’utente deve poter </a:t>
            </a:r>
            <a:r>
              <a:rPr lang="en-GB" sz="1800" b="1">
                <a:solidFill>
                  <a:schemeClr val="dk1"/>
                </a:solidFill>
              </a:rPr>
              <a:t>decidere i “ritmi”</a:t>
            </a:r>
            <a:r>
              <a:rPr lang="en-GB" sz="1800">
                <a:solidFill>
                  <a:schemeClr val="dk1"/>
                </a:solidFill>
              </a:rPr>
              <a:t> (giorni, orari partenza, ritorno, pausa, pranzo, ecc.) della vacanza.</a:t>
            </a:r>
            <a:endParaRPr sz="1800">
              <a:solidFill>
                <a:schemeClr val="dk1"/>
              </a:solidFill>
            </a:endParaRPr>
          </a:p>
          <a:p>
            <a:pPr marL="457200" lvl="0" indent="-3683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1800">
                <a:solidFill>
                  <a:schemeClr val="dk1"/>
                </a:solidFill>
              </a:rPr>
              <a:t>L’utente deve ricevere in maniera </a:t>
            </a:r>
            <a:r>
              <a:rPr lang="en-GB" sz="1800" b="1">
                <a:solidFill>
                  <a:schemeClr val="dk1"/>
                </a:solidFill>
              </a:rPr>
              <a:t>automatica l’itinerario di viaggio</a:t>
            </a:r>
            <a:r>
              <a:rPr lang="en-GB" sz="1800">
                <a:solidFill>
                  <a:schemeClr val="dk1"/>
                </a:solidFill>
              </a:rPr>
              <a:t>. L’itinerario calcolato </a:t>
            </a:r>
            <a:r>
              <a:rPr lang="en-GB" sz="1800" b="1">
                <a:solidFill>
                  <a:schemeClr val="dk1"/>
                </a:solidFill>
              </a:rPr>
              <a:t>massimizza il numero di luoghi</a:t>
            </a:r>
            <a:r>
              <a:rPr lang="en-GB" sz="1800">
                <a:solidFill>
                  <a:schemeClr val="dk1"/>
                </a:solidFill>
              </a:rPr>
              <a:t> che l’utente vuole visitare tra quelli selezionati.</a:t>
            </a:r>
            <a:endParaRPr sz="1800">
              <a:solidFill>
                <a:schemeClr val="dk1"/>
              </a:solidFill>
            </a:endParaRPr>
          </a:p>
          <a:p>
            <a:pPr marL="457200" lvl="0" indent="-3683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1800">
                <a:solidFill>
                  <a:schemeClr val="dk1"/>
                </a:solidFill>
              </a:rPr>
              <a:t>L’utente deve poter </a:t>
            </a:r>
            <a:r>
              <a:rPr lang="en-GB" sz="1800" b="1">
                <a:solidFill>
                  <a:schemeClr val="dk1"/>
                </a:solidFill>
              </a:rPr>
              <a:t>scegliere tra una lista di ristoranti</a:t>
            </a:r>
            <a:r>
              <a:rPr lang="en-GB" sz="1800">
                <a:solidFill>
                  <a:schemeClr val="dk1"/>
                </a:solidFill>
              </a:rPr>
              <a:t> disponibili più vicini al punto in cui effettuerà pause pranzo.</a:t>
            </a:r>
            <a:endParaRPr sz="220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36ea4777678_0_34"/>
          <p:cNvSpPr txBox="1">
            <a:spLocks noGrp="1"/>
          </p:cNvSpPr>
          <p:nvPr>
            <p:ph type="title"/>
          </p:nvPr>
        </p:nvSpPr>
        <p:spPr>
          <a:xfrm>
            <a:off x="777375" y="334175"/>
            <a:ext cx="76962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Arial Black"/>
                <a:ea typeface="Arial Black"/>
                <a:cs typeface="Arial Black"/>
                <a:sym typeface="Arial Black"/>
              </a:rPr>
              <a:t>API-Itinerari </a:t>
            </a:r>
            <a:r>
              <a:rPr lang="en-GB" sz="2200" b="0">
                <a:latin typeface="Arial"/>
                <a:ea typeface="Arial"/>
                <a:cs typeface="Arial"/>
                <a:sym typeface="Arial"/>
              </a:rPr>
              <a:t>Class diagram</a:t>
            </a:r>
            <a:endParaRPr sz="2900"/>
          </a:p>
        </p:txBody>
      </p:sp>
      <p:pic>
        <p:nvPicPr>
          <p:cNvPr id="362" name="Google Shape;362;g36ea4777678_0_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425" y="1511400"/>
            <a:ext cx="12007149" cy="420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36e826eee4a_0_157"/>
          <p:cNvSpPr txBox="1">
            <a:spLocks noGrp="1"/>
          </p:cNvSpPr>
          <p:nvPr>
            <p:ph type="title"/>
          </p:nvPr>
        </p:nvSpPr>
        <p:spPr>
          <a:xfrm>
            <a:off x="762000" y="457200"/>
            <a:ext cx="76962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Arial Black"/>
                <a:ea typeface="Arial Black"/>
                <a:cs typeface="Arial Black"/>
                <a:sym typeface="Arial Black"/>
              </a:rPr>
              <a:t>Testing del software</a:t>
            </a:r>
            <a:endParaRPr/>
          </a:p>
        </p:txBody>
      </p:sp>
      <p:sp>
        <p:nvSpPr>
          <p:cNvPr id="368" name="Google Shape;368;g36e826eee4a_0_157"/>
          <p:cNvSpPr txBox="1"/>
          <p:nvPr/>
        </p:nvSpPr>
        <p:spPr>
          <a:xfrm>
            <a:off x="858150" y="1330625"/>
            <a:ext cx="5580300" cy="46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</a:rPr>
              <a:t>Ogni API è stata testata seguendo tre modalità complementari: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-GB" sz="1800">
                <a:solidFill>
                  <a:schemeClr val="dk1"/>
                </a:solidFill>
              </a:rPr>
              <a:t>verificare “</a:t>
            </a:r>
            <a:r>
              <a:rPr lang="en-GB" sz="1800" b="1">
                <a:solidFill>
                  <a:schemeClr val="dk1"/>
                </a:solidFill>
              </a:rPr>
              <a:t>a occhio</a:t>
            </a:r>
            <a:r>
              <a:rPr lang="en-GB" sz="1800">
                <a:solidFill>
                  <a:schemeClr val="dk1"/>
                </a:solidFill>
              </a:rPr>
              <a:t>” che l’API svolga correttamente la funzione prevista, osservandone il comportamento durante l’esecuzione;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-GB" sz="1800">
                <a:solidFill>
                  <a:schemeClr val="dk1"/>
                </a:solidFill>
              </a:rPr>
              <a:t>verifica attraverso l’uso di </a:t>
            </a:r>
            <a:r>
              <a:rPr lang="en-GB" sz="1800" b="1">
                <a:solidFill>
                  <a:schemeClr val="dk1"/>
                </a:solidFill>
              </a:rPr>
              <a:t>Postman</a:t>
            </a:r>
            <a:r>
              <a:rPr lang="en-GB" sz="1800">
                <a:solidFill>
                  <a:schemeClr val="dk1"/>
                </a:solidFill>
              </a:rPr>
              <a:t>, che consente di inviare richieste controllate e osservare le risposte, verificando così anche la gestione dei diversi casi di errore e la correttezza dei JSON inviati e ricevuti. 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-GB" sz="1800">
                <a:solidFill>
                  <a:schemeClr val="dk1"/>
                </a:solidFill>
              </a:rPr>
              <a:t>Utilizzo di </a:t>
            </a:r>
            <a:r>
              <a:rPr lang="en-GB" sz="1800" b="1">
                <a:solidFill>
                  <a:schemeClr val="dk1"/>
                </a:solidFill>
              </a:rPr>
              <a:t>JUnit</a:t>
            </a:r>
            <a:r>
              <a:rPr lang="en-GB" sz="1800">
                <a:solidFill>
                  <a:schemeClr val="dk1"/>
                </a:solidFill>
              </a:rPr>
              <a:t>, dove vengono scritti metodi di test per verificare puntualmente le operazioni di lettura e scrittura che le API eseguono sul database.</a:t>
            </a:r>
            <a:endParaRPr sz="2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369" name="Google Shape;369;g36e826eee4a_0_1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40550" y="3252788"/>
            <a:ext cx="4114800" cy="2333625"/>
          </a:xfrm>
          <a:prstGeom prst="rect">
            <a:avLst/>
          </a:prstGeom>
          <a:noFill/>
          <a:ln>
            <a:noFill/>
          </a:ln>
        </p:spPr>
      </p:pic>
      <p:sp>
        <p:nvSpPr>
          <p:cNvPr id="370" name="Google Shape;370;g36e826eee4a_0_157"/>
          <p:cNvSpPr txBox="1"/>
          <p:nvPr/>
        </p:nvSpPr>
        <p:spPr>
          <a:xfrm>
            <a:off x="6940550" y="2168825"/>
            <a:ext cx="41148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</a:rPr>
              <a:t>Riportiamo i risultati dell’esecuzione in cascata dei test di tutte le query delle API. 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36e826eee4a_0_167"/>
          <p:cNvSpPr txBox="1">
            <a:spLocks noGrp="1"/>
          </p:cNvSpPr>
          <p:nvPr>
            <p:ph type="title"/>
          </p:nvPr>
        </p:nvSpPr>
        <p:spPr>
          <a:xfrm>
            <a:off x="762000" y="457200"/>
            <a:ext cx="102933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Arial Black"/>
                <a:ea typeface="Arial Black"/>
                <a:cs typeface="Arial Black"/>
                <a:sym typeface="Arial Black"/>
              </a:rPr>
              <a:t>Analisi di qualità  e metriche del software</a:t>
            </a:r>
            <a:endParaRPr/>
          </a:p>
        </p:txBody>
      </p:sp>
      <p:sp>
        <p:nvSpPr>
          <p:cNvPr id="376" name="Google Shape;376;g36e826eee4a_0_167"/>
          <p:cNvSpPr txBox="1"/>
          <p:nvPr/>
        </p:nvSpPr>
        <p:spPr>
          <a:xfrm>
            <a:off x="705750" y="1330625"/>
            <a:ext cx="10293300" cy="46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</a:rPr>
              <a:t>Per la valutazione della qualità del software e l’analisi delle metriche è stato utilizzato lo strumento </a:t>
            </a:r>
            <a:r>
              <a:rPr lang="en-GB" sz="1800" b="1">
                <a:solidFill>
                  <a:schemeClr val="dk1"/>
                </a:solidFill>
              </a:rPr>
              <a:t>CodeMR</a:t>
            </a:r>
            <a:endParaRPr sz="1800" b="1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</a:rPr>
              <a:t>Tra i vari grafici generati riportiamo solo quelli relativi a: 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 sz="1800" b="1">
                <a:solidFill>
                  <a:schemeClr val="dk1"/>
                </a:solidFill>
              </a:rPr>
              <a:t>complessità, </a:t>
            </a:r>
            <a:r>
              <a:rPr lang="en-GB" sz="1800">
                <a:solidFill>
                  <a:schemeClr val="dk1"/>
                </a:solidFill>
              </a:rPr>
              <a:t>che misura quanto è difficile comprendere e mantenere il codice;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 sz="1800" b="1">
                <a:solidFill>
                  <a:schemeClr val="dk1"/>
                </a:solidFill>
              </a:rPr>
              <a:t>coupling,</a:t>
            </a:r>
            <a:r>
              <a:rPr lang="en-GB" sz="1800">
                <a:solidFill>
                  <a:schemeClr val="dk1"/>
                </a:solidFill>
              </a:rPr>
              <a:t> che indica il grado di dipendenza tra classi o moduli; 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 sz="1800" b="1">
                <a:solidFill>
                  <a:schemeClr val="dk1"/>
                </a:solidFill>
              </a:rPr>
              <a:t>l’assenza di coesione,</a:t>
            </a:r>
            <a:r>
              <a:rPr lang="en-GB" sz="1800">
                <a:solidFill>
                  <a:schemeClr val="dk1"/>
                </a:solidFill>
              </a:rPr>
              <a:t> che evidenzia quanto le responsabilità di una classe siano disperse e poco correlate;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 sz="1800" b="1">
                <a:solidFill>
                  <a:schemeClr val="dk1"/>
                </a:solidFill>
              </a:rPr>
              <a:t>dimensione del codice,</a:t>
            </a:r>
            <a:r>
              <a:rPr lang="en-GB" sz="1800">
                <a:solidFill>
                  <a:schemeClr val="dk1"/>
                </a:solidFill>
              </a:rPr>
              <a:t> che è il numero di righe o metodi.</a:t>
            </a:r>
            <a:endParaRPr sz="110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36e826eee4a_0_176"/>
          <p:cNvSpPr txBox="1">
            <a:spLocks noGrp="1"/>
          </p:cNvSpPr>
          <p:nvPr>
            <p:ph type="title"/>
          </p:nvPr>
        </p:nvSpPr>
        <p:spPr>
          <a:xfrm>
            <a:off x="762000" y="457200"/>
            <a:ext cx="102933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>
                <a:latin typeface="Arial Black"/>
                <a:ea typeface="Arial Black"/>
                <a:cs typeface="Arial Black"/>
                <a:sym typeface="Arial Black"/>
              </a:rPr>
              <a:t>Analisi</a:t>
            </a:r>
            <a:r>
              <a:rPr lang="en-GB" dirty="0">
                <a:latin typeface="Arial Black"/>
                <a:ea typeface="Arial Black"/>
                <a:cs typeface="Arial Black"/>
                <a:sym typeface="Arial Black"/>
              </a:rPr>
              <a:t> di </a:t>
            </a:r>
            <a:r>
              <a:rPr lang="en-GB" dirty="0" err="1">
                <a:latin typeface="Arial Black"/>
                <a:ea typeface="Arial Black"/>
                <a:cs typeface="Arial Black"/>
                <a:sym typeface="Arial Black"/>
              </a:rPr>
              <a:t>qualità</a:t>
            </a:r>
            <a:r>
              <a:rPr lang="en-GB">
                <a:latin typeface="Arial Black"/>
                <a:ea typeface="Arial Black"/>
                <a:cs typeface="Arial Black"/>
                <a:sym typeface="Arial Black"/>
              </a:rPr>
              <a:t> e </a:t>
            </a:r>
            <a:r>
              <a:rPr lang="en-GB" dirty="0" err="1">
                <a:latin typeface="Arial Black"/>
                <a:ea typeface="Arial Black"/>
                <a:cs typeface="Arial Black"/>
                <a:sym typeface="Arial Black"/>
              </a:rPr>
              <a:t>metriche</a:t>
            </a:r>
            <a:r>
              <a:rPr lang="en-GB" dirty="0">
                <a:latin typeface="Arial Black"/>
                <a:ea typeface="Arial Black"/>
                <a:cs typeface="Arial Black"/>
                <a:sym typeface="Arial Black"/>
              </a:rPr>
              <a:t> - controller</a:t>
            </a:r>
            <a:endParaRPr dirty="0"/>
          </a:p>
        </p:txBody>
      </p:sp>
      <p:pic>
        <p:nvPicPr>
          <p:cNvPr id="382" name="Google Shape;382;g36e826eee4a_0_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2638" y="996000"/>
            <a:ext cx="6632025" cy="5095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36e826eee4a_0_181"/>
          <p:cNvSpPr txBox="1">
            <a:spLocks noGrp="1"/>
          </p:cNvSpPr>
          <p:nvPr>
            <p:ph type="title"/>
          </p:nvPr>
        </p:nvSpPr>
        <p:spPr>
          <a:xfrm>
            <a:off x="762000" y="457200"/>
            <a:ext cx="102933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>
                <a:latin typeface="Arial Black"/>
                <a:ea typeface="Arial Black"/>
                <a:cs typeface="Arial Black"/>
                <a:sym typeface="Arial Black"/>
              </a:rPr>
              <a:t>Analisi</a:t>
            </a:r>
            <a:r>
              <a:rPr lang="en-GB" dirty="0">
                <a:latin typeface="Arial Black"/>
                <a:ea typeface="Arial Black"/>
                <a:cs typeface="Arial Black"/>
                <a:sym typeface="Arial Black"/>
              </a:rPr>
              <a:t> di </a:t>
            </a:r>
            <a:r>
              <a:rPr lang="en-GB" dirty="0" err="1">
                <a:latin typeface="Arial Black"/>
                <a:ea typeface="Arial Black"/>
                <a:cs typeface="Arial Black"/>
                <a:sym typeface="Arial Black"/>
              </a:rPr>
              <a:t>qualità</a:t>
            </a:r>
            <a:r>
              <a:rPr lang="en-GB" dirty="0">
                <a:latin typeface="Arial Black"/>
                <a:ea typeface="Arial Black"/>
                <a:cs typeface="Arial Black"/>
                <a:sym typeface="Arial Black"/>
              </a:rPr>
              <a:t> e </a:t>
            </a:r>
            <a:r>
              <a:rPr lang="en-GB" dirty="0" err="1">
                <a:latin typeface="Arial Black"/>
                <a:ea typeface="Arial Black"/>
                <a:cs typeface="Arial Black"/>
                <a:sym typeface="Arial Black"/>
              </a:rPr>
              <a:t>metriche</a:t>
            </a:r>
            <a:r>
              <a:rPr lang="en-GB" dirty="0">
                <a:latin typeface="Arial Black"/>
                <a:ea typeface="Arial Black"/>
                <a:cs typeface="Arial Black"/>
                <a:sym typeface="Arial Black"/>
              </a:rPr>
              <a:t> - model</a:t>
            </a:r>
            <a:endParaRPr dirty="0"/>
          </a:p>
        </p:txBody>
      </p:sp>
      <p:pic>
        <p:nvPicPr>
          <p:cNvPr id="388" name="Google Shape;388;g36e826eee4a_0_1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4775" y="996000"/>
            <a:ext cx="6647749" cy="508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36e826eee4a_0_185"/>
          <p:cNvSpPr txBox="1">
            <a:spLocks noGrp="1"/>
          </p:cNvSpPr>
          <p:nvPr>
            <p:ph type="title"/>
          </p:nvPr>
        </p:nvSpPr>
        <p:spPr>
          <a:xfrm>
            <a:off x="762000" y="457200"/>
            <a:ext cx="102933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>
                <a:latin typeface="Arial Black"/>
                <a:ea typeface="Arial Black"/>
                <a:cs typeface="Arial Black"/>
                <a:sym typeface="Arial Black"/>
              </a:rPr>
              <a:t>Analisi</a:t>
            </a:r>
            <a:r>
              <a:rPr lang="en-GB" dirty="0">
                <a:latin typeface="Arial Black"/>
                <a:ea typeface="Arial Black"/>
                <a:cs typeface="Arial Black"/>
                <a:sym typeface="Arial Black"/>
              </a:rPr>
              <a:t> di </a:t>
            </a:r>
            <a:r>
              <a:rPr lang="en-GB" dirty="0" err="1">
                <a:latin typeface="Arial Black"/>
                <a:ea typeface="Arial Black"/>
                <a:cs typeface="Arial Black"/>
                <a:sym typeface="Arial Black"/>
              </a:rPr>
              <a:t>qualità</a:t>
            </a:r>
            <a:r>
              <a:rPr lang="en-GB" dirty="0">
                <a:latin typeface="Arial Black"/>
                <a:ea typeface="Arial Black"/>
                <a:cs typeface="Arial Black"/>
                <a:sym typeface="Arial Black"/>
              </a:rPr>
              <a:t> e </a:t>
            </a:r>
            <a:r>
              <a:rPr lang="en-GB" dirty="0" err="1">
                <a:latin typeface="Arial Black"/>
                <a:ea typeface="Arial Black"/>
                <a:cs typeface="Arial Black"/>
                <a:sym typeface="Arial Black"/>
              </a:rPr>
              <a:t>metriche</a:t>
            </a:r>
            <a:r>
              <a:rPr lang="en-GB" dirty="0">
                <a:latin typeface="Arial Black"/>
                <a:ea typeface="Arial Black"/>
                <a:cs typeface="Arial Black"/>
                <a:sym typeface="Arial Black"/>
              </a:rPr>
              <a:t> - database</a:t>
            </a:r>
            <a:endParaRPr dirty="0"/>
          </a:p>
        </p:txBody>
      </p:sp>
      <p:pic>
        <p:nvPicPr>
          <p:cNvPr id="394" name="Google Shape;394;g36e826eee4a_0_1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0675" y="996000"/>
            <a:ext cx="6695950" cy="508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52"/>
          <p:cNvSpPr txBox="1">
            <a:spLocks noGrp="1"/>
          </p:cNvSpPr>
          <p:nvPr>
            <p:ph type="title"/>
          </p:nvPr>
        </p:nvSpPr>
        <p:spPr>
          <a:xfrm>
            <a:off x="762000" y="457200"/>
            <a:ext cx="73914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Arial Black"/>
                <a:ea typeface="Arial Black"/>
                <a:cs typeface="Arial Black"/>
                <a:sym typeface="Arial Black"/>
              </a:rPr>
              <a:t>Conclusioni</a:t>
            </a:r>
            <a:endParaRPr/>
          </a:p>
        </p:txBody>
      </p:sp>
      <p:sp>
        <p:nvSpPr>
          <p:cNvPr id="400" name="Google Shape;400;p52"/>
          <p:cNvSpPr txBox="1"/>
          <p:nvPr/>
        </p:nvSpPr>
        <p:spPr>
          <a:xfrm>
            <a:off x="762000" y="1524000"/>
            <a:ext cx="10210800" cy="47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en-GB" sz="1800">
                <a:solidFill>
                  <a:schemeClr val="dk1"/>
                </a:solidFill>
              </a:rPr>
              <a:t>L’applicazione è in grado di soddisfare tutti i requisiti funzionali dell’utente finale, generando e memorizzando itinerari personalizzati secondo preferenze e necessità di ognuno.</a:t>
            </a:r>
            <a:endParaRPr sz="1800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en-GB" sz="1800">
                <a:solidFill>
                  <a:schemeClr val="dk1"/>
                </a:solidFill>
              </a:rPr>
              <a:t>Unico elemento che nella versione corrente del software presenta una bassa usabilità per l’utente è l’inserimento dei dati riguardanti la posizione di partenza per gli itinerari: inserire manualmente le coordinate non è intuitivo. </a:t>
            </a:r>
            <a:endParaRPr sz="1800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chemeClr val="dk1"/>
                </a:solidFill>
              </a:rPr>
              <a:t>Per rimediare a questa problematica sarebbe possibile acquistare ed utilizzare API di Google che permettano di identificare le coordinate di hotel associandole a un nominativo inserito dall’utente.</a:t>
            </a:r>
            <a:endParaRPr sz="1800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chemeClr val="dk1"/>
                </a:solidFill>
              </a:rPr>
              <a:t>Negli update futuri, inoltre, si potrebbe comprare l’API di Google-Maps per compiere stime più corrette sulle distanze, fare accordi con i proprietari delle zone di attrazione incentivando l’utilizzo dell’app fornendo un’interfaccia ad hoc per l’inserimento e l’aggiornamento delle zone interessate.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"/>
          <p:cNvSpPr txBox="1">
            <a:spLocks noGrp="1"/>
          </p:cNvSpPr>
          <p:nvPr>
            <p:ph type="title"/>
          </p:nvPr>
        </p:nvSpPr>
        <p:spPr>
          <a:xfrm>
            <a:off x="762000" y="457200"/>
            <a:ext cx="51816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Arial Black"/>
                <a:ea typeface="Arial Black"/>
                <a:cs typeface="Arial Black"/>
                <a:sym typeface="Arial Black"/>
              </a:rPr>
              <a:t>Analisi requisiti</a:t>
            </a:r>
            <a:endParaRPr/>
          </a:p>
        </p:txBody>
      </p:sp>
      <p:sp>
        <p:nvSpPr>
          <p:cNvPr id="85" name="Google Shape;85;p5"/>
          <p:cNvSpPr txBox="1"/>
          <p:nvPr/>
        </p:nvSpPr>
        <p:spPr>
          <a:xfrm>
            <a:off x="762000" y="1295400"/>
            <a:ext cx="10287000" cy="3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800" b="1"/>
              <a:t>Requisiti dell’addetto dell’amministrazione cittadina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 sz="1800">
                <a:solidFill>
                  <a:schemeClr val="dk1"/>
                </a:solidFill>
              </a:rPr>
              <a:t>L’addetto deve essere in grado di </a:t>
            </a:r>
            <a:r>
              <a:rPr lang="en-GB" sz="1800" b="1">
                <a:solidFill>
                  <a:schemeClr val="dk1"/>
                </a:solidFill>
              </a:rPr>
              <a:t>inserire</a:t>
            </a:r>
            <a:r>
              <a:rPr lang="en-GB" sz="1800">
                <a:solidFill>
                  <a:schemeClr val="dk1"/>
                </a:solidFill>
              </a:rPr>
              <a:t> con facilità la sua </a:t>
            </a:r>
            <a:r>
              <a:rPr lang="en-GB" sz="1800" b="1">
                <a:solidFill>
                  <a:schemeClr val="dk1"/>
                </a:solidFill>
              </a:rPr>
              <a:t>città</a:t>
            </a:r>
            <a:r>
              <a:rPr lang="en-GB" sz="1800">
                <a:solidFill>
                  <a:schemeClr val="dk1"/>
                </a:solidFill>
              </a:rPr>
              <a:t> e i </a:t>
            </a:r>
            <a:r>
              <a:rPr lang="en-GB" sz="1800" b="1">
                <a:solidFill>
                  <a:schemeClr val="dk1"/>
                </a:solidFill>
              </a:rPr>
              <a:t>luoghi</a:t>
            </a:r>
            <a:r>
              <a:rPr lang="en-GB" sz="1800">
                <a:solidFill>
                  <a:schemeClr val="dk1"/>
                </a:solidFill>
              </a:rPr>
              <a:t> visitabili.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 sz="1800">
                <a:solidFill>
                  <a:schemeClr val="dk1"/>
                </a:solidFill>
              </a:rPr>
              <a:t>L’addetto deve essere in grado di </a:t>
            </a:r>
            <a:r>
              <a:rPr lang="en-GB" sz="1800" b="1">
                <a:solidFill>
                  <a:schemeClr val="dk1"/>
                </a:solidFill>
              </a:rPr>
              <a:t>inserire</a:t>
            </a:r>
            <a:r>
              <a:rPr lang="en-GB" sz="1800">
                <a:solidFill>
                  <a:schemeClr val="dk1"/>
                </a:solidFill>
              </a:rPr>
              <a:t> per ogni luogo tutte le </a:t>
            </a:r>
            <a:r>
              <a:rPr lang="en-GB" sz="1800" b="1">
                <a:solidFill>
                  <a:schemeClr val="dk1"/>
                </a:solidFill>
              </a:rPr>
              <a:t>caratteristiche utili</a:t>
            </a:r>
            <a:r>
              <a:rPr lang="en-GB" sz="1800">
                <a:solidFill>
                  <a:schemeClr val="dk1"/>
                </a:solidFill>
              </a:rPr>
              <a:t> alla costruzione di un itinerario di viaggio. </a:t>
            </a:r>
            <a:endParaRPr sz="1800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</a:rPr>
              <a:t>NOTA: per questo progetto abbiamo deciso di concentrarci sulla soddisfazione dei requisiti dell’utente, cioè si realizzerà database, server e app mobile per utente funzionanti.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6"/>
          <p:cNvSpPr txBox="1">
            <a:spLocks noGrp="1"/>
          </p:cNvSpPr>
          <p:nvPr>
            <p:ph type="title"/>
          </p:nvPr>
        </p:nvSpPr>
        <p:spPr>
          <a:xfrm>
            <a:off x="762000" y="457200"/>
            <a:ext cx="10774800" cy="10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Arial Black"/>
                <a:ea typeface="Arial Black"/>
                <a:cs typeface="Arial Black"/>
                <a:sym typeface="Arial Black"/>
              </a:rPr>
              <a:t>Diagramma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Arial Black"/>
                <a:ea typeface="Arial Black"/>
                <a:cs typeface="Arial Black"/>
                <a:sym typeface="Arial Black"/>
              </a:rPr>
              <a:t>dei casi d’uso</a:t>
            </a:r>
            <a:endParaRPr/>
          </a:p>
        </p:txBody>
      </p:sp>
      <p:pic>
        <p:nvPicPr>
          <p:cNvPr id="91" name="Google Shape;91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9175" y="370375"/>
            <a:ext cx="6327625" cy="572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7"/>
          <p:cNvSpPr txBox="1">
            <a:spLocks noGrp="1"/>
          </p:cNvSpPr>
          <p:nvPr>
            <p:ph type="title"/>
          </p:nvPr>
        </p:nvSpPr>
        <p:spPr>
          <a:xfrm>
            <a:off x="762000" y="228600"/>
            <a:ext cx="111123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Arial Black"/>
                <a:ea typeface="Arial Black"/>
                <a:cs typeface="Arial Black"/>
                <a:sym typeface="Arial Black"/>
              </a:rPr>
              <a:t>Analisi delle specifiche</a:t>
            </a:r>
            <a:endParaRPr/>
          </a:p>
        </p:txBody>
      </p:sp>
      <p:graphicFrame>
        <p:nvGraphicFramePr>
          <p:cNvPr id="97" name="Google Shape;97;p7"/>
          <p:cNvGraphicFramePr/>
          <p:nvPr>
            <p:extLst>
              <p:ext uri="{D42A27DB-BD31-4B8C-83A1-F6EECF244321}">
                <p14:modId xmlns:p14="http://schemas.microsoft.com/office/powerpoint/2010/main" val="3168335494"/>
              </p:ext>
            </p:extLst>
          </p:nvPr>
        </p:nvGraphicFramePr>
        <p:xfrm>
          <a:off x="762000" y="778025"/>
          <a:ext cx="10762075" cy="5058895"/>
        </p:xfrm>
        <a:graphic>
          <a:graphicData uri="http://schemas.openxmlformats.org/drawingml/2006/table">
            <a:tbl>
              <a:tblPr>
                <a:noFill/>
                <a:tableStyleId>{DCC13826-FF7F-4A69-9E10-277EBC2B2688}</a:tableStyleId>
              </a:tblPr>
              <a:tblGrid>
                <a:gridCol w="3838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8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65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Specifica</a:t>
                      </a:r>
                      <a:endParaRPr sz="12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Priorità</a:t>
                      </a:r>
                      <a:endParaRPr sz="12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Implementato</a:t>
                      </a:r>
                      <a:endParaRPr sz="12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3100"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Sign in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Alta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Sì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3100"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Log in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Alta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Sì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3100"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Visualizzazione città disponibili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Alta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Sì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3100"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Visualizzazione luoghi disponibili della città selezionata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Alta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Sì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3100"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Inserimento dati del viaggio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Alta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Sì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3100"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Algoritmo ottimizzazione viaggio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Alta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Sì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22944"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dirty="0" err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Visualizzazione</a:t>
                      </a:r>
                      <a:r>
                        <a:rPr lang="en-GB" sz="12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GB" sz="1200" dirty="0" err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mappe</a:t>
                      </a:r>
                      <a:r>
                        <a:rPr lang="en-GB" sz="12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GB" sz="1200" dirty="0" err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precedenti</a:t>
                      </a:r>
                      <a:endParaRPr sz="12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Bassa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Sì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23100"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Inserimento città (app gestore)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Bassa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97980"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Inserimento luoghi (app gestore)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Bassa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</a:t>
                      </a:r>
                      <a:endParaRPr sz="12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8"/>
          <p:cNvSpPr txBox="1">
            <a:spLocks noGrp="1"/>
          </p:cNvSpPr>
          <p:nvPr>
            <p:ph type="title"/>
          </p:nvPr>
        </p:nvSpPr>
        <p:spPr>
          <a:xfrm>
            <a:off x="762000" y="457200"/>
            <a:ext cx="5109300" cy="10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Arial Black"/>
                <a:ea typeface="Arial Black"/>
                <a:cs typeface="Arial Black"/>
                <a:sym typeface="Arial Black"/>
              </a:rPr>
              <a:t>Analisi 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Arial Black"/>
                <a:ea typeface="Arial Black"/>
                <a:cs typeface="Arial Black"/>
                <a:sym typeface="Arial Black"/>
              </a:rPr>
              <a:t>dell’architettura</a:t>
            </a:r>
            <a:endParaRPr/>
          </a:p>
        </p:txBody>
      </p:sp>
      <p:pic>
        <p:nvPicPr>
          <p:cNvPr id="103" name="Google Shape;103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71300" y="457200"/>
            <a:ext cx="5557199" cy="55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8"/>
          <p:cNvSpPr txBox="1"/>
          <p:nvPr/>
        </p:nvSpPr>
        <p:spPr>
          <a:xfrm>
            <a:off x="762000" y="1787700"/>
            <a:ext cx="51093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b="1">
                <a:solidFill>
                  <a:schemeClr val="dk1"/>
                </a:solidFill>
              </a:rPr>
              <a:t>Diagramma di deployment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E75B6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2657</Words>
  <Application>Microsoft Office PowerPoint</Application>
  <PresentationFormat>Widescreen</PresentationFormat>
  <Paragraphs>251</Paragraphs>
  <Slides>56</Slides>
  <Notes>56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56</vt:i4>
      </vt:variant>
    </vt:vector>
  </HeadingPairs>
  <TitlesOfParts>
    <vt:vector size="62" baseType="lpstr">
      <vt:lpstr>Libre Franklin Medium</vt:lpstr>
      <vt:lpstr>Trebuchet MS</vt:lpstr>
      <vt:lpstr>Arial Black</vt:lpstr>
      <vt:lpstr>Times New Roman</vt:lpstr>
      <vt:lpstr>Arial</vt:lpstr>
      <vt:lpstr>Office Theme</vt:lpstr>
      <vt:lpstr>Progetto P.A.C.</vt:lpstr>
      <vt:lpstr>Introduzione</vt:lpstr>
      <vt:lpstr>Toolchain</vt:lpstr>
      <vt:lpstr>ITERAZIONE 0</vt:lpstr>
      <vt:lpstr>Analisi requisiti</vt:lpstr>
      <vt:lpstr>Analisi requisiti</vt:lpstr>
      <vt:lpstr>Diagramma dei casi d’uso</vt:lpstr>
      <vt:lpstr>Analisi delle specifiche</vt:lpstr>
      <vt:lpstr>Analisi  dell’architettura</vt:lpstr>
      <vt:lpstr>Analisi  dell’architettura</vt:lpstr>
      <vt:lpstr>ITERAZIONE 1</vt:lpstr>
      <vt:lpstr>Aggiornamento dei casi d’uso</vt:lpstr>
      <vt:lpstr>Architettura server - Diagramma dei package</vt:lpstr>
      <vt:lpstr>Database</vt:lpstr>
      <vt:lpstr>Testing sul database</vt:lpstr>
      <vt:lpstr>Progettazione dell’architettura client</vt:lpstr>
      <vt:lpstr>Progettazione UI</vt:lpstr>
      <vt:lpstr>Implementazione front-end - log-in / sign-in page</vt:lpstr>
      <vt:lpstr> API per la gestione account utente</vt:lpstr>
      <vt:lpstr> API SignIn</vt:lpstr>
      <vt:lpstr>SignIn - Sequence diagram</vt:lpstr>
      <vt:lpstr> API LogIn</vt:lpstr>
      <vt:lpstr>LogIn - Sequence diagram</vt:lpstr>
      <vt:lpstr>API-Utente Class diagram</vt:lpstr>
      <vt:lpstr> API per la gestione degli itinerari</vt:lpstr>
      <vt:lpstr>AddItinerario - Complessità</vt:lpstr>
      <vt:lpstr>AddItinerario - Complessità</vt:lpstr>
      <vt:lpstr>AddItinerario - Complessità</vt:lpstr>
      <vt:lpstr>AddItinerario - Complessità Temporale</vt:lpstr>
      <vt:lpstr>AddItinerario - Complessità Spaziale</vt:lpstr>
      <vt:lpstr>ITERAZIONE 2</vt:lpstr>
      <vt:lpstr>Aggiornamento dei casi d’uso</vt:lpstr>
      <vt:lpstr>Aggiornamento dell’architettura client</vt:lpstr>
      <vt:lpstr>Implementazione front-end - Map-City-Location page</vt:lpstr>
      <vt:lpstr> API per la selezione di mappe/città/luoghi</vt:lpstr>
      <vt:lpstr> API GetAllCitta</vt:lpstr>
      <vt:lpstr>GetAllCitta - Sequence diagram</vt:lpstr>
      <vt:lpstr> API getLuoghiByCitta</vt:lpstr>
      <vt:lpstr>getLuoghiByCitta - Sequence diagram</vt:lpstr>
      <vt:lpstr> API per la gestione degli itinerari</vt:lpstr>
      <vt:lpstr>getNomiByUtente - Sequence diagram</vt:lpstr>
      <vt:lpstr>ITERAZIONE 3</vt:lpstr>
      <vt:lpstr>Implementazione front-end - Requirements-Trip page</vt:lpstr>
      <vt:lpstr> API per la selezione di mappe/città/luoghi</vt:lpstr>
      <vt:lpstr> API getRistorantiByCoordinate</vt:lpstr>
      <vt:lpstr>getRistorantiByCoordinate - sequence diagram</vt:lpstr>
      <vt:lpstr>API-Luoghi Class diagram</vt:lpstr>
      <vt:lpstr> API per la gestione degli itinerari</vt:lpstr>
      <vt:lpstr>getItinerarioByNomeAndUtente - sequence diagram</vt:lpstr>
      <vt:lpstr>API-Itinerari Class diagram</vt:lpstr>
      <vt:lpstr>Testing del software</vt:lpstr>
      <vt:lpstr>Analisi di qualità  e metriche del software</vt:lpstr>
      <vt:lpstr>Analisi di qualità e metriche - controller</vt:lpstr>
      <vt:lpstr>Analisi di qualità e metriche - model</vt:lpstr>
      <vt:lpstr>Analisi di qualità e metriche - database</vt:lpstr>
      <vt:lpstr>Conclusioni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Asus</cp:lastModifiedBy>
  <cp:revision>1</cp:revision>
  <dcterms:created xsi:type="dcterms:W3CDTF">2025-06-12T18:24:46Z</dcterms:created>
  <dcterms:modified xsi:type="dcterms:W3CDTF">2025-07-14T09:35:51Z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2025-02-24T00:00:00Z</vt:filetime>
  </property>
  <property fmtid="{D5CDD505-2E9C-101B-9397-08002B2CF9AE}" pid="3" name="LastSaved">
    <vt:filetime>2025-06-12T00:00:00Z</vt:filetime>
  </property>
  <property fmtid="{D5CDD505-2E9C-101B-9397-08002B2CF9AE}" pid="4" name="Producer">
    <vt:lpwstr>macOS Versione 15.3.1 (Build 24D70) Quartz PDFContext</vt:lpwstr>
  </property>
</Properties>
</file>