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7F2A7F4-4132-4710-97DD-206361BA34B3}"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180740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F2A7F4-4132-4710-97DD-206361BA34B3}"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210015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F2A7F4-4132-4710-97DD-206361BA34B3}"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116761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F2A7F4-4132-4710-97DD-206361BA34B3}"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325990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F2A7F4-4132-4710-97DD-206361BA34B3}"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369710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7F2A7F4-4132-4710-97DD-206361BA34B3}"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310737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7F2A7F4-4132-4710-97DD-206361BA34B3}" type="datetimeFigureOut">
              <a:rPr lang="en-GB" smtClean="0"/>
              <a:t>14/10/2019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267787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7F2A7F4-4132-4710-97DD-206361BA34B3}" type="datetimeFigureOut">
              <a:rPr lang="en-GB" smtClean="0"/>
              <a:t>14/10/2019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381816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2A7F4-4132-4710-97DD-206361BA34B3}" type="datetimeFigureOut">
              <a:rPr lang="en-GB" smtClean="0"/>
              <a:t>14/10/2019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36081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F2A7F4-4132-4710-97DD-206361BA34B3}"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25150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F2A7F4-4132-4710-97DD-206361BA34B3}"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453F00-D976-4444-BE6B-EA31102FA499}" type="slidenum">
              <a:rPr lang="en-GB" smtClean="0"/>
              <a:t>‹#›</a:t>
            </a:fld>
            <a:endParaRPr lang="en-GB"/>
          </a:p>
        </p:txBody>
      </p:sp>
    </p:spTree>
    <p:extLst>
      <p:ext uri="{BB962C8B-B14F-4D97-AF65-F5344CB8AC3E}">
        <p14:creationId xmlns:p14="http://schemas.microsoft.com/office/powerpoint/2010/main" val="393168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2A7F4-4132-4710-97DD-206361BA34B3}" type="datetimeFigureOut">
              <a:rPr lang="en-GB" smtClean="0"/>
              <a:t>14/10/2019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53F00-D976-4444-BE6B-EA31102FA499}" type="slidenum">
              <a:rPr lang="en-GB" smtClean="0"/>
              <a:t>‹#›</a:t>
            </a:fld>
            <a:endParaRPr lang="en-GB"/>
          </a:p>
        </p:txBody>
      </p:sp>
    </p:spTree>
    <p:extLst>
      <p:ext uri="{BB962C8B-B14F-4D97-AF65-F5344CB8AC3E}">
        <p14:creationId xmlns:p14="http://schemas.microsoft.com/office/powerpoint/2010/main" val="2731765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fif"/><Relationship Id="rId12"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4.jpg"/><Relationship Id="rId5" Type="http://schemas.openxmlformats.org/officeDocument/2006/relationships/image" Target="../media/image6.jpg"/><Relationship Id="rId10" Type="http://schemas.openxmlformats.org/officeDocument/2006/relationships/image" Target="../media/image11.jfif"/><Relationship Id="rId4" Type="http://schemas.openxmlformats.org/officeDocument/2006/relationships/image" Target="../media/image3.png"/><Relationship Id="rId9" Type="http://schemas.openxmlformats.org/officeDocument/2006/relationships/image" Target="../media/image10.jfif"/></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fif"/><Relationship Id="rId12"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4.jpg"/><Relationship Id="rId5" Type="http://schemas.openxmlformats.org/officeDocument/2006/relationships/image" Target="../media/image6.jpg"/><Relationship Id="rId10" Type="http://schemas.openxmlformats.org/officeDocument/2006/relationships/image" Target="../media/image11.jfif"/><Relationship Id="rId4" Type="http://schemas.openxmlformats.org/officeDocument/2006/relationships/image" Target="../media/image3.png"/><Relationship Id="rId9" Type="http://schemas.openxmlformats.org/officeDocument/2006/relationships/image" Target="../media/image10.jf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979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60421" y="80211"/>
            <a:ext cx="3336758" cy="7695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smtClean="0">
                <a:solidFill>
                  <a:schemeClr val="tx1"/>
                </a:solidFill>
              </a:rPr>
              <a:t>Computer Crazy</a:t>
            </a:r>
            <a:endParaRPr lang="en-GB" b="1" dirty="0">
              <a:solidFill>
                <a:schemeClr val="tx1"/>
              </a:solidFill>
            </a:endParaRPr>
          </a:p>
        </p:txBody>
      </p:sp>
      <p:sp>
        <p:nvSpPr>
          <p:cNvPr id="8" name="Rectangle 7"/>
          <p:cNvSpPr/>
          <p:nvPr/>
        </p:nvSpPr>
        <p:spPr>
          <a:xfrm>
            <a:off x="344906" y="1098884"/>
            <a:ext cx="1692442" cy="521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9" name="Rectangle 8"/>
          <p:cNvSpPr/>
          <p:nvPr/>
        </p:nvSpPr>
        <p:spPr>
          <a:xfrm>
            <a:off x="2197762" y="1098884"/>
            <a:ext cx="1692442" cy="5133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10" name="Rectangle 9"/>
          <p:cNvSpPr/>
          <p:nvPr/>
        </p:nvSpPr>
        <p:spPr>
          <a:xfrm>
            <a:off x="4034581" y="1090862"/>
            <a:ext cx="1692442" cy="529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Games Reviews</a:t>
            </a:r>
            <a:endParaRPr lang="en-GB" dirty="0">
              <a:solidFill>
                <a:schemeClr val="tx1"/>
              </a:solidFill>
            </a:endParaRPr>
          </a:p>
        </p:txBody>
      </p:sp>
      <p:sp>
        <p:nvSpPr>
          <p:cNvPr id="11" name="Rectangle 10"/>
          <p:cNvSpPr/>
          <p:nvPr/>
        </p:nvSpPr>
        <p:spPr>
          <a:xfrm>
            <a:off x="5823271" y="1098884"/>
            <a:ext cx="1692442" cy="529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2" name="Rectangle 11"/>
          <p:cNvSpPr/>
          <p:nvPr/>
        </p:nvSpPr>
        <p:spPr>
          <a:xfrm>
            <a:off x="7660081" y="1090864"/>
            <a:ext cx="1692442" cy="537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3" name="Rectangle 12"/>
          <p:cNvSpPr/>
          <p:nvPr/>
        </p:nvSpPr>
        <p:spPr>
          <a:xfrm>
            <a:off x="10170694" y="1098884"/>
            <a:ext cx="1692442" cy="529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Basket Icon</a:t>
            </a:r>
            <a:endParaRPr lang="en-GB" dirty="0">
              <a:solidFill>
                <a:schemeClr val="tx1"/>
              </a:solidFill>
            </a:endParaRPr>
          </a:p>
        </p:txBody>
      </p:sp>
      <p:sp>
        <p:nvSpPr>
          <p:cNvPr id="14" name="Rectangle 13"/>
          <p:cNvSpPr/>
          <p:nvPr/>
        </p:nvSpPr>
        <p:spPr>
          <a:xfrm>
            <a:off x="184484" y="1789130"/>
            <a:ext cx="8638673" cy="427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5" name="TextBox 14"/>
          <p:cNvSpPr txBox="1"/>
          <p:nvPr/>
        </p:nvSpPr>
        <p:spPr>
          <a:xfrm>
            <a:off x="200526" y="1813194"/>
            <a:ext cx="4034589" cy="4247317"/>
          </a:xfrm>
          <a:prstGeom prst="rect">
            <a:avLst/>
          </a:prstGeom>
          <a:noFill/>
        </p:spPr>
        <p:txBody>
          <a:bodyPr wrap="square" rtlCol="0">
            <a:spAutoFit/>
          </a:bodyPr>
          <a:lstStyle/>
          <a:p>
            <a:r>
              <a:rPr lang="en-GB" dirty="0" smtClean="0"/>
              <a:t>Main Content:</a:t>
            </a:r>
          </a:p>
          <a:p>
            <a:r>
              <a:rPr lang="en-GB" dirty="0" smtClean="0"/>
              <a:t>Company’s latest offers</a:t>
            </a:r>
          </a:p>
          <a:p>
            <a:r>
              <a:rPr lang="en-GB" dirty="0" smtClean="0"/>
              <a:t>Hyperlinks</a:t>
            </a:r>
          </a:p>
          <a:p>
            <a:endParaRPr lang="en-GB" dirty="0"/>
          </a:p>
          <a:p>
            <a:r>
              <a:rPr lang="en-GB" dirty="0" smtClean="0"/>
              <a:t>Padding: 10px (right and left sides)</a:t>
            </a:r>
          </a:p>
          <a:p>
            <a:r>
              <a:rPr lang="en-GB" dirty="0" smtClean="0"/>
              <a:t>White background</a:t>
            </a:r>
          </a:p>
          <a:p>
            <a:endParaRPr lang="en-GB" dirty="0"/>
          </a:p>
          <a:p>
            <a:r>
              <a:rPr lang="en-GB" dirty="0" smtClean="0"/>
              <a:t>Heading:</a:t>
            </a:r>
          </a:p>
          <a:p>
            <a:r>
              <a:rPr lang="en-GB" dirty="0" smtClean="0"/>
              <a:t>H1</a:t>
            </a:r>
          </a:p>
          <a:p>
            <a:r>
              <a:rPr lang="en-GB" dirty="0" smtClean="0"/>
              <a:t>Black text</a:t>
            </a:r>
          </a:p>
          <a:p>
            <a:r>
              <a:rPr lang="en-GB" dirty="0" smtClean="0"/>
              <a:t>Arial font</a:t>
            </a:r>
          </a:p>
          <a:p>
            <a:endParaRPr lang="en-GB" dirty="0"/>
          </a:p>
          <a:p>
            <a:r>
              <a:rPr lang="en-GB" dirty="0" smtClean="0"/>
              <a:t>Body:</a:t>
            </a:r>
          </a:p>
          <a:p>
            <a:r>
              <a:rPr lang="en-GB" dirty="0" smtClean="0"/>
              <a:t>Black text</a:t>
            </a:r>
          </a:p>
          <a:p>
            <a:r>
              <a:rPr lang="en-GB" dirty="0" smtClean="0"/>
              <a:t>Calibri font 10.5 – 14.5px</a:t>
            </a:r>
          </a:p>
        </p:txBody>
      </p:sp>
      <p:sp>
        <p:nvSpPr>
          <p:cNvPr id="16" name="Rectangle 15"/>
          <p:cNvSpPr/>
          <p:nvPr/>
        </p:nvSpPr>
        <p:spPr>
          <a:xfrm>
            <a:off x="9095874" y="1785725"/>
            <a:ext cx="2919662" cy="427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7" name="TextBox 16"/>
          <p:cNvSpPr txBox="1"/>
          <p:nvPr/>
        </p:nvSpPr>
        <p:spPr>
          <a:xfrm>
            <a:off x="9095866" y="1805174"/>
            <a:ext cx="2823417" cy="2031325"/>
          </a:xfrm>
          <a:prstGeom prst="rect">
            <a:avLst/>
          </a:prstGeom>
          <a:noFill/>
        </p:spPr>
        <p:txBody>
          <a:bodyPr wrap="square" rtlCol="0">
            <a:spAutoFit/>
          </a:bodyPr>
          <a:lstStyle/>
          <a:p>
            <a:r>
              <a:rPr lang="en-GB" dirty="0" smtClean="0"/>
              <a:t>Side bar:</a:t>
            </a:r>
          </a:p>
          <a:p>
            <a:r>
              <a:rPr lang="en-GB" dirty="0" smtClean="0"/>
              <a:t>White background</a:t>
            </a:r>
          </a:p>
          <a:p>
            <a:r>
              <a:rPr lang="en-GB" dirty="0" smtClean="0"/>
              <a:t>Black text, Calibri font 10.5 – 12px</a:t>
            </a:r>
          </a:p>
          <a:p>
            <a:endParaRPr lang="en-GB" dirty="0"/>
          </a:p>
          <a:p>
            <a:r>
              <a:rPr lang="en-GB" dirty="0" smtClean="0"/>
              <a:t>Visible on every page;</a:t>
            </a:r>
          </a:p>
          <a:p>
            <a:r>
              <a:rPr lang="en-GB" dirty="0" smtClean="0"/>
              <a:t>Promotes products</a:t>
            </a:r>
          </a:p>
        </p:txBody>
      </p:sp>
      <p:sp>
        <p:nvSpPr>
          <p:cNvPr id="18" name="Rectangle 17"/>
          <p:cNvSpPr/>
          <p:nvPr/>
        </p:nvSpPr>
        <p:spPr>
          <a:xfrm>
            <a:off x="0" y="6192252"/>
            <a:ext cx="12192000" cy="6978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9" name="Rectangle 18"/>
          <p:cNvSpPr/>
          <p:nvPr/>
        </p:nvSpPr>
        <p:spPr>
          <a:xfrm>
            <a:off x="0" y="6192252"/>
            <a:ext cx="1475874" cy="6978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Copyright</a:t>
            </a:r>
            <a:endParaRPr lang="en-GB" dirty="0">
              <a:solidFill>
                <a:schemeClr val="tx1"/>
              </a:solidFill>
            </a:endParaRPr>
          </a:p>
        </p:txBody>
      </p:sp>
      <p:sp>
        <p:nvSpPr>
          <p:cNvPr id="20" name="Rectangle 19"/>
          <p:cNvSpPr/>
          <p:nvPr/>
        </p:nvSpPr>
        <p:spPr>
          <a:xfrm>
            <a:off x="1652336" y="6240378"/>
            <a:ext cx="3433011" cy="593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Contact Details/ Social media </a:t>
            </a:r>
            <a:endParaRPr lang="en-GB" dirty="0">
              <a:solidFill>
                <a:schemeClr val="tx1"/>
              </a:solidFill>
            </a:endParaRPr>
          </a:p>
        </p:txBody>
      </p:sp>
      <p:sp>
        <p:nvSpPr>
          <p:cNvPr id="21" name="Rectangle 20"/>
          <p:cNvSpPr/>
          <p:nvPr/>
        </p:nvSpPr>
        <p:spPr>
          <a:xfrm>
            <a:off x="9095866" y="424894"/>
            <a:ext cx="2999880" cy="401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Search bar….</a:t>
            </a:r>
            <a:endParaRPr lang="en-GB" dirty="0">
              <a:solidFill>
                <a:schemeClr val="tx1"/>
              </a:solidFill>
            </a:endParaRPr>
          </a:p>
        </p:txBody>
      </p:sp>
    </p:spTree>
    <p:extLst>
      <p:ext uri="{BB962C8B-B14F-4D97-AF65-F5344CB8AC3E}">
        <p14:creationId xmlns:p14="http://schemas.microsoft.com/office/powerpoint/2010/main" val="4215683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706"/>
            <a:ext cx="12192000" cy="620294"/>
          </a:xfrm>
          <a:prstGeom prst="rect">
            <a:avLst/>
          </a:prstGeom>
          <a:ln>
            <a:solidFill>
              <a:schemeClr val="tx1"/>
            </a:solidFill>
          </a:ln>
        </p:spPr>
      </p:pic>
      <p:sp>
        <p:nvSpPr>
          <p:cNvPr id="6" name="Rectangle 5"/>
          <p:cNvSpPr/>
          <p:nvPr/>
        </p:nvSpPr>
        <p:spPr>
          <a:xfrm>
            <a:off x="0" y="1090863"/>
            <a:ext cx="12192000"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0" y="1678124"/>
            <a:ext cx="12192000"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41650"/>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a:t>Search….</a:t>
            </a:r>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955680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706"/>
            <a:ext cx="12192000" cy="620294"/>
          </a:xfrm>
          <a:prstGeom prst="rect">
            <a:avLst/>
          </a:prstGeom>
          <a:ln>
            <a:solidFill>
              <a:schemeClr val="tx1"/>
            </a:solidFill>
          </a:ln>
        </p:spPr>
      </p:pic>
      <p:sp>
        <p:nvSpPr>
          <p:cNvPr id="6" name="Rectangle 5"/>
          <p:cNvSpPr/>
          <p:nvPr/>
        </p:nvSpPr>
        <p:spPr>
          <a:xfrm>
            <a:off x="0" y="1090863"/>
            <a:ext cx="12192000"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0" y="1678124"/>
            <a:ext cx="12192000"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41650"/>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Search….</a:t>
            </a:r>
            <a:endParaRPr lang="en-GB" dirty="0"/>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3" name="TextBox 12"/>
          <p:cNvSpPr txBox="1"/>
          <p:nvPr/>
        </p:nvSpPr>
        <p:spPr>
          <a:xfrm>
            <a:off x="84112" y="1753992"/>
            <a:ext cx="9497357" cy="4331955"/>
          </a:xfrm>
          <a:prstGeom prst="rect">
            <a:avLst/>
          </a:prstGeom>
          <a:noFill/>
        </p:spPr>
        <p:txBody>
          <a:bodyPr wrap="square" rtlCol="0">
            <a:spAutoFit/>
          </a:bodyPr>
          <a:lstStyle/>
          <a:p>
            <a:pPr algn="ctr"/>
            <a:r>
              <a:rPr lang="en-GB" sz="1450" dirty="0"/>
              <a:t>Computer Crazy: ‘Crazy’ by name, ‘crazy’ by nature!  </a:t>
            </a:r>
          </a:p>
          <a:p>
            <a:r>
              <a:rPr lang="en-GB" sz="1450" dirty="0"/>
              <a:t>Sunil and Tom started ‘Computer Crazy’ 3 years ago in an attempt to have a ‘one stop’ shop where PC gaming enthusiasts like themselves could find more challenging games.   They found it annoying that the ‘big’ game retailers only stocked the main stream games when they knew there were hundreds if not thousands of less well known, but no less enjoyable, games out there in cyber space! So they opened a small shop near where they lived and started trawling the net for the less well known PC games and started playing and reviewing them. Those they liked they bought and stocked in the </a:t>
            </a:r>
            <a:r>
              <a:rPr lang="en-GB" sz="1450" dirty="0" smtClean="0"/>
              <a:t>shop!</a:t>
            </a:r>
          </a:p>
          <a:p>
            <a:endParaRPr lang="en-GB" sz="1450" dirty="0"/>
          </a:p>
          <a:p>
            <a:r>
              <a:rPr lang="en-GB" sz="1450" dirty="0" smtClean="0"/>
              <a:t>They </a:t>
            </a:r>
            <a:r>
              <a:rPr lang="en-GB" sz="1450" dirty="0"/>
              <a:t>started to build PCs that were fit to play these games! Not the flash boxes with fantastic names (and fantastic prices) which did little more than light up like a Christmas tree. They wanted to build high performance PCs at reasonable prices which knocked the socks off the ones available from the big chains. So that’s what they did! And pretty soon the gaming community got to know about </a:t>
            </a:r>
            <a:r>
              <a:rPr lang="en-GB" sz="1450" dirty="0" smtClean="0"/>
              <a:t>them.</a:t>
            </a:r>
          </a:p>
          <a:p>
            <a:endParaRPr lang="en-GB" sz="1450" dirty="0"/>
          </a:p>
          <a:p>
            <a:r>
              <a:rPr lang="en-GB" sz="1450" dirty="0" smtClean="0"/>
              <a:t>Now </a:t>
            </a:r>
            <a:r>
              <a:rPr lang="en-GB" sz="1450" dirty="0"/>
              <a:t>they have five shops, a large warehouse holding thousands of PC game titles and PC components, and thousands of loyal customers. And now, with this new website you can join them whenever you are in the </a:t>
            </a:r>
            <a:r>
              <a:rPr lang="en-GB" sz="1450" dirty="0" smtClean="0"/>
              <a:t>UK.</a:t>
            </a:r>
          </a:p>
          <a:p>
            <a:endParaRPr lang="en-GB" sz="1450" dirty="0"/>
          </a:p>
          <a:p>
            <a:r>
              <a:rPr lang="en-GB" sz="1450" dirty="0" smtClean="0"/>
              <a:t>So </a:t>
            </a:r>
            <a:r>
              <a:rPr lang="en-GB" sz="1450" dirty="0"/>
              <a:t>browse away, buy something if you want or just go to our review page and catch up with the latest releases. We would also really like to hear from you so register for our newsletter and join our blogging </a:t>
            </a:r>
            <a:r>
              <a:rPr lang="en-GB" sz="1450" dirty="0" smtClean="0"/>
              <a:t>community.</a:t>
            </a:r>
          </a:p>
          <a:p>
            <a:endParaRPr lang="en-GB" sz="1450" dirty="0"/>
          </a:p>
          <a:p>
            <a:r>
              <a:rPr lang="en-GB" sz="1450" dirty="0" smtClean="0"/>
              <a:t>Come </a:t>
            </a:r>
            <a:r>
              <a:rPr lang="en-GB" sz="1450" dirty="0"/>
              <a:t>on, get it off your chest! </a:t>
            </a:r>
            <a:r>
              <a:rPr lang="en-GB" sz="1450" dirty="0" smtClean="0"/>
              <a:t>Welcome </a:t>
            </a:r>
            <a:r>
              <a:rPr lang="en-GB" sz="1450" dirty="0"/>
              <a:t>to the world of ‘Computer Crazy’! </a:t>
            </a: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6192" y="1763338"/>
            <a:ext cx="2421085" cy="1131594"/>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1062" y="4795683"/>
            <a:ext cx="2416216" cy="1370582"/>
          </a:xfrm>
          <a:prstGeom prst="rect">
            <a:avLst/>
          </a:prstGeom>
        </p:spPr>
      </p:pic>
      <p:sp>
        <p:nvSpPr>
          <p:cNvPr id="20" name="TextBox 19"/>
          <p:cNvSpPr txBox="1"/>
          <p:nvPr/>
        </p:nvSpPr>
        <p:spPr>
          <a:xfrm>
            <a:off x="9714014" y="2929150"/>
            <a:ext cx="2337941" cy="1615827"/>
          </a:xfrm>
          <a:prstGeom prst="rect">
            <a:avLst/>
          </a:prstGeom>
          <a:noFill/>
        </p:spPr>
        <p:txBody>
          <a:bodyPr wrap="square" rtlCol="0">
            <a:spAutoFit/>
          </a:bodyPr>
          <a:lstStyle/>
          <a:p>
            <a:r>
              <a:rPr lang="en-GB" sz="1200" dirty="0" smtClean="0"/>
              <a:t>Cyberpunk 2077</a:t>
            </a:r>
            <a:endParaRPr lang="en-GB" sz="1100" dirty="0" smtClean="0"/>
          </a:p>
          <a:p>
            <a:r>
              <a:rPr lang="en-GB" sz="1050" dirty="0" smtClean="0">
                <a:solidFill>
                  <a:schemeClr val="tx1">
                    <a:lumMod val="75000"/>
                    <a:lumOff val="25000"/>
                  </a:schemeClr>
                </a:solidFill>
              </a:rPr>
              <a:t>PEGI Rating: Ages 18+  |  2020</a:t>
            </a:r>
          </a:p>
          <a:p>
            <a:endParaRPr lang="en-GB" sz="1050" dirty="0">
              <a:solidFill>
                <a:schemeClr val="tx1">
                  <a:lumMod val="75000"/>
                  <a:lumOff val="25000"/>
                </a:schemeClr>
              </a:solidFill>
            </a:endParaRPr>
          </a:p>
          <a:p>
            <a:r>
              <a:rPr lang="en-GB" sz="1100" dirty="0" smtClean="0"/>
              <a:t>This item will be released on 16 April 2020.</a:t>
            </a:r>
          </a:p>
          <a:p>
            <a:endParaRPr lang="en-GB" sz="1100" dirty="0"/>
          </a:p>
          <a:p>
            <a:r>
              <a:rPr lang="en-GB" sz="1100" dirty="0" smtClean="0"/>
              <a:t>Pre-order now and get free delivery!</a:t>
            </a:r>
          </a:p>
          <a:p>
            <a:endParaRPr lang="en-GB" sz="1100" dirty="0"/>
          </a:p>
          <a:p>
            <a:r>
              <a:rPr lang="en-GB" sz="1100" dirty="0"/>
              <a:t>Click here for more details.</a:t>
            </a:r>
          </a:p>
        </p:txBody>
      </p:sp>
    </p:spTree>
    <p:extLst>
      <p:ext uri="{BB962C8B-B14F-4D97-AF65-F5344CB8AC3E}">
        <p14:creationId xmlns:p14="http://schemas.microsoft.com/office/powerpoint/2010/main" val="2855797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706"/>
            <a:ext cx="12192000" cy="620294"/>
          </a:xfrm>
          <a:prstGeom prst="rect">
            <a:avLst/>
          </a:prstGeom>
          <a:ln>
            <a:solidFill>
              <a:schemeClr val="tx1"/>
            </a:solidFill>
          </a:ln>
        </p:spPr>
      </p:pic>
      <p:sp>
        <p:nvSpPr>
          <p:cNvPr id="6" name="Rectangle 5"/>
          <p:cNvSpPr/>
          <p:nvPr/>
        </p:nvSpPr>
        <p:spPr>
          <a:xfrm>
            <a:off x="0" y="1090863"/>
            <a:ext cx="12192000"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0" y="1678124"/>
            <a:ext cx="12192000"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41650"/>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a:t>Search….</a:t>
            </a:r>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615" y="1904604"/>
            <a:ext cx="1305034" cy="1734488"/>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71596" y="1904604"/>
            <a:ext cx="1209275" cy="1734488"/>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06228" y="1878207"/>
            <a:ext cx="1238551" cy="1734488"/>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5615" y="4198841"/>
            <a:ext cx="1256003" cy="1859455"/>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5119" y="4198840"/>
            <a:ext cx="1238551" cy="1859455"/>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0255" y="4198841"/>
            <a:ext cx="1208987" cy="1859454"/>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76192" y="1763338"/>
            <a:ext cx="2421085" cy="1131594"/>
          </a:xfrm>
          <a:prstGeom prst="rect">
            <a:avLst/>
          </a:prstGeom>
        </p:spPr>
      </p:pic>
      <p:sp>
        <p:nvSpPr>
          <p:cNvPr id="26" name="TextBox 25"/>
          <p:cNvSpPr txBox="1"/>
          <p:nvPr/>
        </p:nvSpPr>
        <p:spPr>
          <a:xfrm>
            <a:off x="1582411" y="1894500"/>
            <a:ext cx="1772708" cy="438582"/>
          </a:xfrm>
          <a:prstGeom prst="rect">
            <a:avLst/>
          </a:prstGeom>
          <a:noFill/>
        </p:spPr>
        <p:txBody>
          <a:bodyPr wrap="square" rtlCol="0">
            <a:spAutoFit/>
          </a:bodyPr>
          <a:lstStyle/>
          <a:p>
            <a:r>
              <a:rPr lang="en-GB" sz="1200" dirty="0" smtClean="0"/>
              <a:t>Forza Horizon 4</a:t>
            </a:r>
            <a:endParaRPr lang="en-GB" sz="1100" dirty="0" smtClean="0"/>
          </a:p>
          <a:p>
            <a:r>
              <a:rPr lang="en-GB" sz="1050" dirty="0" smtClean="0">
                <a:solidFill>
                  <a:schemeClr val="tx1">
                    <a:lumMod val="75000"/>
                    <a:lumOff val="25000"/>
                  </a:schemeClr>
                </a:solidFill>
              </a:rPr>
              <a:t>PEGI Rating: Ages 3+  |  2018</a:t>
            </a:r>
            <a:endParaRPr lang="en-GB" sz="900" dirty="0">
              <a:solidFill>
                <a:schemeClr val="tx1">
                  <a:lumMod val="75000"/>
                  <a:lumOff val="25000"/>
                </a:schemeClr>
              </a:solidFill>
            </a:endParaRPr>
          </a:p>
        </p:txBody>
      </p:sp>
      <p:sp>
        <p:nvSpPr>
          <p:cNvPr id="27" name="TextBox 26"/>
          <p:cNvSpPr txBox="1"/>
          <p:nvPr/>
        </p:nvSpPr>
        <p:spPr>
          <a:xfrm>
            <a:off x="1582411" y="2486032"/>
            <a:ext cx="1772708" cy="646331"/>
          </a:xfrm>
          <a:prstGeom prst="rect">
            <a:avLst/>
          </a:prstGeom>
          <a:noFill/>
        </p:spPr>
        <p:txBody>
          <a:bodyPr wrap="square" rtlCol="0">
            <a:spAutoFit/>
          </a:bodyPr>
          <a:lstStyle/>
          <a:p>
            <a:r>
              <a:rPr lang="en-GB" sz="1200" dirty="0" smtClean="0"/>
              <a:t>Platforms:</a:t>
            </a:r>
          </a:p>
          <a:p>
            <a:r>
              <a:rPr lang="en-GB" sz="1200" dirty="0" smtClean="0"/>
              <a:t>Xbox One          PC</a:t>
            </a:r>
          </a:p>
          <a:p>
            <a:r>
              <a:rPr lang="en-GB" sz="1200" dirty="0" smtClean="0"/>
              <a:t>£49.99           £49.99</a:t>
            </a:r>
            <a:endParaRPr lang="en-GB" sz="1100" dirty="0" smtClean="0"/>
          </a:p>
        </p:txBody>
      </p:sp>
      <p:sp>
        <p:nvSpPr>
          <p:cNvPr id="28" name="TextBox 27"/>
          <p:cNvSpPr txBox="1"/>
          <p:nvPr/>
        </p:nvSpPr>
        <p:spPr>
          <a:xfrm>
            <a:off x="4601907" y="1894500"/>
            <a:ext cx="1904321" cy="438582"/>
          </a:xfrm>
          <a:prstGeom prst="rect">
            <a:avLst/>
          </a:prstGeom>
          <a:noFill/>
        </p:spPr>
        <p:txBody>
          <a:bodyPr wrap="square" rtlCol="0">
            <a:spAutoFit/>
          </a:bodyPr>
          <a:lstStyle/>
          <a:p>
            <a:r>
              <a:rPr lang="en-GB" sz="1200" dirty="0" smtClean="0"/>
              <a:t>Shadow of the Tomb Raider</a:t>
            </a:r>
            <a:endParaRPr lang="en-GB" sz="1100" dirty="0" smtClean="0"/>
          </a:p>
          <a:p>
            <a:r>
              <a:rPr lang="en-GB" sz="1050" dirty="0" smtClean="0">
                <a:solidFill>
                  <a:schemeClr val="tx1">
                    <a:lumMod val="75000"/>
                    <a:lumOff val="25000"/>
                  </a:schemeClr>
                </a:solidFill>
              </a:rPr>
              <a:t>PEGI Rating: Ages 18+  |  2018</a:t>
            </a:r>
            <a:endParaRPr lang="en-GB" sz="900" dirty="0">
              <a:solidFill>
                <a:schemeClr val="tx1">
                  <a:lumMod val="75000"/>
                  <a:lumOff val="25000"/>
                </a:schemeClr>
              </a:solidFill>
            </a:endParaRPr>
          </a:p>
        </p:txBody>
      </p:sp>
      <p:sp>
        <p:nvSpPr>
          <p:cNvPr id="29" name="TextBox 28"/>
          <p:cNvSpPr txBox="1"/>
          <p:nvPr/>
        </p:nvSpPr>
        <p:spPr>
          <a:xfrm>
            <a:off x="7736538" y="1878207"/>
            <a:ext cx="1861407" cy="623248"/>
          </a:xfrm>
          <a:prstGeom prst="rect">
            <a:avLst/>
          </a:prstGeom>
          <a:noFill/>
        </p:spPr>
        <p:txBody>
          <a:bodyPr wrap="square" rtlCol="0">
            <a:spAutoFit/>
          </a:bodyPr>
          <a:lstStyle/>
          <a:p>
            <a:r>
              <a:rPr lang="en-GB" sz="1200" dirty="0" smtClean="0"/>
              <a:t>PLAYERUNKOWN’S BATTLEGROUNDS</a:t>
            </a:r>
            <a:endParaRPr lang="en-GB" sz="1100" dirty="0" smtClean="0"/>
          </a:p>
          <a:p>
            <a:r>
              <a:rPr lang="en-GB" sz="1050" dirty="0" smtClean="0">
                <a:solidFill>
                  <a:schemeClr val="tx1">
                    <a:lumMod val="75000"/>
                    <a:lumOff val="25000"/>
                  </a:schemeClr>
                </a:solidFill>
              </a:rPr>
              <a:t>PEGI Rating: Ages 16+  |  2018</a:t>
            </a:r>
            <a:endParaRPr lang="en-GB" sz="900" dirty="0">
              <a:solidFill>
                <a:schemeClr val="tx1">
                  <a:lumMod val="75000"/>
                  <a:lumOff val="25000"/>
                </a:schemeClr>
              </a:solidFill>
            </a:endParaRPr>
          </a:p>
        </p:txBody>
      </p:sp>
      <p:sp>
        <p:nvSpPr>
          <p:cNvPr id="30" name="TextBox 29"/>
          <p:cNvSpPr txBox="1"/>
          <p:nvPr/>
        </p:nvSpPr>
        <p:spPr>
          <a:xfrm>
            <a:off x="1590649" y="4198841"/>
            <a:ext cx="1772708" cy="438582"/>
          </a:xfrm>
          <a:prstGeom prst="rect">
            <a:avLst/>
          </a:prstGeom>
          <a:noFill/>
        </p:spPr>
        <p:txBody>
          <a:bodyPr wrap="square" rtlCol="0">
            <a:spAutoFit/>
          </a:bodyPr>
          <a:lstStyle/>
          <a:p>
            <a:r>
              <a:rPr lang="en-GB" sz="1200" dirty="0" smtClean="0"/>
              <a:t>Minecraft</a:t>
            </a:r>
            <a:endParaRPr lang="en-GB" sz="1100" dirty="0" smtClean="0"/>
          </a:p>
          <a:p>
            <a:r>
              <a:rPr lang="en-GB" sz="1050" dirty="0" smtClean="0">
                <a:solidFill>
                  <a:schemeClr val="tx1">
                    <a:lumMod val="75000"/>
                    <a:lumOff val="25000"/>
                  </a:schemeClr>
                </a:solidFill>
              </a:rPr>
              <a:t>PEGI Rating: Ages 7+  |  2009</a:t>
            </a:r>
            <a:endParaRPr lang="en-GB" sz="900" dirty="0">
              <a:solidFill>
                <a:schemeClr val="tx1">
                  <a:lumMod val="75000"/>
                  <a:lumOff val="25000"/>
                </a:schemeClr>
              </a:solidFill>
            </a:endParaRPr>
          </a:p>
        </p:txBody>
      </p:sp>
      <p:sp>
        <p:nvSpPr>
          <p:cNvPr id="31" name="TextBox 30"/>
          <p:cNvSpPr txBox="1"/>
          <p:nvPr/>
        </p:nvSpPr>
        <p:spPr>
          <a:xfrm>
            <a:off x="4593670" y="4198841"/>
            <a:ext cx="1926584" cy="438582"/>
          </a:xfrm>
          <a:prstGeom prst="rect">
            <a:avLst/>
          </a:prstGeom>
          <a:noFill/>
        </p:spPr>
        <p:txBody>
          <a:bodyPr wrap="square" rtlCol="0">
            <a:spAutoFit/>
          </a:bodyPr>
          <a:lstStyle/>
          <a:p>
            <a:r>
              <a:rPr lang="en-GB" sz="1200" dirty="0" smtClean="0"/>
              <a:t>Grand Theft Auto 5</a:t>
            </a:r>
            <a:endParaRPr lang="en-GB" sz="1100" dirty="0" smtClean="0"/>
          </a:p>
          <a:p>
            <a:r>
              <a:rPr lang="en-GB" sz="1050" dirty="0" smtClean="0">
                <a:solidFill>
                  <a:schemeClr val="tx1">
                    <a:lumMod val="75000"/>
                    <a:lumOff val="25000"/>
                  </a:schemeClr>
                </a:solidFill>
              </a:rPr>
              <a:t>PEGI Rating: Ages 18+  |  2014</a:t>
            </a:r>
            <a:endParaRPr lang="en-GB" sz="900" dirty="0">
              <a:solidFill>
                <a:schemeClr val="tx1">
                  <a:lumMod val="75000"/>
                  <a:lumOff val="25000"/>
                </a:schemeClr>
              </a:solidFill>
            </a:endParaRPr>
          </a:p>
        </p:txBody>
      </p:sp>
      <p:sp>
        <p:nvSpPr>
          <p:cNvPr id="32" name="TextBox 31"/>
          <p:cNvSpPr txBox="1"/>
          <p:nvPr/>
        </p:nvSpPr>
        <p:spPr>
          <a:xfrm>
            <a:off x="7762715" y="4207351"/>
            <a:ext cx="1878146" cy="438582"/>
          </a:xfrm>
          <a:prstGeom prst="rect">
            <a:avLst/>
          </a:prstGeom>
          <a:noFill/>
        </p:spPr>
        <p:txBody>
          <a:bodyPr wrap="square" rtlCol="0">
            <a:spAutoFit/>
          </a:bodyPr>
          <a:lstStyle/>
          <a:p>
            <a:r>
              <a:rPr lang="en-GB" sz="1200" dirty="0" smtClean="0"/>
              <a:t>Tom Clancy’s Six Siege</a:t>
            </a:r>
            <a:endParaRPr lang="en-GB" sz="1100" dirty="0" smtClean="0"/>
          </a:p>
          <a:p>
            <a:r>
              <a:rPr lang="en-GB" sz="1050" dirty="0" smtClean="0">
                <a:solidFill>
                  <a:schemeClr val="tx1">
                    <a:lumMod val="75000"/>
                    <a:lumOff val="25000"/>
                  </a:schemeClr>
                </a:solidFill>
              </a:rPr>
              <a:t>PEGI Rating: Ages 18+  |  2015</a:t>
            </a:r>
            <a:endParaRPr lang="en-GB" sz="900" dirty="0">
              <a:solidFill>
                <a:schemeClr val="tx1">
                  <a:lumMod val="75000"/>
                  <a:lumOff val="25000"/>
                </a:schemeClr>
              </a:solidFill>
            </a:endParaRPr>
          </a:p>
        </p:txBody>
      </p:sp>
      <p:sp>
        <p:nvSpPr>
          <p:cNvPr id="33" name="TextBox 32"/>
          <p:cNvSpPr txBox="1"/>
          <p:nvPr/>
        </p:nvSpPr>
        <p:spPr>
          <a:xfrm>
            <a:off x="4616431" y="2485932"/>
            <a:ext cx="1889796" cy="615553"/>
          </a:xfrm>
          <a:prstGeom prst="rect">
            <a:avLst/>
          </a:prstGeom>
          <a:noFill/>
        </p:spPr>
        <p:txBody>
          <a:bodyPr wrap="square" rtlCol="0">
            <a:spAutoFit/>
          </a:bodyPr>
          <a:lstStyle/>
          <a:p>
            <a:r>
              <a:rPr lang="en-GB" sz="1200" dirty="0" smtClean="0"/>
              <a:t>Platforms:</a:t>
            </a:r>
          </a:p>
          <a:p>
            <a:r>
              <a:rPr lang="en-GB" sz="1100" dirty="0" smtClean="0"/>
              <a:t>Xbox One      PC      PlayStation</a:t>
            </a:r>
          </a:p>
          <a:p>
            <a:r>
              <a:rPr lang="en-GB" sz="1100" dirty="0" smtClean="0"/>
              <a:t>£29.99      £44.99      £29.99</a:t>
            </a:r>
            <a:endParaRPr lang="en-GB" sz="1050" dirty="0" smtClean="0"/>
          </a:p>
        </p:txBody>
      </p:sp>
      <p:sp>
        <p:nvSpPr>
          <p:cNvPr id="34" name="TextBox 33"/>
          <p:cNvSpPr txBox="1"/>
          <p:nvPr/>
        </p:nvSpPr>
        <p:spPr>
          <a:xfrm>
            <a:off x="7751065" y="2480472"/>
            <a:ext cx="1889796" cy="615553"/>
          </a:xfrm>
          <a:prstGeom prst="rect">
            <a:avLst/>
          </a:prstGeom>
          <a:noFill/>
        </p:spPr>
        <p:txBody>
          <a:bodyPr wrap="square" rtlCol="0">
            <a:spAutoFit/>
          </a:bodyPr>
          <a:lstStyle/>
          <a:p>
            <a:r>
              <a:rPr lang="en-GB" sz="1200" dirty="0" smtClean="0"/>
              <a:t>Platforms:</a:t>
            </a:r>
          </a:p>
          <a:p>
            <a:r>
              <a:rPr lang="en-GB" sz="1100" dirty="0" smtClean="0"/>
              <a:t>Xbox One      PC      PlayStation</a:t>
            </a:r>
          </a:p>
          <a:p>
            <a:r>
              <a:rPr lang="en-GB" sz="1100" dirty="0" smtClean="0"/>
              <a:t>£ 12.99     £26.99      £22.99</a:t>
            </a:r>
            <a:endParaRPr lang="en-GB" sz="1050" dirty="0" smtClean="0"/>
          </a:p>
        </p:txBody>
      </p:sp>
      <p:sp>
        <p:nvSpPr>
          <p:cNvPr id="35" name="TextBox 34"/>
          <p:cNvSpPr txBox="1"/>
          <p:nvPr/>
        </p:nvSpPr>
        <p:spPr>
          <a:xfrm>
            <a:off x="1536365" y="4885042"/>
            <a:ext cx="1889796" cy="615553"/>
          </a:xfrm>
          <a:prstGeom prst="rect">
            <a:avLst/>
          </a:prstGeom>
          <a:noFill/>
        </p:spPr>
        <p:txBody>
          <a:bodyPr wrap="square" rtlCol="0">
            <a:spAutoFit/>
          </a:bodyPr>
          <a:lstStyle/>
          <a:p>
            <a:r>
              <a:rPr lang="en-GB" sz="1200" dirty="0" smtClean="0"/>
              <a:t>Platforms:</a:t>
            </a:r>
          </a:p>
          <a:p>
            <a:r>
              <a:rPr lang="en-GB" sz="1100" dirty="0" smtClean="0"/>
              <a:t>Xbox One      PC      PlayStation</a:t>
            </a:r>
          </a:p>
          <a:p>
            <a:r>
              <a:rPr lang="en-GB" sz="1100" dirty="0" smtClean="0"/>
              <a:t>£29.99      £19.99      £19.99</a:t>
            </a:r>
            <a:endParaRPr lang="en-GB" sz="1050" dirty="0" smtClean="0"/>
          </a:p>
        </p:txBody>
      </p:sp>
      <p:sp>
        <p:nvSpPr>
          <p:cNvPr id="36" name="TextBox 35"/>
          <p:cNvSpPr txBox="1"/>
          <p:nvPr/>
        </p:nvSpPr>
        <p:spPr>
          <a:xfrm>
            <a:off x="4572559" y="4981293"/>
            <a:ext cx="1960048" cy="615553"/>
          </a:xfrm>
          <a:prstGeom prst="rect">
            <a:avLst/>
          </a:prstGeom>
          <a:noFill/>
        </p:spPr>
        <p:txBody>
          <a:bodyPr wrap="square" rtlCol="0">
            <a:spAutoFit/>
          </a:bodyPr>
          <a:lstStyle/>
          <a:p>
            <a:r>
              <a:rPr lang="en-GB" sz="1200" dirty="0" smtClean="0"/>
              <a:t>Platforms:</a:t>
            </a:r>
          </a:p>
          <a:p>
            <a:r>
              <a:rPr lang="en-GB" sz="1100" dirty="0" smtClean="0"/>
              <a:t>Xbox One      PC      PlayStation</a:t>
            </a:r>
          </a:p>
          <a:p>
            <a:r>
              <a:rPr lang="en-GB" sz="1100" dirty="0" smtClean="0"/>
              <a:t>£24.99      £24.99      £24.99</a:t>
            </a:r>
            <a:endParaRPr lang="en-GB" sz="1050" dirty="0" smtClean="0"/>
          </a:p>
        </p:txBody>
      </p:sp>
      <p:sp>
        <p:nvSpPr>
          <p:cNvPr id="37" name="TextBox 36"/>
          <p:cNvSpPr txBox="1"/>
          <p:nvPr/>
        </p:nvSpPr>
        <p:spPr>
          <a:xfrm>
            <a:off x="7753966" y="4945200"/>
            <a:ext cx="1960048" cy="615553"/>
          </a:xfrm>
          <a:prstGeom prst="rect">
            <a:avLst/>
          </a:prstGeom>
          <a:noFill/>
        </p:spPr>
        <p:txBody>
          <a:bodyPr wrap="square" rtlCol="0">
            <a:spAutoFit/>
          </a:bodyPr>
          <a:lstStyle/>
          <a:p>
            <a:r>
              <a:rPr lang="en-GB" sz="1200" dirty="0" smtClean="0"/>
              <a:t>Platforms:</a:t>
            </a:r>
          </a:p>
          <a:p>
            <a:r>
              <a:rPr lang="en-GB" sz="1100" dirty="0" smtClean="0"/>
              <a:t>Xbox One      PC      PlayStation</a:t>
            </a:r>
          </a:p>
          <a:p>
            <a:r>
              <a:rPr lang="en-GB" sz="1100" dirty="0" smtClean="0"/>
              <a:t>£14.99      £16.99      £14.99</a:t>
            </a:r>
            <a:endParaRPr lang="en-GB" sz="1050" dirty="0" smtClean="0"/>
          </a:p>
        </p:txBody>
      </p:sp>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81062" y="4795683"/>
            <a:ext cx="2416216" cy="1370582"/>
          </a:xfrm>
          <a:prstGeom prst="rect">
            <a:avLst/>
          </a:prstGeom>
        </p:spPr>
      </p:pic>
      <p:sp>
        <p:nvSpPr>
          <p:cNvPr id="38" name="TextBox 37"/>
          <p:cNvSpPr txBox="1"/>
          <p:nvPr/>
        </p:nvSpPr>
        <p:spPr>
          <a:xfrm>
            <a:off x="9714014" y="2929150"/>
            <a:ext cx="2337941" cy="1615827"/>
          </a:xfrm>
          <a:prstGeom prst="rect">
            <a:avLst/>
          </a:prstGeom>
          <a:noFill/>
        </p:spPr>
        <p:txBody>
          <a:bodyPr wrap="square" rtlCol="0">
            <a:spAutoFit/>
          </a:bodyPr>
          <a:lstStyle/>
          <a:p>
            <a:r>
              <a:rPr lang="en-GB" sz="1200" dirty="0" smtClean="0"/>
              <a:t>Cyberpunk 2077</a:t>
            </a:r>
            <a:endParaRPr lang="en-GB" sz="1100" dirty="0" smtClean="0"/>
          </a:p>
          <a:p>
            <a:r>
              <a:rPr lang="en-GB" sz="1050" dirty="0" smtClean="0">
                <a:solidFill>
                  <a:schemeClr val="tx1">
                    <a:lumMod val="75000"/>
                    <a:lumOff val="25000"/>
                  </a:schemeClr>
                </a:solidFill>
              </a:rPr>
              <a:t>PEGI Rating: Ages 18+  |  2020</a:t>
            </a:r>
          </a:p>
          <a:p>
            <a:endParaRPr lang="en-GB" sz="1050" dirty="0">
              <a:solidFill>
                <a:schemeClr val="tx1">
                  <a:lumMod val="75000"/>
                  <a:lumOff val="25000"/>
                </a:schemeClr>
              </a:solidFill>
            </a:endParaRPr>
          </a:p>
          <a:p>
            <a:r>
              <a:rPr lang="en-GB" sz="1100" dirty="0" smtClean="0"/>
              <a:t>This item will be released on 16 April 2020.</a:t>
            </a:r>
          </a:p>
          <a:p>
            <a:endParaRPr lang="en-GB" sz="1100" dirty="0"/>
          </a:p>
          <a:p>
            <a:r>
              <a:rPr lang="en-GB" sz="1100" dirty="0" smtClean="0"/>
              <a:t>Pre-order now and get free delivery!</a:t>
            </a:r>
          </a:p>
          <a:p>
            <a:endParaRPr lang="en-GB" sz="1100" dirty="0"/>
          </a:p>
          <a:p>
            <a:r>
              <a:rPr lang="en-GB" sz="1100" dirty="0"/>
              <a:t>Click here for more details.</a:t>
            </a:r>
          </a:p>
        </p:txBody>
      </p:sp>
      <p:sp>
        <p:nvSpPr>
          <p:cNvPr id="39" name="Rectangle 38"/>
          <p:cNvSpPr/>
          <p:nvPr/>
        </p:nvSpPr>
        <p:spPr>
          <a:xfrm>
            <a:off x="1631274" y="3126433"/>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0120" y="3313107"/>
            <a:ext cx="239161" cy="239161"/>
          </a:xfrm>
          <a:prstGeom prst="rect">
            <a:avLst/>
          </a:prstGeom>
          <a:ln>
            <a:noFill/>
          </a:ln>
        </p:spPr>
      </p:pic>
      <p:sp>
        <p:nvSpPr>
          <p:cNvPr id="41" name="TextBox 40"/>
          <p:cNvSpPr txBox="1"/>
          <p:nvPr/>
        </p:nvSpPr>
        <p:spPr>
          <a:xfrm>
            <a:off x="1620448" y="3095529"/>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42" name="Rectangle 41"/>
          <p:cNvSpPr/>
          <p:nvPr/>
        </p:nvSpPr>
        <p:spPr>
          <a:xfrm>
            <a:off x="2385255" y="3122422"/>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4101" y="3309096"/>
            <a:ext cx="239161" cy="239161"/>
          </a:xfrm>
          <a:prstGeom prst="rect">
            <a:avLst/>
          </a:prstGeom>
          <a:ln>
            <a:noFill/>
          </a:ln>
        </p:spPr>
      </p:pic>
      <p:sp>
        <p:nvSpPr>
          <p:cNvPr id="44" name="TextBox 43"/>
          <p:cNvSpPr txBox="1"/>
          <p:nvPr/>
        </p:nvSpPr>
        <p:spPr>
          <a:xfrm>
            <a:off x="2374429" y="3091518"/>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45" name="Rectangle 44"/>
          <p:cNvSpPr/>
          <p:nvPr/>
        </p:nvSpPr>
        <p:spPr>
          <a:xfrm>
            <a:off x="4613399" y="3122422"/>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245" y="3309096"/>
            <a:ext cx="239161" cy="239161"/>
          </a:xfrm>
          <a:prstGeom prst="rect">
            <a:avLst/>
          </a:prstGeom>
          <a:ln>
            <a:noFill/>
          </a:ln>
        </p:spPr>
      </p:pic>
      <p:sp>
        <p:nvSpPr>
          <p:cNvPr id="47" name="TextBox 46"/>
          <p:cNvSpPr txBox="1"/>
          <p:nvPr/>
        </p:nvSpPr>
        <p:spPr>
          <a:xfrm>
            <a:off x="4602573" y="3091518"/>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48" name="Rectangle 47"/>
          <p:cNvSpPr/>
          <p:nvPr/>
        </p:nvSpPr>
        <p:spPr>
          <a:xfrm>
            <a:off x="5235033" y="3118408"/>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3879" y="3305082"/>
            <a:ext cx="239161" cy="239161"/>
          </a:xfrm>
          <a:prstGeom prst="rect">
            <a:avLst/>
          </a:prstGeom>
          <a:ln>
            <a:noFill/>
          </a:ln>
        </p:spPr>
      </p:pic>
      <p:sp>
        <p:nvSpPr>
          <p:cNvPr id="50" name="TextBox 49"/>
          <p:cNvSpPr txBox="1"/>
          <p:nvPr/>
        </p:nvSpPr>
        <p:spPr>
          <a:xfrm>
            <a:off x="5224207" y="3087504"/>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51" name="Rectangle 50"/>
          <p:cNvSpPr/>
          <p:nvPr/>
        </p:nvSpPr>
        <p:spPr>
          <a:xfrm>
            <a:off x="5856678" y="3114394"/>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5524" y="3301068"/>
            <a:ext cx="239161" cy="239161"/>
          </a:xfrm>
          <a:prstGeom prst="rect">
            <a:avLst/>
          </a:prstGeom>
          <a:ln>
            <a:noFill/>
          </a:ln>
        </p:spPr>
      </p:pic>
      <p:sp>
        <p:nvSpPr>
          <p:cNvPr id="53" name="TextBox 52"/>
          <p:cNvSpPr txBox="1"/>
          <p:nvPr/>
        </p:nvSpPr>
        <p:spPr>
          <a:xfrm>
            <a:off x="5845852" y="3083490"/>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64" name="Rectangle 63"/>
          <p:cNvSpPr/>
          <p:nvPr/>
        </p:nvSpPr>
        <p:spPr>
          <a:xfrm>
            <a:off x="7764342" y="3105762"/>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3188" y="3292436"/>
            <a:ext cx="239161" cy="239161"/>
          </a:xfrm>
          <a:prstGeom prst="rect">
            <a:avLst/>
          </a:prstGeom>
          <a:ln>
            <a:noFill/>
          </a:ln>
        </p:spPr>
      </p:pic>
      <p:sp>
        <p:nvSpPr>
          <p:cNvPr id="66" name="TextBox 65"/>
          <p:cNvSpPr txBox="1"/>
          <p:nvPr/>
        </p:nvSpPr>
        <p:spPr>
          <a:xfrm>
            <a:off x="7753516" y="3074858"/>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67" name="Rectangle 66"/>
          <p:cNvSpPr/>
          <p:nvPr/>
        </p:nvSpPr>
        <p:spPr>
          <a:xfrm>
            <a:off x="8385976" y="3101748"/>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4822" y="3288422"/>
            <a:ext cx="239161" cy="239161"/>
          </a:xfrm>
          <a:prstGeom prst="rect">
            <a:avLst/>
          </a:prstGeom>
          <a:ln>
            <a:noFill/>
          </a:ln>
        </p:spPr>
      </p:pic>
      <p:sp>
        <p:nvSpPr>
          <p:cNvPr id="69" name="TextBox 68"/>
          <p:cNvSpPr txBox="1"/>
          <p:nvPr/>
        </p:nvSpPr>
        <p:spPr>
          <a:xfrm>
            <a:off x="8375150" y="3070844"/>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70" name="Rectangle 69"/>
          <p:cNvSpPr/>
          <p:nvPr/>
        </p:nvSpPr>
        <p:spPr>
          <a:xfrm>
            <a:off x="9007621" y="3097734"/>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6467" y="3284408"/>
            <a:ext cx="239161" cy="239161"/>
          </a:xfrm>
          <a:prstGeom prst="rect">
            <a:avLst/>
          </a:prstGeom>
          <a:ln>
            <a:noFill/>
          </a:ln>
        </p:spPr>
      </p:pic>
      <p:sp>
        <p:nvSpPr>
          <p:cNvPr id="72" name="TextBox 71"/>
          <p:cNvSpPr txBox="1"/>
          <p:nvPr/>
        </p:nvSpPr>
        <p:spPr>
          <a:xfrm>
            <a:off x="8996795" y="3066830"/>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73" name="Rectangle 72"/>
          <p:cNvSpPr/>
          <p:nvPr/>
        </p:nvSpPr>
        <p:spPr>
          <a:xfrm>
            <a:off x="1569900" y="5500701"/>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8746" y="5687375"/>
            <a:ext cx="239161" cy="239161"/>
          </a:xfrm>
          <a:prstGeom prst="rect">
            <a:avLst/>
          </a:prstGeom>
          <a:ln>
            <a:noFill/>
          </a:ln>
        </p:spPr>
      </p:pic>
      <p:sp>
        <p:nvSpPr>
          <p:cNvPr id="75" name="TextBox 74"/>
          <p:cNvSpPr txBox="1"/>
          <p:nvPr/>
        </p:nvSpPr>
        <p:spPr>
          <a:xfrm>
            <a:off x="1559074" y="5469797"/>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76" name="Rectangle 75"/>
          <p:cNvSpPr/>
          <p:nvPr/>
        </p:nvSpPr>
        <p:spPr>
          <a:xfrm>
            <a:off x="2191534" y="5496687"/>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0380" y="5683361"/>
            <a:ext cx="239161" cy="239161"/>
          </a:xfrm>
          <a:prstGeom prst="rect">
            <a:avLst/>
          </a:prstGeom>
          <a:ln>
            <a:noFill/>
          </a:ln>
        </p:spPr>
      </p:pic>
      <p:sp>
        <p:nvSpPr>
          <p:cNvPr id="78" name="TextBox 77"/>
          <p:cNvSpPr txBox="1"/>
          <p:nvPr/>
        </p:nvSpPr>
        <p:spPr>
          <a:xfrm>
            <a:off x="2180708" y="5465783"/>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79" name="Rectangle 78"/>
          <p:cNvSpPr/>
          <p:nvPr/>
        </p:nvSpPr>
        <p:spPr>
          <a:xfrm>
            <a:off x="2813180" y="5492673"/>
            <a:ext cx="525464" cy="482626"/>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2025" y="5679347"/>
            <a:ext cx="239161" cy="239161"/>
          </a:xfrm>
          <a:prstGeom prst="rect">
            <a:avLst/>
          </a:prstGeom>
          <a:ln>
            <a:noFill/>
          </a:ln>
        </p:spPr>
      </p:pic>
      <p:sp>
        <p:nvSpPr>
          <p:cNvPr id="81" name="TextBox 80"/>
          <p:cNvSpPr txBox="1"/>
          <p:nvPr/>
        </p:nvSpPr>
        <p:spPr>
          <a:xfrm>
            <a:off x="2778289" y="5461769"/>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82" name="Rectangle 81"/>
          <p:cNvSpPr/>
          <p:nvPr/>
        </p:nvSpPr>
        <p:spPr>
          <a:xfrm>
            <a:off x="4624075" y="5563568"/>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21" y="5750242"/>
            <a:ext cx="239161" cy="239161"/>
          </a:xfrm>
          <a:prstGeom prst="rect">
            <a:avLst/>
          </a:prstGeom>
          <a:ln>
            <a:noFill/>
          </a:ln>
        </p:spPr>
      </p:pic>
      <p:sp>
        <p:nvSpPr>
          <p:cNvPr id="84" name="TextBox 83"/>
          <p:cNvSpPr txBox="1"/>
          <p:nvPr/>
        </p:nvSpPr>
        <p:spPr>
          <a:xfrm>
            <a:off x="4613249" y="5532664"/>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85" name="Rectangle 84"/>
          <p:cNvSpPr/>
          <p:nvPr/>
        </p:nvSpPr>
        <p:spPr>
          <a:xfrm>
            <a:off x="5245709" y="5559554"/>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555" y="5746228"/>
            <a:ext cx="239161" cy="239161"/>
          </a:xfrm>
          <a:prstGeom prst="rect">
            <a:avLst/>
          </a:prstGeom>
          <a:ln>
            <a:noFill/>
          </a:ln>
        </p:spPr>
      </p:pic>
      <p:sp>
        <p:nvSpPr>
          <p:cNvPr id="87" name="TextBox 86"/>
          <p:cNvSpPr txBox="1"/>
          <p:nvPr/>
        </p:nvSpPr>
        <p:spPr>
          <a:xfrm>
            <a:off x="5234883" y="5528650"/>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88" name="Rectangle 87"/>
          <p:cNvSpPr/>
          <p:nvPr/>
        </p:nvSpPr>
        <p:spPr>
          <a:xfrm>
            <a:off x="5867354" y="5555540"/>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200" y="5742214"/>
            <a:ext cx="239161" cy="239161"/>
          </a:xfrm>
          <a:prstGeom prst="rect">
            <a:avLst/>
          </a:prstGeom>
          <a:ln>
            <a:noFill/>
          </a:ln>
        </p:spPr>
      </p:pic>
      <p:sp>
        <p:nvSpPr>
          <p:cNvPr id="90" name="TextBox 89"/>
          <p:cNvSpPr txBox="1"/>
          <p:nvPr/>
        </p:nvSpPr>
        <p:spPr>
          <a:xfrm>
            <a:off x="5856528" y="5524636"/>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91" name="Rectangle 90"/>
          <p:cNvSpPr/>
          <p:nvPr/>
        </p:nvSpPr>
        <p:spPr>
          <a:xfrm>
            <a:off x="7759898" y="5569473"/>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92" name="Picture 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8744" y="5756147"/>
            <a:ext cx="239161" cy="239161"/>
          </a:xfrm>
          <a:prstGeom prst="rect">
            <a:avLst/>
          </a:prstGeom>
          <a:ln>
            <a:noFill/>
          </a:ln>
        </p:spPr>
      </p:pic>
      <p:sp>
        <p:nvSpPr>
          <p:cNvPr id="93" name="TextBox 92"/>
          <p:cNvSpPr txBox="1"/>
          <p:nvPr/>
        </p:nvSpPr>
        <p:spPr>
          <a:xfrm>
            <a:off x="7749072" y="5538569"/>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94" name="Rectangle 93"/>
          <p:cNvSpPr/>
          <p:nvPr/>
        </p:nvSpPr>
        <p:spPr>
          <a:xfrm>
            <a:off x="8381532" y="5565459"/>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0378" y="5752133"/>
            <a:ext cx="239161" cy="239161"/>
          </a:xfrm>
          <a:prstGeom prst="rect">
            <a:avLst/>
          </a:prstGeom>
          <a:ln>
            <a:noFill/>
          </a:ln>
        </p:spPr>
      </p:pic>
      <p:sp>
        <p:nvSpPr>
          <p:cNvPr id="96" name="TextBox 95"/>
          <p:cNvSpPr txBox="1"/>
          <p:nvPr/>
        </p:nvSpPr>
        <p:spPr>
          <a:xfrm>
            <a:off x="8370706" y="5534555"/>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
        <p:nvSpPr>
          <p:cNvPr id="97" name="Rectangle 96"/>
          <p:cNvSpPr/>
          <p:nvPr/>
        </p:nvSpPr>
        <p:spPr>
          <a:xfrm>
            <a:off x="9003177" y="5561445"/>
            <a:ext cx="558473" cy="478612"/>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endParaRPr lang="en-GB" sz="1100" dirty="0"/>
          </a:p>
        </p:txBody>
      </p:sp>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2023" y="5748119"/>
            <a:ext cx="239161" cy="239161"/>
          </a:xfrm>
          <a:prstGeom prst="rect">
            <a:avLst/>
          </a:prstGeom>
          <a:ln>
            <a:noFill/>
          </a:ln>
        </p:spPr>
      </p:pic>
      <p:sp>
        <p:nvSpPr>
          <p:cNvPr id="99" name="TextBox 98"/>
          <p:cNvSpPr txBox="1"/>
          <p:nvPr/>
        </p:nvSpPr>
        <p:spPr>
          <a:xfrm>
            <a:off x="8992351" y="5530541"/>
            <a:ext cx="673788" cy="276999"/>
          </a:xfrm>
          <a:prstGeom prst="rect">
            <a:avLst/>
          </a:prstGeom>
          <a:noFill/>
        </p:spPr>
        <p:txBody>
          <a:bodyPr wrap="square" rtlCol="0">
            <a:spAutoFit/>
          </a:bodyPr>
          <a:lstStyle/>
          <a:p>
            <a:r>
              <a:rPr lang="en-GB" sz="1200" dirty="0" smtClean="0"/>
              <a:t>Add to</a:t>
            </a:r>
            <a:endParaRPr lang="en-GB" sz="900" dirty="0">
              <a:solidFill>
                <a:schemeClr val="tx1">
                  <a:lumMod val="75000"/>
                  <a:lumOff val="25000"/>
                </a:schemeClr>
              </a:solidFill>
            </a:endParaRPr>
          </a:p>
        </p:txBody>
      </p:sp>
    </p:spTree>
    <p:extLst>
      <p:ext uri="{BB962C8B-B14F-4D97-AF65-F5344CB8AC3E}">
        <p14:creationId xmlns:p14="http://schemas.microsoft.com/office/powerpoint/2010/main" val="1034197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706"/>
            <a:ext cx="12192000" cy="620294"/>
          </a:xfrm>
          <a:prstGeom prst="rect">
            <a:avLst/>
          </a:prstGeom>
          <a:ln>
            <a:solidFill>
              <a:schemeClr val="tx1"/>
            </a:solidFill>
          </a:ln>
        </p:spPr>
      </p:pic>
      <p:sp>
        <p:nvSpPr>
          <p:cNvPr id="6" name="Rectangle 5"/>
          <p:cNvSpPr/>
          <p:nvPr/>
        </p:nvSpPr>
        <p:spPr>
          <a:xfrm>
            <a:off x="0" y="1090863"/>
            <a:ext cx="12192000"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0" y="1678124"/>
            <a:ext cx="12192000"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41650"/>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a:t>Search….</a:t>
            </a:r>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615" y="1904604"/>
            <a:ext cx="1305034" cy="1734488"/>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71596" y="1904604"/>
            <a:ext cx="1238550" cy="1734488"/>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06228" y="1878207"/>
            <a:ext cx="1238551" cy="1734488"/>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5615" y="4198841"/>
            <a:ext cx="1296796" cy="1859455"/>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5119" y="4198841"/>
            <a:ext cx="1238551" cy="1775296"/>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0255" y="4198841"/>
            <a:ext cx="1242460" cy="1772676"/>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76192" y="1763338"/>
            <a:ext cx="2421085" cy="1131594"/>
          </a:xfrm>
          <a:prstGeom prst="rect">
            <a:avLst/>
          </a:prstGeom>
        </p:spPr>
      </p:pic>
      <p:sp>
        <p:nvSpPr>
          <p:cNvPr id="26" name="TextBox 25"/>
          <p:cNvSpPr txBox="1"/>
          <p:nvPr/>
        </p:nvSpPr>
        <p:spPr>
          <a:xfrm>
            <a:off x="1582411" y="1894500"/>
            <a:ext cx="1772708" cy="438582"/>
          </a:xfrm>
          <a:prstGeom prst="rect">
            <a:avLst/>
          </a:prstGeom>
          <a:noFill/>
        </p:spPr>
        <p:txBody>
          <a:bodyPr wrap="square" rtlCol="0">
            <a:spAutoFit/>
          </a:bodyPr>
          <a:lstStyle/>
          <a:p>
            <a:r>
              <a:rPr lang="en-GB" sz="1200" dirty="0" smtClean="0"/>
              <a:t>Forza Horizon 4</a:t>
            </a:r>
            <a:endParaRPr lang="en-GB" sz="1100" dirty="0" smtClean="0"/>
          </a:p>
          <a:p>
            <a:r>
              <a:rPr lang="en-GB" sz="1050" dirty="0" smtClean="0">
                <a:solidFill>
                  <a:schemeClr val="tx1">
                    <a:lumMod val="75000"/>
                    <a:lumOff val="25000"/>
                  </a:schemeClr>
                </a:solidFill>
              </a:rPr>
              <a:t>PEGI Rating: Ages 3+  |  2018</a:t>
            </a:r>
            <a:endParaRPr lang="en-GB" sz="900" dirty="0">
              <a:solidFill>
                <a:schemeClr val="tx1">
                  <a:lumMod val="75000"/>
                  <a:lumOff val="25000"/>
                </a:schemeClr>
              </a:solidFill>
            </a:endParaRPr>
          </a:p>
        </p:txBody>
      </p:sp>
      <p:sp>
        <p:nvSpPr>
          <p:cNvPr id="27" name="TextBox 26"/>
          <p:cNvSpPr txBox="1"/>
          <p:nvPr/>
        </p:nvSpPr>
        <p:spPr>
          <a:xfrm>
            <a:off x="1582411" y="2486032"/>
            <a:ext cx="1843750" cy="800219"/>
          </a:xfrm>
          <a:prstGeom prst="rect">
            <a:avLst/>
          </a:prstGeom>
          <a:noFill/>
        </p:spPr>
        <p:txBody>
          <a:bodyPr wrap="square" rtlCol="0">
            <a:spAutoFit/>
          </a:bodyPr>
          <a:lstStyle/>
          <a:p>
            <a:r>
              <a:rPr lang="en-GB" sz="1200" dirty="0" smtClean="0"/>
              <a:t>Platforms:</a:t>
            </a:r>
          </a:p>
          <a:p>
            <a:r>
              <a:rPr lang="en-GB" sz="1200" dirty="0" smtClean="0"/>
              <a:t>Xbox One          PC</a:t>
            </a:r>
            <a:endParaRPr lang="en-GB" sz="1100" dirty="0"/>
          </a:p>
          <a:p>
            <a:endParaRPr lang="en-GB" sz="1100" dirty="0" smtClean="0"/>
          </a:p>
          <a:p>
            <a:r>
              <a:rPr lang="en-GB" sz="1100" dirty="0" smtClean="0"/>
              <a:t>Click for details and reviews.</a:t>
            </a:r>
            <a:endParaRPr lang="en-GB" sz="1200" dirty="0" smtClean="0"/>
          </a:p>
        </p:txBody>
      </p:sp>
      <p:sp>
        <p:nvSpPr>
          <p:cNvPr id="28" name="TextBox 27"/>
          <p:cNvSpPr txBox="1"/>
          <p:nvPr/>
        </p:nvSpPr>
        <p:spPr>
          <a:xfrm>
            <a:off x="4601907" y="1894500"/>
            <a:ext cx="1904321" cy="438582"/>
          </a:xfrm>
          <a:prstGeom prst="rect">
            <a:avLst/>
          </a:prstGeom>
          <a:noFill/>
        </p:spPr>
        <p:txBody>
          <a:bodyPr wrap="square" rtlCol="0">
            <a:spAutoFit/>
          </a:bodyPr>
          <a:lstStyle/>
          <a:p>
            <a:r>
              <a:rPr lang="en-GB" sz="1200" dirty="0" smtClean="0"/>
              <a:t>Shadow of the Tomb Raider</a:t>
            </a:r>
            <a:endParaRPr lang="en-GB" sz="1100" dirty="0" smtClean="0"/>
          </a:p>
          <a:p>
            <a:r>
              <a:rPr lang="en-GB" sz="1050" dirty="0" smtClean="0">
                <a:solidFill>
                  <a:schemeClr val="tx1">
                    <a:lumMod val="75000"/>
                    <a:lumOff val="25000"/>
                  </a:schemeClr>
                </a:solidFill>
              </a:rPr>
              <a:t>PEGI Rating: Ages 18+  |  2018</a:t>
            </a:r>
            <a:endParaRPr lang="en-GB" sz="900" dirty="0">
              <a:solidFill>
                <a:schemeClr val="tx1">
                  <a:lumMod val="75000"/>
                  <a:lumOff val="25000"/>
                </a:schemeClr>
              </a:solidFill>
            </a:endParaRPr>
          </a:p>
        </p:txBody>
      </p:sp>
      <p:sp>
        <p:nvSpPr>
          <p:cNvPr id="29" name="TextBox 28"/>
          <p:cNvSpPr txBox="1"/>
          <p:nvPr/>
        </p:nvSpPr>
        <p:spPr>
          <a:xfrm>
            <a:off x="7736538" y="1878207"/>
            <a:ext cx="1861407" cy="623248"/>
          </a:xfrm>
          <a:prstGeom prst="rect">
            <a:avLst/>
          </a:prstGeom>
          <a:noFill/>
        </p:spPr>
        <p:txBody>
          <a:bodyPr wrap="square" rtlCol="0">
            <a:spAutoFit/>
          </a:bodyPr>
          <a:lstStyle/>
          <a:p>
            <a:r>
              <a:rPr lang="en-GB" sz="1200" dirty="0" smtClean="0"/>
              <a:t>PLAYERUNKOWN’S BATTLEGROUNDS</a:t>
            </a:r>
            <a:endParaRPr lang="en-GB" sz="1100" dirty="0" smtClean="0"/>
          </a:p>
          <a:p>
            <a:r>
              <a:rPr lang="en-GB" sz="1050" dirty="0" smtClean="0">
                <a:solidFill>
                  <a:schemeClr val="tx1">
                    <a:lumMod val="75000"/>
                    <a:lumOff val="25000"/>
                  </a:schemeClr>
                </a:solidFill>
              </a:rPr>
              <a:t>PEGI Rating: Ages 16+  |  2018</a:t>
            </a:r>
            <a:endParaRPr lang="en-GB" sz="900" dirty="0">
              <a:solidFill>
                <a:schemeClr val="tx1">
                  <a:lumMod val="75000"/>
                  <a:lumOff val="25000"/>
                </a:schemeClr>
              </a:solidFill>
            </a:endParaRPr>
          </a:p>
        </p:txBody>
      </p:sp>
      <p:sp>
        <p:nvSpPr>
          <p:cNvPr id="30" name="TextBox 29"/>
          <p:cNvSpPr txBox="1"/>
          <p:nvPr/>
        </p:nvSpPr>
        <p:spPr>
          <a:xfrm>
            <a:off x="1590649" y="4198841"/>
            <a:ext cx="1772708" cy="438582"/>
          </a:xfrm>
          <a:prstGeom prst="rect">
            <a:avLst/>
          </a:prstGeom>
          <a:noFill/>
        </p:spPr>
        <p:txBody>
          <a:bodyPr wrap="square" rtlCol="0">
            <a:spAutoFit/>
          </a:bodyPr>
          <a:lstStyle/>
          <a:p>
            <a:r>
              <a:rPr lang="en-GB" sz="1200" dirty="0" smtClean="0"/>
              <a:t>Minecraft</a:t>
            </a:r>
            <a:endParaRPr lang="en-GB" sz="1100" dirty="0" smtClean="0"/>
          </a:p>
          <a:p>
            <a:r>
              <a:rPr lang="en-GB" sz="1050" dirty="0" smtClean="0">
                <a:solidFill>
                  <a:schemeClr val="tx1">
                    <a:lumMod val="75000"/>
                    <a:lumOff val="25000"/>
                  </a:schemeClr>
                </a:solidFill>
              </a:rPr>
              <a:t>PEGI Rating: Ages 7+  |  2009</a:t>
            </a:r>
            <a:endParaRPr lang="en-GB" sz="900" dirty="0">
              <a:solidFill>
                <a:schemeClr val="tx1">
                  <a:lumMod val="75000"/>
                  <a:lumOff val="25000"/>
                </a:schemeClr>
              </a:solidFill>
            </a:endParaRPr>
          </a:p>
        </p:txBody>
      </p:sp>
      <p:sp>
        <p:nvSpPr>
          <p:cNvPr id="31" name="TextBox 30"/>
          <p:cNvSpPr txBox="1"/>
          <p:nvPr/>
        </p:nvSpPr>
        <p:spPr>
          <a:xfrm>
            <a:off x="4593670" y="4198841"/>
            <a:ext cx="1926584" cy="438582"/>
          </a:xfrm>
          <a:prstGeom prst="rect">
            <a:avLst/>
          </a:prstGeom>
          <a:noFill/>
        </p:spPr>
        <p:txBody>
          <a:bodyPr wrap="square" rtlCol="0">
            <a:spAutoFit/>
          </a:bodyPr>
          <a:lstStyle/>
          <a:p>
            <a:r>
              <a:rPr lang="en-GB" sz="1200" dirty="0" smtClean="0"/>
              <a:t>Grand Theft Auto 5</a:t>
            </a:r>
            <a:endParaRPr lang="en-GB" sz="1100" dirty="0" smtClean="0"/>
          </a:p>
          <a:p>
            <a:r>
              <a:rPr lang="en-GB" sz="1050" dirty="0" smtClean="0">
                <a:solidFill>
                  <a:schemeClr val="tx1">
                    <a:lumMod val="75000"/>
                    <a:lumOff val="25000"/>
                  </a:schemeClr>
                </a:solidFill>
              </a:rPr>
              <a:t>PEGI Rating: Ages 18+  |  2014</a:t>
            </a:r>
            <a:endParaRPr lang="en-GB" sz="900" dirty="0">
              <a:solidFill>
                <a:schemeClr val="tx1">
                  <a:lumMod val="75000"/>
                  <a:lumOff val="25000"/>
                </a:schemeClr>
              </a:solidFill>
            </a:endParaRPr>
          </a:p>
        </p:txBody>
      </p:sp>
      <p:sp>
        <p:nvSpPr>
          <p:cNvPr id="32" name="TextBox 31"/>
          <p:cNvSpPr txBox="1"/>
          <p:nvPr/>
        </p:nvSpPr>
        <p:spPr>
          <a:xfrm>
            <a:off x="7762715" y="4207351"/>
            <a:ext cx="1878146" cy="438582"/>
          </a:xfrm>
          <a:prstGeom prst="rect">
            <a:avLst/>
          </a:prstGeom>
          <a:noFill/>
        </p:spPr>
        <p:txBody>
          <a:bodyPr wrap="square" rtlCol="0">
            <a:spAutoFit/>
          </a:bodyPr>
          <a:lstStyle/>
          <a:p>
            <a:r>
              <a:rPr lang="en-GB" sz="1200" dirty="0" smtClean="0"/>
              <a:t>Tom Clancy’s Six Siege</a:t>
            </a:r>
            <a:endParaRPr lang="en-GB" sz="1100" dirty="0" smtClean="0"/>
          </a:p>
          <a:p>
            <a:r>
              <a:rPr lang="en-GB" sz="1050" dirty="0" smtClean="0">
                <a:solidFill>
                  <a:schemeClr val="tx1">
                    <a:lumMod val="75000"/>
                    <a:lumOff val="25000"/>
                  </a:schemeClr>
                </a:solidFill>
              </a:rPr>
              <a:t>PEGI Rating: Ages 18+  |  2015</a:t>
            </a:r>
            <a:endParaRPr lang="en-GB" sz="900" dirty="0">
              <a:solidFill>
                <a:schemeClr val="tx1">
                  <a:lumMod val="75000"/>
                  <a:lumOff val="25000"/>
                </a:schemeClr>
              </a:solidFill>
            </a:endParaRPr>
          </a:p>
        </p:txBody>
      </p:sp>
      <p:sp>
        <p:nvSpPr>
          <p:cNvPr id="33" name="TextBox 32"/>
          <p:cNvSpPr txBox="1"/>
          <p:nvPr/>
        </p:nvSpPr>
        <p:spPr>
          <a:xfrm>
            <a:off x="4616431" y="2485932"/>
            <a:ext cx="1889796" cy="777136"/>
          </a:xfrm>
          <a:prstGeom prst="rect">
            <a:avLst/>
          </a:prstGeom>
          <a:noFill/>
        </p:spPr>
        <p:txBody>
          <a:bodyPr wrap="square" rtlCol="0">
            <a:spAutoFit/>
          </a:bodyPr>
          <a:lstStyle/>
          <a:p>
            <a:r>
              <a:rPr lang="en-GB" sz="1200" dirty="0" smtClean="0"/>
              <a:t>Platforms:</a:t>
            </a:r>
          </a:p>
          <a:p>
            <a:r>
              <a:rPr lang="en-GB" sz="1100" dirty="0" smtClean="0"/>
              <a:t>Xbox One      PC      PlayStation</a:t>
            </a:r>
            <a:endParaRPr lang="en-GB" sz="1050" dirty="0"/>
          </a:p>
          <a:p>
            <a:endParaRPr lang="en-GB" sz="1050" dirty="0" smtClean="0"/>
          </a:p>
          <a:p>
            <a:r>
              <a:rPr lang="en-GB" sz="1050" dirty="0" smtClean="0"/>
              <a:t>Click for details and reviews.</a:t>
            </a:r>
            <a:endParaRPr lang="en-GB" sz="1100" dirty="0" smtClean="0"/>
          </a:p>
        </p:txBody>
      </p:sp>
      <p:sp>
        <p:nvSpPr>
          <p:cNvPr id="34" name="TextBox 33"/>
          <p:cNvSpPr txBox="1"/>
          <p:nvPr/>
        </p:nvSpPr>
        <p:spPr>
          <a:xfrm>
            <a:off x="7751065" y="2480472"/>
            <a:ext cx="1889796" cy="769441"/>
          </a:xfrm>
          <a:prstGeom prst="rect">
            <a:avLst/>
          </a:prstGeom>
          <a:noFill/>
        </p:spPr>
        <p:txBody>
          <a:bodyPr wrap="square" rtlCol="0">
            <a:spAutoFit/>
          </a:bodyPr>
          <a:lstStyle/>
          <a:p>
            <a:r>
              <a:rPr lang="en-GB" sz="1200" dirty="0" smtClean="0"/>
              <a:t>Platforms:</a:t>
            </a:r>
          </a:p>
          <a:p>
            <a:r>
              <a:rPr lang="en-GB" sz="1100" dirty="0" smtClean="0"/>
              <a:t>Xbox One      PC      PlayStation</a:t>
            </a:r>
          </a:p>
          <a:p>
            <a:endParaRPr lang="en-GB" sz="1050" dirty="0" smtClean="0"/>
          </a:p>
          <a:p>
            <a:r>
              <a:rPr lang="en-GB" sz="1050" dirty="0" smtClean="0"/>
              <a:t>Click for details and reviews.</a:t>
            </a:r>
          </a:p>
        </p:txBody>
      </p:sp>
      <p:sp>
        <p:nvSpPr>
          <p:cNvPr id="35" name="TextBox 34"/>
          <p:cNvSpPr txBox="1"/>
          <p:nvPr/>
        </p:nvSpPr>
        <p:spPr>
          <a:xfrm>
            <a:off x="1536365" y="4848946"/>
            <a:ext cx="1889796" cy="769441"/>
          </a:xfrm>
          <a:prstGeom prst="rect">
            <a:avLst/>
          </a:prstGeom>
          <a:noFill/>
        </p:spPr>
        <p:txBody>
          <a:bodyPr wrap="square" rtlCol="0">
            <a:spAutoFit/>
          </a:bodyPr>
          <a:lstStyle/>
          <a:p>
            <a:r>
              <a:rPr lang="en-GB" sz="1200" dirty="0" smtClean="0"/>
              <a:t>Platforms:</a:t>
            </a:r>
          </a:p>
          <a:p>
            <a:r>
              <a:rPr lang="en-GB" sz="1100" dirty="0" smtClean="0"/>
              <a:t>Xbox One      PC      PlayStation</a:t>
            </a:r>
          </a:p>
          <a:p>
            <a:endParaRPr lang="en-GB" sz="1050" dirty="0" smtClean="0"/>
          </a:p>
          <a:p>
            <a:r>
              <a:rPr lang="en-GB" sz="1050" dirty="0" smtClean="0"/>
              <a:t>Click for details and reviews.</a:t>
            </a:r>
          </a:p>
        </p:txBody>
      </p:sp>
      <p:sp>
        <p:nvSpPr>
          <p:cNvPr id="36" name="TextBox 35"/>
          <p:cNvSpPr txBox="1"/>
          <p:nvPr/>
        </p:nvSpPr>
        <p:spPr>
          <a:xfrm>
            <a:off x="4572559" y="4848945"/>
            <a:ext cx="1960048" cy="769441"/>
          </a:xfrm>
          <a:prstGeom prst="rect">
            <a:avLst/>
          </a:prstGeom>
          <a:noFill/>
        </p:spPr>
        <p:txBody>
          <a:bodyPr wrap="square" rtlCol="0">
            <a:spAutoFit/>
          </a:bodyPr>
          <a:lstStyle/>
          <a:p>
            <a:r>
              <a:rPr lang="en-GB" sz="1200" dirty="0" smtClean="0"/>
              <a:t>Platforms:</a:t>
            </a:r>
          </a:p>
          <a:p>
            <a:r>
              <a:rPr lang="en-GB" sz="1100" dirty="0" smtClean="0"/>
              <a:t>Xbox One      PC      PlayStation</a:t>
            </a:r>
          </a:p>
          <a:p>
            <a:endParaRPr lang="en-GB" sz="1050" dirty="0" smtClean="0"/>
          </a:p>
          <a:p>
            <a:r>
              <a:rPr lang="en-GB" sz="1050" dirty="0" smtClean="0"/>
              <a:t>Click for details and reviews.</a:t>
            </a:r>
          </a:p>
        </p:txBody>
      </p:sp>
      <p:sp>
        <p:nvSpPr>
          <p:cNvPr id="37" name="TextBox 36"/>
          <p:cNvSpPr txBox="1"/>
          <p:nvPr/>
        </p:nvSpPr>
        <p:spPr>
          <a:xfrm>
            <a:off x="7753966" y="4848945"/>
            <a:ext cx="1960048" cy="784830"/>
          </a:xfrm>
          <a:prstGeom prst="rect">
            <a:avLst/>
          </a:prstGeom>
          <a:noFill/>
        </p:spPr>
        <p:txBody>
          <a:bodyPr wrap="square" rtlCol="0">
            <a:spAutoFit/>
          </a:bodyPr>
          <a:lstStyle/>
          <a:p>
            <a:r>
              <a:rPr lang="en-GB" sz="1200" dirty="0" smtClean="0"/>
              <a:t>Platforms:</a:t>
            </a:r>
          </a:p>
          <a:p>
            <a:r>
              <a:rPr lang="en-GB" sz="1100" dirty="0" smtClean="0"/>
              <a:t>Xbox One      PC      PlayStation</a:t>
            </a:r>
          </a:p>
          <a:p>
            <a:endParaRPr lang="en-GB" sz="1100" dirty="0" smtClean="0"/>
          </a:p>
          <a:p>
            <a:r>
              <a:rPr lang="en-GB" sz="1100" dirty="0" smtClean="0"/>
              <a:t>Click for details and reviews.</a:t>
            </a:r>
            <a:endParaRPr lang="en-GB" sz="1050" dirty="0" smtClean="0"/>
          </a:p>
        </p:txBody>
      </p:sp>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81062" y="4795683"/>
            <a:ext cx="2416216" cy="1370582"/>
          </a:xfrm>
          <a:prstGeom prst="rect">
            <a:avLst/>
          </a:prstGeom>
        </p:spPr>
      </p:pic>
      <p:sp>
        <p:nvSpPr>
          <p:cNvPr id="38" name="TextBox 37"/>
          <p:cNvSpPr txBox="1"/>
          <p:nvPr/>
        </p:nvSpPr>
        <p:spPr>
          <a:xfrm>
            <a:off x="9714014" y="2929150"/>
            <a:ext cx="2337941" cy="1615827"/>
          </a:xfrm>
          <a:prstGeom prst="rect">
            <a:avLst/>
          </a:prstGeom>
          <a:noFill/>
        </p:spPr>
        <p:txBody>
          <a:bodyPr wrap="square" rtlCol="0">
            <a:spAutoFit/>
          </a:bodyPr>
          <a:lstStyle/>
          <a:p>
            <a:r>
              <a:rPr lang="en-GB" sz="1200" dirty="0" smtClean="0"/>
              <a:t>Cyberpunk 2077</a:t>
            </a:r>
            <a:endParaRPr lang="en-GB" sz="1100" dirty="0" smtClean="0"/>
          </a:p>
          <a:p>
            <a:r>
              <a:rPr lang="en-GB" sz="1050" dirty="0" smtClean="0">
                <a:solidFill>
                  <a:schemeClr val="tx1">
                    <a:lumMod val="75000"/>
                    <a:lumOff val="25000"/>
                  </a:schemeClr>
                </a:solidFill>
              </a:rPr>
              <a:t>PEGI Rating: Ages 18+  |  2020</a:t>
            </a:r>
            <a:endParaRPr lang="en-GB" sz="1050" dirty="0">
              <a:solidFill>
                <a:schemeClr val="tx1">
                  <a:lumMod val="75000"/>
                  <a:lumOff val="25000"/>
                </a:schemeClr>
              </a:solidFill>
            </a:endParaRPr>
          </a:p>
          <a:p>
            <a:endParaRPr lang="en-GB" sz="1050" dirty="0">
              <a:solidFill>
                <a:schemeClr val="tx1">
                  <a:lumMod val="75000"/>
                  <a:lumOff val="25000"/>
                </a:schemeClr>
              </a:solidFill>
            </a:endParaRPr>
          </a:p>
          <a:p>
            <a:r>
              <a:rPr lang="en-GB" sz="1100" dirty="0" smtClean="0"/>
              <a:t>This item will be released on 16 April 2020.</a:t>
            </a:r>
          </a:p>
          <a:p>
            <a:endParaRPr lang="en-GB" sz="1100" dirty="0"/>
          </a:p>
          <a:p>
            <a:r>
              <a:rPr lang="en-GB" sz="1100" dirty="0" smtClean="0"/>
              <a:t>Pre-order now and get free delivery!</a:t>
            </a:r>
          </a:p>
          <a:p>
            <a:endParaRPr lang="en-GB" sz="1100" dirty="0"/>
          </a:p>
          <a:p>
            <a:r>
              <a:rPr lang="en-GB" sz="1100" dirty="0" smtClean="0"/>
              <a:t>Click here for more details.</a:t>
            </a:r>
            <a:endParaRPr lang="en-GB" sz="1100" dirty="0"/>
          </a:p>
        </p:txBody>
      </p:sp>
    </p:spTree>
    <p:extLst>
      <p:ext uri="{BB962C8B-B14F-4D97-AF65-F5344CB8AC3E}">
        <p14:creationId xmlns:p14="http://schemas.microsoft.com/office/powerpoint/2010/main" val="2328788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706"/>
            <a:ext cx="12192000" cy="620294"/>
          </a:xfrm>
          <a:prstGeom prst="rect">
            <a:avLst/>
          </a:prstGeom>
          <a:ln>
            <a:solidFill>
              <a:schemeClr val="tx1"/>
            </a:solidFill>
          </a:ln>
        </p:spPr>
      </p:pic>
      <p:sp>
        <p:nvSpPr>
          <p:cNvPr id="6" name="Rectangle 5"/>
          <p:cNvSpPr/>
          <p:nvPr/>
        </p:nvSpPr>
        <p:spPr>
          <a:xfrm>
            <a:off x="0" y="1090863"/>
            <a:ext cx="12192000"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0" y="1678124"/>
            <a:ext cx="12192000"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41650"/>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a:t>Search….</a:t>
            </a:r>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6192" y="1763338"/>
            <a:ext cx="2421085" cy="113159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1062" y="4795683"/>
            <a:ext cx="2416216" cy="1370582"/>
          </a:xfrm>
          <a:prstGeom prst="rect">
            <a:avLst/>
          </a:prstGeom>
        </p:spPr>
      </p:pic>
      <p:sp>
        <p:nvSpPr>
          <p:cNvPr id="19" name="TextBox 18"/>
          <p:cNvSpPr txBox="1"/>
          <p:nvPr/>
        </p:nvSpPr>
        <p:spPr>
          <a:xfrm>
            <a:off x="9714014" y="2929150"/>
            <a:ext cx="2337941" cy="1615827"/>
          </a:xfrm>
          <a:prstGeom prst="rect">
            <a:avLst/>
          </a:prstGeom>
          <a:noFill/>
        </p:spPr>
        <p:txBody>
          <a:bodyPr wrap="square" rtlCol="0">
            <a:spAutoFit/>
          </a:bodyPr>
          <a:lstStyle/>
          <a:p>
            <a:r>
              <a:rPr lang="en-GB" sz="1200" dirty="0" smtClean="0"/>
              <a:t>Cyberpunk 2077</a:t>
            </a:r>
            <a:endParaRPr lang="en-GB" sz="1100" dirty="0" smtClean="0"/>
          </a:p>
          <a:p>
            <a:r>
              <a:rPr lang="en-GB" sz="1050" dirty="0" smtClean="0">
                <a:solidFill>
                  <a:schemeClr val="tx1">
                    <a:lumMod val="75000"/>
                    <a:lumOff val="25000"/>
                  </a:schemeClr>
                </a:solidFill>
              </a:rPr>
              <a:t>PEGI Rating: Ages 18+  |  2020</a:t>
            </a:r>
          </a:p>
          <a:p>
            <a:endParaRPr lang="en-GB" sz="1050" dirty="0">
              <a:solidFill>
                <a:schemeClr val="tx1">
                  <a:lumMod val="75000"/>
                  <a:lumOff val="25000"/>
                </a:schemeClr>
              </a:solidFill>
            </a:endParaRPr>
          </a:p>
          <a:p>
            <a:r>
              <a:rPr lang="en-GB" sz="1100" dirty="0" smtClean="0"/>
              <a:t>This item will be released on 16 April 2020.</a:t>
            </a:r>
          </a:p>
          <a:p>
            <a:endParaRPr lang="en-GB" sz="1100" dirty="0"/>
          </a:p>
          <a:p>
            <a:r>
              <a:rPr lang="en-GB" sz="1100" dirty="0" smtClean="0"/>
              <a:t>Pre-order now and get free delivery!</a:t>
            </a:r>
          </a:p>
          <a:p>
            <a:endParaRPr lang="en-GB" sz="1100" dirty="0"/>
          </a:p>
          <a:p>
            <a:r>
              <a:rPr lang="en-GB" sz="1100" dirty="0"/>
              <a:t>Click here for more details.</a:t>
            </a: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614" y="1904603"/>
            <a:ext cx="3096369" cy="4115307"/>
          </a:xfrm>
          <a:prstGeom prst="rect">
            <a:avLst/>
          </a:prstGeom>
        </p:spPr>
      </p:pic>
      <p:sp>
        <p:nvSpPr>
          <p:cNvPr id="22" name="TextBox 21"/>
          <p:cNvSpPr txBox="1"/>
          <p:nvPr/>
        </p:nvSpPr>
        <p:spPr>
          <a:xfrm>
            <a:off x="3639813" y="1893258"/>
            <a:ext cx="1772708" cy="438582"/>
          </a:xfrm>
          <a:prstGeom prst="rect">
            <a:avLst/>
          </a:prstGeom>
          <a:noFill/>
        </p:spPr>
        <p:txBody>
          <a:bodyPr wrap="square" rtlCol="0">
            <a:spAutoFit/>
          </a:bodyPr>
          <a:lstStyle/>
          <a:p>
            <a:r>
              <a:rPr lang="en-GB" sz="1200" dirty="0" smtClean="0"/>
              <a:t>Forza Horizon 4</a:t>
            </a:r>
            <a:endParaRPr lang="en-GB" sz="1100" dirty="0" smtClean="0"/>
          </a:p>
          <a:p>
            <a:r>
              <a:rPr lang="en-GB" sz="1050" dirty="0" smtClean="0">
                <a:solidFill>
                  <a:schemeClr val="tx1">
                    <a:lumMod val="75000"/>
                    <a:lumOff val="25000"/>
                  </a:schemeClr>
                </a:solidFill>
              </a:rPr>
              <a:t>PEGI Rating: Ages 3+  |  2018</a:t>
            </a:r>
            <a:endParaRPr lang="en-GB" sz="900" dirty="0">
              <a:solidFill>
                <a:schemeClr val="tx1">
                  <a:lumMod val="75000"/>
                  <a:lumOff val="25000"/>
                </a:schemeClr>
              </a:solidFill>
            </a:endParaRPr>
          </a:p>
        </p:txBody>
      </p:sp>
      <p:sp>
        <p:nvSpPr>
          <p:cNvPr id="23" name="TextBox 22"/>
          <p:cNvSpPr txBox="1"/>
          <p:nvPr/>
        </p:nvSpPr>
        <p:spPr>
          <a:xfrm>
            <a:off x="3639813" y="2412598"/>
            <a:ext cx="1772708" cy="646331"/>
          </a:xfrm>
          <a:prstGeom prst="rect">
            <a:avLst/>
          </a:prstGeom>
          <a:noFill/>
        </p:spPr>
        <p:txBody>
          <a:bodyPr wrap="square" rtlCol="0">
            <a:spAutoFit/>
          </a:bodyPr>
          <a:lstStyle/>
          <a:p>
            <a:r>
              <a:rPr lang="en-GB" sz="1200" dirty="0" smtClean="0"/>
              <a:t>Platforms:</a:t>
            </a:r>
          </a:p>
          <a:p>
            <a:r>
              <a:rPr lang="en-GB" sz="1200" dirty="0" smtClean="0"/>
              <a:t>Xbox One          PC</a:t>
            </a:r>
          </a:p>
          <a:p>
            <a:r>
              <a:rPr lang="en-GB" sz="1200" dirty="0" smtClean="0"/>
              <a:t>£49.99           £49.99</a:t>
            </a:r>
            <a:endParaRPr lang="en-GB" sz="1100" dirty="0" smtClean="0"/>
          </a:p>
        </p:txBody>
      </p:sp>
      <p:sp>
        <p:nvSpPr>
          <p:cNvPr id="24" name="TextBox 23"/>
          <p:cNvSpPr txBox="1"/>
          <p:nvPr/>
        </p:nvSpPr>
        <p:spPr>
          <a:xfrm>
            <a:off x="3603717" y="3129696"/>
            <a:ext cx="5835874" cy="3046988"/>
          </a:xfrm>
          <a:prstGeom prst="rect">
            <a:avLst/>
          </a:prstGeom>
          <a:noFill/>
        </p:spPr>
        <p:txBody>
          <a:bodyPr wrap="square" rtlCol="0">
            <a:spAutoFit/>
          </a:bodyPr>
          <a:lstStyle/>
          <a:p>
            <a:r>
              <a:rPr lang="en-GB" sz="1200" dirty="0" smtClean="0"/>
              <a:t>Description:</a:t>
            </a:r>
          </a:p>
          <a:p>
            <a:pPr marL="171450" indent="-171450">
              <a:buFont typeface="Arial" panose="020B0604020202020204" pitchFamily="34" charset="0"/>
              <a:buChar char="•"/>
            </a:pPr>
            <a:r>
              <a:rPr lang="en-GB" sz="1200" dirty="0"/>
              <a:t>The Forza Horizon 4 Standard Edition includes: Forza Horizon 4 game disc</a:t>
            </a:r>
          </a:p>
          <a:p>
            <a:pPr marL="171450" indent="-171450">
              <a:buFont typeface="Arial" panose="020B0604020202020204" pitchFamily="34" charset="0"/>
              <a:buChar char="•"/>
            </a:pPr>
            <a:r>
              <a:rPr lang="en-GB" sz="1200" dirty="0"/>
              <a:t>SEASONS CHANGE EVERYTHING. For the first time in the racing and driving genre, experience dynamic seasons in a shared open-world. Explore beautiful scenery, collect over 450 cars, and become a Horizon Superstar in historic Britain. (Some cars provided by online update.)</a:t>
            </a:r>
          </a:p>
          <a:p>
            <a:pPr marL="171450" indent="-171450">
              <a:buFont typeface="Arial" panose="020B0604020202020204" pitchFamily="34" charset="0"/>
              <a:buChar char="•"/>
            </a:pPr>
            <a:r>
              <a:rPr lang="en-GB" sz="1200" dirty="0"/>
              <a:t>Britain Like You've Never Seen it. Discover lakes, valleys, castles, and </a:t>
            </a:r>
            <a:r>
              <a:rPr lang="en-GB" sz="1200" dirty="0" smtClean="0"/>
              <a:t>breath-taking </a:t>
            </a:r>
            <a:r>
              <a:rPr lang="en-GB" sz="1200" dirty="0"/>
              <a:t>scenery all in spectacular native 4K and HDR on Xbox One X and Windows 10</a:t>
            </a:r>
          </a:p>
          <a:p>
            <a:pPr marL="171450" indent="-171450">
              <a:buFont typeface="Arial" panose="020B0604020202020204" pitchFamily="34" charset="0"/>
              <a:buChar char="•"/>
            </a:pPr>
            <a:r>
              <a:rPr lang="en-GB" sz="1200" dirty="0"/>
              <a:t>Master Driving in All Seasons. Explore a changing world through dry, wet, muddy, snowy, and icy conditions</a:t>
            </a:r>
          </a:p>
          <a:p>
            <a:pPr marL="171450" indent="-171450">
              <a:buFont typeface="Arial" panose="020B0604020202020204" pitchFamily="34" charset="0"/>
              <a:buChar char="•"/>
            </a:pPr>
            <a:r>
              <a:rPr lang="en-GB" sz="1200" dirty="0"/>
              <a:t>New Content Every Week. Every week, a new season change brings new themed content, gameplay, challenges, and rewards</a:t>
            </a:r>
          </a:p>
          <a:p>
            <a:pPr marL="171450" indent="-171450">
              <a:buFont typeface="Arial" panose="020B0604020202020204" pitchFamily="34" charset="0"/>
              <a:buChar char="•"/>
            </a:pPr>
            <a:r>
              <a:rPr lang="en-GB" sz="1200" dirty="0"/>
              <a:t>Go it Alone or Team Up. Play solo or cooperatively. Join Team multiplayer for casual fun or Ranked Teams to take on the best in the world. Xbox Live Gold (sold separately) required for online multiplayer on Xbox consoles</a:t>
            </a:r>
          </a:p>
          <a:p>
            <a:pPr marL="171450" indent="-171450">
              <a:buFont typeface="Arial" panose="020B0604020202020204" pitchFamily="34" charset="0"/>
              <a:buChar char="•"/>
            </a:pPr>
            <a:r>
              <a:rPr lang="en-GB" sz="1200" dirty="0"/>
              <a:t>Xbox One Console </a:t>
            </a:r>
            <a:r>
              <a:rPr lang="en-GB" sz="1200" dirty="0" smtClean="0"/>
              <a:t>Exclusive</a:t>
            </a:r>
            <a:endParaRPr lang="en-GB" sz="1200" dirty="0"/>
          </a:p>
        </p:txBody>
      </p:sp>
      <p:sp>
        <p:nvSpPr>
          <p:cNvPr id="27" name="Rectangle 26"/>
          <p:cNvSpPr/>
          <p:nvPr/>
        </p:nvSpPr>
        <p:spPr>
          <a:xfrm>
            <a:off x="6047140" y="2066553"/>
            <a:ext cx="1046748"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200" dirty="0" smtClean="0"/>
              <a:t>Select platform</a:t>
            </a:r>
            <a:endParaRPr lang="en-GB" sz="1200" dirty="0"/>
          </a:p>
        </p:txBody>
      </p:sp>
      <p:sp>
        <p:nvSpPr>
          <p:cNvPr id="28" name="Rectangle 27"/>
          <p:cNvSpPr/>
          <p:nvPr/>
        </p:nvSpPr>
        <p:spPr>
          <a:xfrm>
            <a:off x="7195334" y="2066552"/>
            <a:ext cx="73347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200" dirty="0" smtClean="0"/>
              <a:t>Quantity</a:t>
            </a:r>
            <a:endParaRPr lang="en-GB" sz="1200" dirty="0"/>
          </a:p>
        </p:txBody>
      </p:sp>
      <p:sp>
        <p:nvSpPr>
          <p:cNvPr id="29" name="Rectangle 28"/>
          <p:cNvSpPr/>
          <p:nvPr/>
        </p:nvSpPr>
        <p:spPr>
          <a:xfrm>
            <a:off x="8178364" y="2066809"/>
            <a:ext cx="818231" cy="337105"/>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r>
              <a:rPr lang="en-GB" sz="1200" dirty="0" smtClean="0"/>
              <a:t>Add to</a:t>
            </a:r>
            <a:endParaRPr lang="en-GB" sz="1200"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7274" y="2115780"/>
            <a:ext cx="239161" cy="239161"/>
          </a:xfrm>
          <a:prstGeom prst="rect">
            <a:avLst/>
          </a:prstGeom>
          <a:ln>
            <a:noFill/>
          </a:ln>
        </p:spPr>
      </p:pic>
      <p:sp>
        <p:nvSpPr>
          <p:cNvPr id="31" name="TextBox 30"/>
          <p:cNvSpPr txBox="1"/>
          <p:nvPr/>
        </p:nvSpPr>
        <p:spPr>
          <a:xfrm>
            <a:off x="6047140" y="2790650"/>
            <a:ext cx="1772708" cy="276999"/>
          </a:xfrm>
          <a:prstGeom prst="rect">
            <a:avLst/>
          </a:prstGeom>
          <a:noFill/>
        </p:spPr>
        <p:txBody>
          <a:bodyPr wrap="square" rtlCol="0">
            <a:spAutoFit/>
          </a:bodyPr>
          <a:lstStyle/>
          <a:p>
            <a:r>
              <a:rPr lang="en-GB" sz="1200" dirty="0" smtClean="0"/>
              <a:t>Availability:</a:t>
            </a:r>
            <a:endParaRPr lang="en-GB" sz="900" dirty="0">
              <a:solidFill>
                <a:schemeClr val="tx1">
                  <a:lumMod val="75000"/>
                  <a:lumOff val="25000"/>
                </a:schemeClr>
              </a:solidFill>
            </a:endParaRPr>
          </a:p>
        </p:txBody>
      </p:sp>
    </p:spTree>
    <p:extLst>
      <p:ext uri="{BB962C8B-B14F-4D97-AF65-F5344CB8AC3E}">
        <p14:creationId xmlns:p14="http://schemas.microsoft.com/office/powerpoint/2010/main" val="87654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 y="6237706"/>
            <a:ext cx="12173533" cy="620294"/>
          </a:xfrm>
          <a:prstGeom prst="rect">
            <a:avLst/>
          </a:prstGeom>
          <a:ln>
            <a:solidFill>
              <a:schemeClr val="tx1"/>
            </a:solidFill>
          </a:ln>
        </p:spPr>
      </p:pic>
      <p:sp>
        <p:nvSpPr>
          <p:cNvPr id="6" name="Rectangle 5"/>
          <p:cNvSpPr/>
          <p:nvPr/>
        </p:nvSpPr>
        <p:spPr>
          <a:xfrm>
            <a:off x="18468" y="1091073"/>
            <a:ext cx="12173532"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8" y="0"/>
            <a:ext cx="12173532"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18468" y="1678124"/>
            <a:ext cx="12173532"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25174"/>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a:t>Search….</a:t>
            </a:r>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6192" y="1763338"/>
            <a:ext cx="2421085" cy="113159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1062" y="4795683"/>
            <a:ext cx="2416216" cy="1370582"/>
          </a:xfrm>
          <a:prstGeom prst="rect">
            <a:avLst/>
          </a:prstGeom>
        </p:spPr>
      </p:pic>
      <p:sp>
        <p:nvSpPr>
          <p:cNvPr id="19" name="TextBox 18"/>
          <p:cNvSpPr txBox="1"/>
          <p:nvPr/>
        </p:nvSpPr>
        <p:spPr>
          <a:xfrm>
            <a:off x="9714014" y="2929150"/>
            <a:ext cx="2337941" cy="1615827"/>
          </a:xfrm>
          <a:prstGeom prst="rect">
            <a:avLst/>
          </a:prstGeom>
          <a:noFill/>
        </p:spPr>
        <p:txBody>
          <a:bodyPr wrap="square" rtlCol="0">
            <a:spAutoFit/>
          </a:bodyPr>
          <a:lstStyle/>
          <a:p>
            <a:r>
              <a:rPr lang="en-GB" sz="1200" dirty="0" smtClean="0"/>
              <a:t>Cyberpunk 2077</a:t>
            </a:r>
            <a:endParaRPr lang="en-GB" sz="1100" dirty="0" smtClean="0"/>
          </a:p>
          <a:p>
            <a:r>
              <a:rPr lang="en-GB" sz="1050" dirty="0" smtClean="0">
                <a:solidFill>
                  <a:schemeClr val="tx1">
                    <a:lumMod val="75000"/>
                    <a:lumOff val="25000"/>
                  </a:schemeClr>
                </a:solidFill>
              </a:rPr>
              <a:t>PEGI Rating: Ages 18+  |  2020</a:t>
            </a:r>
          </a:p>
          <a:p>
            <a:endParaRPr lang="en-GB" sz="1050" dirty="0">
              <a:solidFill>
                <a:schemeClr val="tx1">
                  <a:lumMod val="75000"/>
                  <a:lumOff val="25000"/>
                </a:schemeClr>
              </a:solidFill>
            </a:endParaRPr>
          </a:p>
          <a:p>
            <a:r>
              <a:rPr lang="en-GB" sz="1100" dirty="0" smtClean="0"/>
              <a:t>This item will be released on 16 April 2020.</a:t>
            </a:r>
          </a:p>
          <a:p>
            <a:endParaRPr lang="en-GB" sz="1100" dirty="0"/>
          </a:p>
          <a:p>
            <a:r>
              <a:rPr lang="en-GB" sz="1100" dirty="0" smtClean="0"/>
              <a:t>Pre-order now and get free delivery!</a:t>
            </a:r>
          </a:p>
          <a:p>
            <a:endParaRPr lang="en-GB" sz="1100" dirty="0"/>
          </a:p>
          <a:p>
            <a:r>
              <a:rPr lang="en-GB" sz="1100" dirty="0"/>
              <a:t>Click here for more details.</a:t>
            </a:r>
          </a:p>
        </p:txBody>
      </p:sp>
      <p:sp>
        <p:nvSpPr>
          <p:cNvPr id="13" name="TextBox 12"/>
          <p:cNvSpPr txBox="1"/>
          <p:nvPr/>
        </p:nvSpPr>
        <p:spPr>
          <a:xfrm>
            <a:off x="341546" y="1964360"/>
            <a:ext cx="1985736" cy="369332"/>
          </a:xfrm>
          <a:prstGeom prst="rect">
            <a:avLst/>
          </a:prstGeom>
          <a:noFill/>
        </p:spPr>
        <p:txBody>
          <a:bodyPr wrap="none" rtlCol="0">
            <a:spAutoFit/>
          </a:bodyPr>
          <a:lstStyle/>
          <a:p>
            <a:r>
              <a:rPr lang="en-GB" dirty="0" smtClean="0"/>
              <a:t>Membership Form:</a:t>
            </a:r>
            <a:endParaRPr lang="en-GB" dirty="0"/>
          </a:p>
        </p:txBody>
      </p:sp>
      <p:sp>
        <p:nvSpPr>
          <p:cNvPr id="20" name="TextBox 19"/>
          <p:cNvSpPr txBox="1"/>
          <p:nvPr/>
        </p:nvSpPr>
        <p:spPr>
          <a:xfrm>
            <a:off x="577414" y="2568672"/>
            <a:ext cx="1279774" cy="353943"/>
          </a:xfrm>
          <a:prstGeom prst="rect">
            <a:avLst/>
          </a:prstGeom>
          <a:noFill/>
        </p:spPr>
        <p:txBody>
          <a:bodyPr wrap="none" rtlCol="0">
            <a:spAutoFit/>
          </a:bodyPr>
          <a:lstStyle/>
          <a:p>
            <a:r>
              <a:rPr lang="en-GB" sz="1700" dirty="0" smtClean="0"/>
              <a:t>First name:</a:t>
            </a:r>
            <a:r>
              <a:rPr lang="en-GB" sz="1700" dirty="0" smtClean="0">
                <a:solidFill>
                  <a:srgbClr val="FF0000"/>
                </a:solidFill>
              </a:rPr>
              <a:t>*</a:t>
            </a:r>
            <a:endParaRPr lang="en-GB" sz="1700" dirty="0">
              <a:solidFill>
                <a:srgbClr val="FF0000"/>
              </a:solidFill>
            </a:endParaRPr>
          </a:p>
        </p:txBody>
      </p:sp>
      <p:sp>
        <p:nvSpPr>
          <p:cNvPr id="21" name="TextBox 20"/>
          <p:cNvSpPr txBox="1"/>
          <p:nvPr/>
        </p:nvSpPr>
        <p:spPr>
          <a:xfrm>
            <a:off x="594696" y="2961704"/>
            <a:ext cx="1254639" cy="353943"/>
          </a:xfrm>
          <a:prstGeom prst="rect">
            <a:avLst/>
          </a:prstGeom>
          <a:noFill/>
        </p:spPr>
        <p:txBody>
          <a:bodyPr wrap="none" rtlCol="0">
            <a:spAutoFit/>
          </a:bodyPr>
          <a:lstStyle/>
          <a:p>
            <a:pPr algn="r"/>
            <a:r>
              <a:rPr lang="en-GB" sz="1700" dirty="0" smtClean="0"/>
              <a:t>Last name:</a:t>
            </a:r>
            <a:r>
              <a:rPr lang="en-GB" sz="1700" dirty="0" smtClean="0">
                <a:solidFill>
                  <a:srgbClr val="FF0000"/>
                </a:solidFill>
              </a:rPr>
              <a:t>*</a:t>
            </a:r>
            <a:endParaRPr lang="en-GB" sz="1700" dirty="0"/>
          </a:p>
        </p:txBody>
      </p:sp>
      <p:sp>
        <p:nvSpPr>
          <p:cNvPr id="22" name="TextBox 21"/>
          <p:cNvSpPr txBox="1"/>
          <p:nvPr/>
        </p:nvSpPr>
        <p:spPr>
          <a:xfrm>
            <a:off x="248542" y="3322657"/>
            <a:ext cx="1589218" cy="353943"/>
          </a:xfrm>
          <a:prstGeom prst="rect">
            <a:avLst/>
          </a:prstGeom>
          <a:noFill/>
        </p:spPr>
        <p:txBody>
          <a:bodyPr wrap="none" rtlCol="0">
            <a:spAutoFit/>
          </a:bodyPr>
          <a:lstStyle/>
          <a:p>
            <a:r>
              <a:rPr lang="en-GB" sz="1700" dirty="0" smtClean="0"/>
              <a:t>Address line 1:</a:t>
            </a:r>
            <a:r>
              <a:rPr lang="en-GB" sz="1700" dirty="0">
                <a:solidFill>
                  <a:srgbClr val="FF0000"/>
                </a:solidFill>
              </a:rPr>
              <a:t>*</a:t>
            </a:r>
            <a:endParaRPr lang="en-GB" sz="1700" dirty="0"/>
          </a:p>
        </p:txBody>
      </p:sp>
      <p:sp>
        <p:nvSpPr>
          <p:cNvPr id="23" name="TextBox 22"/>
          <p:cNvSpPr txBox="1"/>
          <p:nvPr/>
        </p:nvSpPr>
        <p:spPr>
          <a:xfrm>
            <a:off x="244531" y="3691628"/>
            <a:ext cx="1589218" cy="353943"/>
          </a:xfrm>
          <a:prstGeom prst="rect">
            <a:avLst/>
          </a:prstGeom>
          <a:noFill/>
        </p:spPr>
        <p:txBody>
          <a:bodyPr wrap="none" rtlCol="0">
            <a:spAutoFit/>
          </a:bodyPr>
          <a:lstStyle/>
          <a:p>
            <a:r>
              <a:rPr lang="en-GB" sz="1700" dirty="0" smtClean="0"/>
              <a:t>Address line 2:</a:t>
            </a:r>
            <a:r>
              <a:rPr lang="en-GB" sz="1700" dirty="0">
                <a:solidFill>
                  <a:srgbClr val="FF0000"/>
                </a:solidFill>
              </a:rPr>
              <a:t>*</a:t>
            </a:r>
            <a:endParaRPr lang="en-GB" sz="1700" dirty="0"/>
          </a:p>
        </p:txBody>
      </p:sp>
      <p:sp>
        <p:nvSpPr>
          <p:cNvPr id="24" name="TextBox 23"/>
          <p:cNvSpPr txBox="1"/>
          <p:nvPr/>
        </p:nvSpPr>
        <p:spPr>
          <a:xfrm>
            <a:off x="609496" y="4056593"/>
            <a:ext cx="1244893" cy="369332"/>
          </a:xfrm>
          <a:prstGeom prst="rect">
            <a:avLst/>
          </a:prstGeom>
          <a:noFill/>
        </p:spPr>
        <p:txBody>
          <a:bodyPr wrap="none" rtlCol="0">
            <a:spAutoFit/>
          </a:bodyPr>
          <a:lstStyle/>
          <a:p>
            <a:r>
              <a:rPr lang="en-GB" sz="1700" dirty="0" smtClean="0"/>
              <a:t>Town/City</a:t>
            </a:r>
            <a:r>
              <a:rPr lang="en-GB" dirty="0" smtClean="0"/>
              <a:t>:</a:t>
            </a:r>
            <a:r>
              <a:rPr lang="en-GB" sz="1600" dirty="0">
                <a:solidFill>
                  <a:srgbClr val="FF0000"/>
                </a:solidFill>
              </a:rPr>
              <a:t>*</a:t>
            </a:r>
            <a:endParaRPr lang="en-GB" dirty="0"/>
          </a:p>
        </p:txBody>
      </p:sp>
      <p:sp>
        <p:nvSpPr>
          <p:cNvPr id="25" name="TextBox 24"/>
          <p:cNvSpPr txBox="1"/>
          <p:nvPr/>
        </p:nvSpPr>
        <p:spPr>
          <a:xfrm>
            <a:off x="665641" y="4449628"/>
            <a:ext cx="1210011" cy="353943"/>
          </a:xfrm>
          <a:prstGeom prst="rect">
            <a:avLst/>
          </a:prstGeom>
          <a:noFill/>
        </p:spPr>
        <p:txBody>
          <a:bodyPr wrap="none" rtlCol="0">
            <a:spAutoFit/>
          </a:bodyPr>
          <a:lstStyle/>
          <a:p>
            <a:r>
              <a:rPr lang="en-GB" sz="1700" dirty="0" smtClean="0"/>
              <a:t>Post code:</a:t>
            </a:r>
            <a:r>
              <a:rPr lang="en-GB" sz="1700" dirty="0">
                <a:solidFill>
                  <a:srgbClr val="FF0000"/>
                </a:solidFill>
              </a:rPr>
              <a:t>*</a:t>
            </a:r>
            <a:endParaRPr lang="en-GB" sz="1700" dirty="0"/>
          </a:p>
        </p:txBody>
      </p:sp>
      <p:sp>
        <p:nvSpPr>
          <p:cNvPr id="26" name="TextBox 25"/>
          <p:cNvSpPr txBox="1"/>
          <p:nvPr/>
        </p:nvSpPr>
        <p:spPr>
          <a:xfrm>
            <a:off x="1074714" y="4834645"/>
            <a:ext cx="835485" cy="353943"/>
          </a:xfrm>
          <a:prstGeom prst="rect">
            <a:avLst/>
          </a:prstGeom>
          <a:noFill/>
        </p:spPr>
        <p:txBody>
          <a:bodyPr wrap="none" rtlCol="0">
            <a:spAutoFit/>
          </a:bodyPr>
          <a:lstStyle/>
          <a:p>
            <a:r>
              <a:rPr lang="en-GB" sz="1700" dirty="0" smtClean="0"/>
              <a:t>Email:</a:t>
            </a:r>
            <a:r>
              <a:rPr lang="en-GB" sz="1700" dirty="0">
                <a:solidFill>
                  <a:srgbClr val="FF0000"/>
                </a:solidFill>
              </a:rPr>
              <a:t>*</a:t>
            </a:r>
            <a:endParaRPr lang="en-GB" sz="1700" dirty="0"/>
          </a:p>
        </p:txBody>
      </p:sp>
      <p:sp>
        <p:nvSpPr>
          <p:cNvPr id="27" name="TextBox 26"/>
          <p:cNvSpPr txBox="1"/>
          <p:nvPr/>
        </p:nvSpPr>
        <p:spPr>
          <a:xfrm>
            <a:off x="854134" y="5167520"/>
            <a:ext cx="1010213" cy="353943"/>
          </a:xfrm>
          <a:prstGeom prst="rect">
            <a:avLst/>
          </a:prstGeom>
          <a:noFill/>
        </p:spPr>
        <p:txBody>
          <a:bodyPr wrap="none" rtlCol="0">
            <a:spAutoFit/>
          </a:bodyPr>
          <a:lstStyle/>
          <a:p>
            <a:r>
              <a:rPr lang="en-GB" sz="1700" dirty="0" smtClean="0"/>
              <a:t>Gender:</a:t>
            </a:r>
            <a:r>
              <a:rPr lang="en-GB" sz="1700" dirty="0">
                <a:solidFill>
                  <a:srgbClr val="FF0000"/>
                </a:solidFill>
              </a:rPr>
              <a:t>*</a:t>
            </a:r>
            <a:endParaRPr lang="en-GB" sz="1700" dirty="0"/>
          </a:p>
        </p:txBody>
      </p:sp>
      <p:sp>
        <p:nvSpPr>
          <p:cNvPr id="29" name="Rectangle 28"/>
          <p:cNvSpPr/>
          <p:nvPr/>
        </p:nvSpPr>
        <p:spPr>
          <a:xfrm>
            <a:off x="1855903" y="2612060"/>
            <a:ext cx="1524967" cy="28351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0" name="Rectangle 29"/>
          <p:cNvSpPr/>
          <p:nvPr/>
        </p:nvSpPr>
        <p:spPr>
          <a:xfrm>
            <a:off x="1855903" y="3005093"/>
            <a:ext cx="1524967" cy="262430"/>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1" name="Rectangle 30"/>
          <p:cNvSpPr/>
          <p:nvPr/>
        </p:nvSpPr>
        <p:spPr>
          <a:xfrm>
            <a:off x="1855903" y="3362032"/>
            <a:ext cx="2667756" cy="26794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2" name="Rectangle 31"/>
          <p:cNvSpPr/>
          <p:nvPr/>
        </p:nvSpPr>
        <p:spPr>
          <a:xfrm>
            <a:off x="1852863" y="3739024"/>
            <a:ext cx="2674802" cy="291001"/>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3" name="Rectangle 32"/>
          <p:cNvSpPr/>
          <p:nvPr/>
        </p:nvSpPr>
        <p:spPr>
          <a:xfrm>
            <a:off x="1852863" y="4095962"/>
            <a:ext cx="2153649" cy="28570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4" name="Rectangle 33"/>
          <p:cNvSpPr/>
          <p:nvPr/>
        </p:nvSpPr>
        <p:spPr>
          <a:xfrm>
            <a:off x="1852863" y="4464932"/>
            <a:ext cx="1179092" cy="265359"/>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5" name="Rectangle 34"/>
          <p:cNvSpPr/>
          <p:nvPr/>
        </p:nvSpPr>
        <p:spPr>
          <a:xfrm>
            <a:off x="1852863" y="4813860"/>
            <a:ext cx="2690846" cy="29285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6" name="Rectangle 35"/>
          <p:cNvSpPr/>
          <p:nvPr/>
        </p:nvSpPr>
        <p:spPr>
          <a:xfrm>
            <a:off x="1852864" y="5194862"/>
            <a:ext cx="1179092" cy="28081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7" name="TextBox 36"/>
          <p:cNvSpPr txBox="1"/>
          <p:nvPr/>
        </p:nvSpPr>
        <p:spPr>
          <a:xfrm>
            <a:off x="397750" y="5536491"/>
            <a:ext cx="1477072" cy="353943"/>
          </a:xfrm>
          <a:prstGeom prst="rect">
            <a:avLst/>
          </a:prstGeom>
          <a:noFill/>
        </p:spPr>
        <p:txBody>
          <a:bodyPr wrap="none" rtlCol="0">
            <a:spAutoFit/>
          </a:bodyPr>
          <a:lstStyle/>
          <a:p>
            <a:pPr algn="r"/>
            <a:r>
              <a:rPr lang="en-GB" sz="1700" dirty="0" smtClean="0"/>
              <a:t>Date of </a:t>
            </a:r>
            <a:r>
              <a:rPr lang="en-GB" sz="1700" dirty="0" smtClean="0"/>
              <a:t>birth</a:t>
            </a:r>
            <a:r>
              <a:rPr lang="en-GB" sz="1700" dirty="0" smtClean="0"/>
              <a:t>:</a:t>
            </a:r>
            <a:r>
              <a:rPr lang="en-GB" sz="1700" dirty="0" smtClean="0">
                <a:solidFill>
                  <a:srgbClr val="FF0000"/>
                </a:solidFill>
              </a:rPr>
              <a:t>*</a:t>
            </a:r>
            <a:endParaRPr lang="en-GB" sz="1700" dirty="0"/>
          </a:p>
        </p:txBody>
      </p:sp>
      <p:sp>
        <p:nvSpPr>
          <p:cNvPr id="38" name="Rectangle 37"/>
          <p:cNvSpPr/>
          <p:nvPr/>
        </p:nvSpPr>
        <p:spPr>
          <a:xfrm>
            <a:off x="1852863" y="5561485"/>
            <a:ext cx="998618" cy="28049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9" name="TextBox 38"/>
          <p:cNvSpPr txBox="1"/>
          <p:nvPr/>
        </p:nvSpPr>
        <p:spPr>
          <a:xfrm>
            <a:off x="6225539" y="1964906"/>
            <a:ext cx="1962973" cy="369332"/>
          </a:xfrm>
          <a:prstGeom prst="rect">
            <a:avLst/>
          </a:prstGeom>
          <a:noFill/>
        </p:spPr>
        <p:txBody>
          <a:bodyPr wrap="none" rtlCol="0">
            <a:spAutoFit/>
          </a:bodyPr>
          <a:lstStyle/>
          <a:p>
            <a:r>
              <a:rPr lang="en-GB" dirty="0" smtClean="0"/>
              <a:t>Game Preferences:</a:t>
            </a:r>
          </a:p>
        </p:txBody>
      </p:sp>
      <p:sp>
        <p:nvSpPr>
          <p:cNvPr id="40" name="TextBox 39"/>
          <p:cNvSpPr txBox="1"/>
          <p:nvPr/>
        </p:nvSpPr>
        <p:spPr>
          <a:xfrm>
            <a:off x="5763537" y="2377976"/>
            <a:ext cx="1442511" cy="276999"/>
          </a:xfrm>
          <a:prstGeom prst="rect">
            <a:avLst/>
          </a:prstGeom>
          <a:noFill/>
        </p:spPr>
        <p:txBody>
          <a:bodyPr wrap="none" rtlCol="0">
            <a:spAutoFit/>
          </a:bodyPr>
          <a:lstStyle/>
          <a:p>
            <a:r>
              <a:rPr lang="en-GB" sz="1200" dirty="0" smtClean="0"/>
              <a:t>First Person Shooter</a:t>
            </a:r>
            <a:endParaRPr lang="en-GB" sz="1600" dirty="0"/>
          </a:p>
        </p:txBody>
      </p:sp>
      <p:sp>
        <p:nvSpPr>
          <p:cNvPr id="28" name="Rectangle 27"/>
          <p:cNvSpPr/>
          <p:nvPr/>
        </p:nvSpPr>
        <p:spPr>
          <a:xfrm>
            <a:off x="5671617" y="2412436"/>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1" name="TextBox 40"/>
          <p:cNvSpPr txBox="1"/>
          <p:nvPr/>
        </p:nvSpPr>
        <p:spPr>
          <a:xfrm>
            <a:off x="5760733" y="2652151"/>
            <a:ext cx="588623" cy="276999"/>
          </a:xfrm>
          <a:prstGeom prst="rect">
            <a:avLst/>
          </a:prstGeom>
          <a:noFill/>
        </p:spPr>
        <p:txBody>
          <a:bodyPr wrap="none" rtlCol="0">
            <a:spAutoFit/>
          </a:bodyPr>
          <a:lstStyle/>
          <a:p>
            <a:r>
              <a:rPr lang="en-GB" sz="1200" dirty="0" smtClean="0"/>
              <a:t>Action</a:t>
            </a:r>
            <a:endParaRPr lang="en-GB" sz="1600" dirty="0"/>
          </a:p>
        </p:txBody>
      </p:sp>
      <p:sp>
        <p:nvSpPr>
          <p:cNvPr id="42" name="Rectangle 41"/>
          <p:cNvSpPr/>
          <p:nvPr/>
        </p:nvSpPr>
        <p:spPr>
          <a:xfrm>
            <a:off x="5668813" y="2686611"/>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3" name="TextBox 42"/>
          <p:cNvSpPr txBox="1"/>
          <p:nvPr/>
        </p:nvSpPr>
        <p:spPr>
          <a:xfrm>
            <a:off x="5763537" y="2923968"/>
            <a:ext cx="836960" cy="276999"/>
          </a:xfrm>
          <a:prstGeom prst="rect">
            <a:avLst/>
          </a:prstGeom>
          <a:noFill/>
        </p:spPr>
        <p:txBody>
          <a:bodyPr wrap="none" rtlCol="0">
            <a:spAutoFit/>
          </a:bodyPr>
          <a:lstStyle/>
          <a:p>
            <a:r>
              <a:rPr lang="en-GB" sz="1200" dirty="0" smtClean="0"/>
              <a:t>Adventure</a:t>
            </a:r>
            <a:endParaRPr lang="en-GB" sz="1600" dirty="0"/>
          </a:p>
        </p:txBody>
      </p:sp>
      <p:sp>
        <p:nvSpPr>
          <p:cNvPr id="44" name="Rectangle 43"/>
          <p:cNvSpPr/>
          <p:nvPr/>
        </p:nvSpPr>
        <p:spPr>
          <a:xfrm>
            <a:off x="5671617" y="2941952"/>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5" name="TextBox 44"/>
          <p:cNvSpPr txBox="1"/>
          <p:nvPr/>
        </p:nvSpPr>
        <p:spPr>
          <a:xfrm>
            <a:off x="5760733" y="3198143"/>
            <a:ext cx="582211" cy="276999"/>
          </a:xfrm>
          <a:prstGeom prst="rect">
            <a:avLst/>
          </a:prstGeom>
          <a:noFill/>
        </p:spPr>
        <p:txBody>
          <a:bodyPr wrap="none" rtlCol="0">
            <a:spAutoFit/>
          </a:bodyPr>
          <a:lstStyle/>
          <a:p>
            <a:r>
              <a:rPr lang="en-GB" sz="1200" dirty="0" smtClean="0"/>
              <a:t>Sports</a:t>
            </a:r>
            <a:endParaRPr lang="en-GB" sz="1600" dirty="0"/>
          </a:p>
        </p:txBody>
      </p:sp>
      <p:sp>
        <p:nvSpPr>
          <p:cNvPr id="46" name="Rectangle 45"/>
          <p:cNvSpPr/>
          <p:nvPr/>
        </p:nvSpPr>
        <p:spPr>
          <a:xfrm>
            <a:off x="5668813" y="3216127"/>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7" name="TextBox 46"/>
          <p:cNvSpPr txBox="1"/>
          <p:nvPr/>
        </p:nvSpPr>
        <p:spPr>
          <a:xfrm>
            <a:off x="7303676" y="2382298"/>
            <a:ext cx="484428" cy="276999"/>
          </a:xfrm>
          <a:prstGeom prst="rect">
            <a:avLst/>
          </a:prstGeom>
          <a:noFill/>
        </p:spPr>
        <p:txBody>
          <a:bodyPr wrap="none" rtlCol="0">
            <a:spAutoFit/>
          </a:bodyPr>
          <a:lstStyle/>
          <a:p>
            <a:r>
              <a:rPr lang="en-GB" sz="1200" dirty="0" smtClean="0"/>
              <a:t>Race</a:t>
            </a:r>
            <a:endParaRPr lang="en-GB" sz="1600" dirty="0"/>
          </a:p>
        </p:txBody>
      </p:sp>
      <p:sp>
        <p:nvSpPr>
          <p:cNvPr id="48" name="Rectangle 47"/>
          <p:cNvSpPr/>
          <p:nvPr/>
        </p:nvSpPr>
        <p:spPr>
          <a:xfrm>
            <a:off x="7211756" y="2416758"/>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9" name="TextBox 48"/>
          <p:cNvSpPr txBox="1"/>
          <p:nvPr/>
        </p:nvSpPr>
        <p:spPr>
          <a:xfrm>
            <a:off x="7300872" y="2656473"/>
            <a:ext cx="939616" cy="276999"/>
          </a:xfrm>
          <a:prstGeom prst="rect">
            <a:avLst/>
          </a:prstGeom>
          <a:noFill/>
        </p:spPr>
        <p:txBody>
          <a:bodyPr wrap="none" rtlCol="0">
            <a:spAutoFit/>
          </a:bodyPr>
          <a:lstStyle/>
          <a:p>
            <a:r>
              <a:rPr lang="en-GB" sz="1200" dirty="0" smtClean="0"/>
              <a:t>Open World</a:t>
            </a:r>
            <a:endParaRPr lang="en-GB" sz="1600" dirty="0"/>
          </a:p>
        </p:txBody>
      </p:sp>
      <p:sp>
        <p:nvSpPr>
          <p:cNvPr id="50" name="Rectangle 49"/>
          <p:cNvSpPr/>
          <p:nvPr/>
        </p:nvSpPr>
        <p:spPr>
          <a:xfrm>
            <a:off x="7208952" y="2690933"/>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1" name="TextBox 50"/>
          <p:cNvSpPr txBox="1"/>
          <p:nvPr/>
        </p:nvSpPr>
        <p:spPr>
          <a:xfrm>
            <a:off x="7310598" y="2925235"/>
            <a:ext cx="983346" cy="276999"/>
          </a:xfrm>
          <a:prstGeom prst="rect">
            <a:avLst/>
          </a:prstGeom>
          <a:noFill/>
        </p:spPr>
        <p:txBody>
          <a:bodyPr wrap="none" rtlCol="0">
            <a:spAutoFit/>
          </a:bodyPr>
          <a:lstStyle/>
          <a:p>
            <a:r>
              <a:rPr lang="en-GB" sz="1200" dirty="0" smtClean="0"/>
              <a:t>Role-playing</a:t>
            </a:r>
            <a:endParaRPr lang="en-GB" sz="1600" dirty="0"/>
          </a:p>
        </p:txBody>
      </p:sp>
      <p:sp>
        <p:nvSpPr>
          <p:cNvPr id="52" name="Rectangle 51"/>
          <p:cNvSpPr/>
          <p:nvPr/>
        </p:nvSpPr>
        <p:spPr>
          <a:xfrm>
            <a:off x="7218678" y="2959695"/>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3" name="TextBox 52"/>
          <p:cNvSpPr txBox="1"/>
          <p:nvPr/>
        </p:nvSpPr>
        <p:spPr>
          <a:xfrm>
            <a:off x="7307794" y="3199410"/>
            <a:ext cx="1497654" cy="276999"/>
          </a:xfrm>
          <a:prstGeom prst="rect">
            <a:avLst/>
          </a:prstGeom>
          <a:noFill/>
        </p:spPr>
        <p:txBody>
          <a:bodyPr wrap="none" rtlCol="0">
            <a:spAutoFit/>
          </a:bodyPr>
          <a:lstStyle/>
          <a:p>
            <a:r>
              <a:rPr lang="en-GB" sz="1200" dirty="0" smtClean="0"/>
              <a:t>Third Person Shooter</a:t>
            </a:r>
            <a:endParaRPr lang="en-GB" sz="1600" dirty="0"/>
          </a:p>
        </p:txBody>
      </p:sp>
      <p:sp>
        <p:nvSpPr>
          <p:cNvPr id="54" name="Rectangle 53"/>
          <p:cNvSpPr/>
          <p:nvPr/>
        </p:nvSpPr>
        <p:spPr>
          <a:xfrm>
            <a:off x="7215874" y="3233870"/>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5" name="TextBox 54"/>
          <p:cNvSpPr txBox="1"/>
          <p:nvPr/>
        </p:nvSpPr>
        <p:spPr>
          <a:xfrm>
            <a:off x="5763537" y="3478067"/>
            <a:ext cx="1001941" cy="276999"/>
          </a:xfrm>
          <a:prstGeom prst="rect">
            <a:avLst/>
          </a:prstGeom>
          <a:noFill/>
        </p:spPr>
        <p:txBody>
          <a:bodyPr wrap="none" rtlCol="0">
            <a:spAutoFit/>
          </a:bodyPr>
          <a:lstStyle/>
          <a:p>
            <a:r>
              <a:rPr lang="en-GB" sz="1200" dirty="0" smtClean="0"/>
              <a:t>Battle Royale</a:t>
            </a:r>
            <a:endParaRPr lang="en-GB" sz="1600" dirty="0"/>
          </a:p>
        </p:txBody>
      </p:sp>
      <p:sp>
        <p:nvSpPr>
          <p:cNvPr id="56" name="Rectangle 55"/>
          <p:cNvSpPr/>
          <p:nvPr/>
        </p:nvSpPr>
        <p:spPr>
          <a:xfrm>
            <a:off x="5671617" y="3512527"/>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7" name="TextBox 56"/>
          <p:cNvSpPr txBox="1"/>
          <p:nvPr/>
        </p:nvSpPr>
        <p:spPr>
          <a:xfrm>
            <a:off x="7307794" y="3466279"/>
            <a:ext cx="622222" cy="276999"/>
          </a:xfrm>
          <a:prstGeom prst="rect">
            <a:avLst/>
          </a:prstGeom>
          <a:noFill/>
        </p:spPr>
        <p:txBody>
          <a:bodyPr wrap="none" rtlCol="0">
            <a:spAutoFit/>
          </a:bodyPr>
          <a:lstStyle/>
          <a:p>
            <a:r>
              <a:rPr lang="en-GB" sz="1200" dirty="0" smtClean="0"/>
              <a:t>Stealth</a:t>
            </a:r>
            <a:endParaRPr lang="en-GB" sz="1600" dirty="0"/>
          </a:p>
        </p:txBody>
      </p:sp>
      <p:sp>
        <p:nvSpPr>
          <p:cNvPr id="58" name="Rectangle 57"/>
          <p:cNvSpPr/>
          <p:nvPr/>
        </p:nvSpPr>
        <p:spPr>
          <a:xfrm>
            <a:off x="7215874" y="3500739"/>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9" name="TextBox 58"/>
          <p:cNvSpPr txBox="1"/>
          <p:nvPr/>
        </p:nvSpPr>
        <p:spPr>
          <a:xfrm>
            <a:off x="5763537" y="3749884"/>
            <a:ext cx="590354" cy="276999"/>
          </a:xfrm>
          <a:prstGeom prst="rect">
            <a:avLst/>
          </a:prstGeom>
          <a:noFill/>
        </p:spPr>
        <p:txBody>
          <a:bodyPr wrap="none" rtlCol="0">
            <a:spAutoFit/>
          </a:bodyPr>
          <a:lstStyle/>
          <a:p>
            <a:r>
              <a:rPr lang="en-GB" sz="1200" dirty="0" smtClean="0"/>
              <a:t>MOBA</a:t>
            </a:r>
            <a:endParaRPr lang="en-GB" sz="1600" dirty="0"/>
          </a:p>
        </p:txBody>
      </p:sp>
      <p:sp>
        <p:nvSpPr>
          <p:cNvPr id="60" name="Rectangle 59"/>
          <p:cNvSpPr/>
          <p:nvPr/>
        </p:nvSpPr>
        <p:spPr>
          <a:xfrm>
            <a:off x="5671617" y="3784344"/>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61" name="TextBox 60"/>
          <p:cNvSpPr txBox="1"/>
          <p:nvPr/>
        </p:nvSpPr>
        <p:spPr>
          <a:xfrm>
            <a:off x="7300872" y="3751132"/>
            <a:ext cx="344966" cy="276999"/>
          </a:xfrm>
          <a:prstGeom prst="rect">
            <a:avLst/>
          </a:prstGeom>
          <a:noFill/>
        </p:spPr>
        <p:txBody>
          <a:bodyPr wrap="none" rtlCol="0">
            <a:spAutoFit/>
          </a:bodyPr>
          <a:lstStyle/>
          <a:p>
            <a:r>
              <a:rPr lang="en-GB" sz="1200" dirty="0" smtClean="0"/>
              <a:t>All</a:t>
            </a:r>
            <a:endParaRPr lang="en-GB" sz="1600" dirty="0"/>
          </a:p>
        </p:txBody>
      </p:sp>
      <p:sp>
        <p:nvSpPr>
          <p:cNvPr id="62" name="Rectangle 61"/>
          <p:cNvSpPr/>
          <p:nvPr/>
        </p:nvSpPr>
        <p:spPr>
          <a:xfrm>
            <a:off x="7208952" y="3785592"/>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63" name="TextBox 62"/>
          <p:cNvSpPr txBox="1"/>
          <p:nvPr/>
        </p:nvSpPr>
        <p:spPr>
          <a:xfrm>
            <a:off x="5245871" y="4145357"/>
            <a:ext cx="3881647" cy="261610"/>
          </a:xfrm>
          <a:prstGeom prst="rect">
            <a:avLst/>
          </a:prstGeom>
          <a:noFill/>
        </p:spPr>
        <p:txBody>
          <a:bodyPr wrap="square" rtlCol="0">
            <a:spAutoFit/>
          </a:bodyPr>
          <a:lstStyle/>
          <a:p>
            <a:r>
              <a:rPr lang="en-GB" sz="1100" dirty="0" smtClean="0"/>
              <a:t>Would you like to receive marketing offers from us?</a:t>
            </a:r>
            <a:r>
              <a:rPr lang="en-GB" sz="1100" dirty="0">
                <a:solidFill>
                  <a:srgbClr val="FF0000"/>
                </a:solidFill>
              </a:rPr>
              <a:t> *</a:t>
            </a:r>
            <a:endParaRPr lang="en-GB" sz="1100" dirty="0"/>
          </a:p>
        </p:txBody>
      </p:sp>
      <p:sp>
        <p:nvSpPr>
          <p:cNvPr id="64" name="TextBox 63"/>
          <p:cNvSpPr txBox="1"/>
          <p:nvPr/>
        </p:nvSpPr>
        <p:spPr>
          <a:xfrm>
            <a:off x="8610069" y="4129968"/>
            <a:ext cx="386837" cy="276999"/>
          </a:xfrm>
          <a:prstGeom prst="rect">
            <a:avLst/>
          </a:prstGeom>
          <a:noFill/>
        </p:spPr>
        <p:txBody>
          <a:bodyPr wrap="none" rtlCol="0">
            <a:spAutoFit/>
          </a:bodyPr>
          <a:lstStyle/>
          <a:p>
            <a:r>
              <a:rPr lang="en-GB" sz="1200" dirty="0" smtClean="0"/>
              <a:t>Yes</a:t>
            </a:r>
            <a:endParaRPr lang="en-GB" sz="1600" dirty="0"/>
          </a:p>
        </p:txBody>
      </p:sp>
      <p:sp>
        <p:nvSpPr>
          <p:cNvPr id="65" name="Rectangle 64"/>
          <p:cNvSpPr/>
          <p:nvPr/>
        </p:nvSpPr>
        <p:spPr>
          <a:xfrm>
            <a:off x="8518149" y="4164428"/>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66" name="TextBox 65"/>
          <p:cNvSpPr txBox="1"/>
          <p:nvPr/>
        </p:nvSpPr>
        <p:spPr>
          <a:xfrm>
            <a:off x="9088826" y="4129968"/>
            <a:ext cx="365806" cy="276999"/>
          </a:xfrm>
          <a:prstGeom prst="rect">
            <a:avLst/>
          </a:prstGeom>
          <a:noFill/>
        </p:spPr>
        <p:txBody>
          <a:bodyPr wrap="none" rtlCol="0">
            <a:spAutoFit/>
          </a:bodyPr>
          <a:lstStyle/>
          <a:p>
            <a:r>
              <a:rPr lang="en-GB" sz="1200" dirty="0" smtClean="0"/>
              <a:t>No</a:t>
            </a:r>
            <a:endParaRPr lang="en-GB" sz="1600" dirty="0"/>
          </a:p>
        </p:txBody>
      </p:sp>
      <p:sp>
        <p:nvSpPr>
          <p:cNvPr id="67" name="Rectangle 66"/>
          <p:cNvSpPr/>
          <p:nvPr/>
        </p:nvSpPr>
        <p:spPr>
          <a:xfrm>
            <a:off x="8996906" y="4164428"/>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68" name="TextBox 67"/>
          <p:cNvSpPr txBox="1"/>
          <p:nvPr/>
        </p:nvSpPr>
        <p:spPr>
          <a:xfrm>
            <a:off x="5245871" y="4478436"/>
            <a:ext cx="3206145" cy="430887"/>
          </a:xfrm>
          <a:prstGeom prst="rect">
            <a:avLst/>
          </a:prstGeom>
          <a:noFill/>
        </p:spPr>
        <p:txBody>
          <a:bodyPr wrap="square" rtlCol="0">
            <a:spAutoFit/>
          </a:bodyPr>
          <a:lstStyle/>
          <a:p>
            <a:r>
              <a:rPr lang="en-GB" sz="1100" dirty="0" smtClean="0"/>
              <a:t>Do you wish to receive monthly news containing offers and the latest news in gaming and out shop?</a:t>
            </a:r>
            <a:r>
              <a:rPr lang="en-GB" sz="1100" dirty="0" smtClean="0">
                <a:solidFill>
                  <a:srgbClr val="FF0000"/>
                </a:solidFill>
              </a:rPr>
              <a:t> </a:t>
            </a:r>
            <a:r>
              <a:rPr lang="en-GB" sz="1100" dirty="0">
                <a:solidFill>
                  <a:srgbClr val="FF0000"/>
                </a:solidFill>
              </a:rPr>
              <a:t>*</a:t>
            </a:r>
            <a:endParaRPr lang="en-GB" sz="1100" dirty="0"/>
          </a:p>
        </p:txBody>
      </p:sp>
      <p:sp>
        <p:nvSpPr>
          <p:cNvPr id="69" name="TextBox 68"/>
          <p:cNvSpPr txBox="1"/>
          <p:nvPr/>
        </p:nvSpPr>
        <p:spPr>
          <a:xfrm>
            <a:off x="8612029" y="4541257"/>
            <a:ext cx="386837" cy="276999"/>
          </a:xfrm>
          <a:prstGeom prst="rect">
            <a:avLst/>
          </a:prstGeom>
          <a:noFill/>
        </p:spPr>
        <p:txBody>
          <a:bodyPr wrap="none" rtlCol="0">
            <a:spAutoFit/>
          </a:bodyPr>
          <a:lstStyle/>
          <a:p>
            <a:r>
              <a:rPr lang="en-GB" sz="1200" dirty="0" smtClean="0"/>
              <a:t>Yes</a:t>
            </a:r>
            <a:endParaRPr lang="en-GB" sz="1600" dirty="0"/>
          </a:p>
        </p:txBody>
      </p:sp>
      <p:sp>
        <p:nvSpPr>
          <p:cNvPr id="70" name="Rectangle 69"/>
          <p:cNvSpPr/>
          <p:nvPr/>
        </p:nvSpPr>
        <p:spPr>
          <a:xfrm>
            <a:off x="8520109" y="4575717"/>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71" name="TextBox 70"/>
          <p:cNvSpPr txBox="1"/>
          <p:nvPr/>
        </p:nvSpPr>
        <p:spPr>
          <a:xfrm>
            <a:off x="9090786" y="4541257"/>
            <a:ext cx="365806" cy="276999"/>
          </a:xfrm>
          <a:prstGeom prst="rect">
            <a:avLst/>
          </a:prstGeom>
          <a:noFill/>
        </p:spPr>
        <p:txBody>
          <a:bodyPr wrap="none" rtlCol="0">
            <a:spAutoFit/>
          </a:bodyPr>
          <a:lstStyle/>
          <a:p>
            <a:r>
              <a:rPr lang="en-GB" sz="1200" dirty="0" smtClean="0"/>
              <a:t>No</a:t>
            </a:r>
            <a:endParaRPr lang="en-GB" sz="1600" dirty="0"/>
          </a:p>
        </p:txBody>
      </p:sp>
      <p:sp>
        <p:nvSpPr>
          <p:cNvPr id="72" name="Rectangle 71"/>
          <p:cNvSpPr/>
          <p:nvPr/>
        </p:nvSpPr>
        <p:spPr>
          <a:xfrm>
            <a:off x="8998866" y="4575717"/>
            <a:ext cx="155609" cy="18349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73" name="Rectangle 72"/>
          <p:cNvSpPr/>
          <p:nvPr/>
        </p:nvSpPr>
        <p:spPr>
          <a:xfrm>
            <a:off x="6679234" y="5393097"/>
            <a:ext cx="683267" cy="25673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dirty="0" smtClean="0">
                <a:solidFill>
                  <a:schemeClr val="tx1"/>
                </a:solidFill>
              </a:rPr>
              <a:t>Sign Up</a:t>
            </a:r>
            <a:endParaRPr lang="en-GB" sz="1200" dirty="0">
              <a:solidFill>
                <a:schemeClr val="tx1"/>
              </a:solidFill>
            </a:endParaRPr>
          </a:p>
        </p:txBody>
      </p:sp>
    </p:spTree>
    <p:extLst>
      <p:ext uri="{BB962C8B-B14F-4D97-AF65-F5344CB8AC3E}">
        <p14:creationId xmlns:p14="http://schemas.microsoft.com/office/powerpoint/2010/main" val="2223672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706"/>
            <a:ext cx="12192000" cy="620294"/>
          </a:xfrm>
          <a:prstGeom prst="rect">
            <a:avLst/>
          </a:prstGeom>
          <a:ln>
            <a:solidFill>
              <a:schemeClr val="tx1"/>
            </a:solidFill>
          </a:ln>
        </p:spPr>
      </p:pic>
      <p:sp>
        <p:nvSpPr>
          <p:cNvPr id="6" name="Rectangle 5"/>
          <p:cNvSpPr/>
          <p:nvPr/>
        </p:nvSpPr>
        <p:spPr>
          <a:xfrm>
            <a:off x="0" y="1090863"/>
            <a:ext cx="12192000" cy="58011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90863"/>
          </a:xfrm>
          <a:prstGeom prst="rect">
            <a:avLst/>
          </a:prstGeom>
          <a:ln>
            <a:solidFill>
              <a:schemeClr val="tx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9448" y="1129667"/>
            <a:ext cx="502507" cy="502507"/>
          </a:xfrm>
          <a:prstGeom prst="rect">
            <a:avLst/>
          </a:prstGeom>
          <a:ln>
            <a:noFill/>
          </a:ln>
        </p:spPr>
      </p:pic>
      <p:sp>
        <p:nvSpPr>
          <p:cNvPr id="7" name="Rectangle 6"/>
          <p:cNvSpPr/>
          <p:nvPr/>
        </p:nvSpPr>
        <p:spPr>
          <a:xfrm>
            <a:off x="148281" y="1161534"/>
            <a:ext cx="1944130"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Home</a:t>
            </a:r>
            <a:endParaRPr lang="en-GB" dirty="0">
              <a:solidFill>
                <a:schemeClr val="tx1"/>
              </a:solidFill>
            </a:endParaRPr>
          </a:p>
        </p:txBody>
      </p:sp>
      <p:sp>
        <p:nvSpPr>
          <p:cNvPr id="8" name="Rectangle 7"/>
          <p:cNvSpPr/>
          <p:nvPr/>
        </p:nvSpPr>
        <p:spPr>
          <a:xfrm>
            <a:off x="2294236" y="1165650"/>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Shopping</a:t>
            </a:r>
            <a:endParaRPr lang="en-GB" dirty="0">
              <a:solidFill>
                <a:schemeClr val="tx1"/>
              </a:solidFill>
            </a:endParaRPr>
          </a:p>
        </p:txBody>
      </p:sp>
      <p:sp>
        <p:nvSpPr>
          <p:cNvPr id="9" name="Rectangle 8"/>
          <p:cNvSpPr/>
          <p:nvPr/>
        </p:nvSpPr>
        <p:spPr>
          <a:xfrm>
            <a:off x="4411362" y="1170853"/>
            <a:ext cx="1931765"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Games Review</a:t>
            </a:r>
            <a:endParaRPr lang="en-GB" dirty="0">
              <a:solidFill>
                <a:schemeClr val="tx1"/>
              </a:solidFill>
            </a:endParaRPr>
          </a:p>
        </p:txBody>
      </p:sp>
      <p:sp>
        <p:nvSpPr>
          <p:cNvPr id="10" name="Rectangle 9"/>
          <p:cNvSpPr/>
          <p:nvPr/>
        </p:nvSpPr>
        <p:spPr>
          <a:xfrm>
            <a:off x="6532607" y="1170853"/>
            <a:ext cx="1919409" cy="437688"/>
          </a:xfrm>
          <a:prstGeom prst="rect">
            <a:avLst/>
          </a:prstGeom>
          <a:solidFill>
            <a:srgbClr val="FF0000"/>
          </a:solidFill>
          <a:ln>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Membership Form</a:t>
            </a:r>
            <a:endParaRPr lang="en-GB" dirty="0">
              <a:solidFill>
                <a:schemeClr val="tx1"/>
              </a:solidFill>
            </a:endParaRPr>
          </a:p>
        </p:txBody>
      </p:sp>
      <p:sp>
        <p:nvSpPr>
          <p:cNvPr id="11" name="Rectangle 10"/>
          <p:cNvSpPr/>
          <p:nvPr/>
        </p:nvSpPr>
        <p:spPr>
          <a:xfrm>
            <a:off x="8629143" y="1166731"/>
            <a:ext cx="1919409" cy="437688"/>
          </a:xfrm>
          <a:prstGeom prst="rect">
            <a:avLst/>
          </a:prstGeom>
          <a:solidFill>
            <a:srgbClr val="FF0000"/>
          </a:soli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solidFill>
                  <a:schemeClr val="tx1"/>
                </a:solidFill>
              </a:rPr>
              <a:t>Contact Us</a:t>
            </a:r>
            <a:endParaRPr lang="en-GB" dirty="0">
              <a:solidFill>
                <a:schemeClr val="tx1"/>
              </a:solidFill>
            </a:endParaRPr>
          </a:p>
        </p:txBody>
      </p:sp>
      <p:sp>
        <p:nvSpPr>
          <p:cNvPr id="12" name="Rectangle 11"/>
          <p:cNvSpPr/>
          <p:nvPr/>
        </p:nvSpPr>
        <p:spPr>
          <a:xfrm>
            <a:off x="0" y="1678124"/>
            <a:ext cx="12192000" cy="455958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84112" y="1741650"/>
            <a:ext cx="9497357"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 name="Rectangle 13"/>
          <p:cNvSpPr/>
          <p:nvPr/>
        </p:nvSpPr>
        <p:spPr>
          <a:xfrm>
            <a:off x="9673389" y="1753992"/>
            <a:ext cx="2426692" cy="441715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p:cNvSpPr/>
          <p:nvPr/>
        </p:nvSpPr>
        <p:spPr>
          <a:xfrm>
            <a:off x="8353425" y="673767"/>
            <a:ext cx="3735385"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a:t>Search….</a:t>
            </a:r>
          </a:p>
        </p:txBody>
      </p:sp>
      <p:sp>
        <p:nvSpPr>
          <p:cNvPr id="16" name="Rectangle 15"/>
          <p:cNvSpPr/>
          <p:nvPr/>
        </p:nvSpPr>
        <p:spPr>
          <a:xfrm>
            <a:off x="2759122" y="6303100"/>
            <a:ext cx="4813253" cy="33710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6192" y="1763338"/>
            <a:ext cx="2421085" cy="113159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1062" y="4795683"/>
            <a:ext cx="2416216" cy="1370582"/>
          </a:xfrm>
          <a:prstGeom prst="rect">
            <a:avLst/>
          </a:prstGeom>
        </p:spPr>
      </p:pic>
      <p:sp>
        <p:nvSpPr>
          <p:cNvPr id="19" name="TextBox 18"/>
          <p:cNvSpPr txBox="1"/>
          <p:nvPr/>
        </p:nvSpPr>
        <p:spPr>
          <a:xfrm>
            <a:off x="9714014" y="2929150"/>
            <a:ext cx="2337941" cy="1615827"/>
          </a:xfrm>
          <a:prstGeom prst="rect">
            <a:avLst/>
          </a:prstGeom>
          <a:noFill/>
        </p:spPr>
        <p:txBody>
          <a:bodyPr wrap="square" rtlCol="0">
            <a:spAutoFit/>
          </a:bodyPr>
          <a:lstStyle/>
          <a:p>
            <a:r>
              <a:rPr lang="en-GB" sz="1200" dirty="0" smtClean="0"/>
              <a:t>Cyberpunk 2077</a:t>
            </a:r>
            <a:endParaRPr lang="en-GB" sz="1100" dirty="0" smtClean="0"/>
          </a:p>
          <a:p>
            <a:r>
              <a:rPr lang="en-GB" sz="1050" dirty="0" smtClean="0">
                <a:solidFill>
                  <a:schemeClr val="tx1">
                    <a:lumMod val="75000"/>
                    <a:lumOff val="25000"/>
                  </a:schemeClr>
                </a:solidFill>
              </a:rPr>
              <a:t>PEGI Rating: Ages 18+  |  2020</a:t>
            </a:r>
          </a:p>
          <a:p>
            <a:endParaRPr lang="en-GB" sz="1050" dirty="0">
              <a:solidFill>
                <a:schemeClr val="tx1">
                  <a:lumMod val="75000"/>
                  <a:lumOff val="25000"/>
                </a:schemeClr>
              </a:solidFill>
            </a:endParaRPr>
          </a:p>
          <a:p>
            <a:r>
              <a:rPr lang="en-GB" sz="1100" dirty="0" smtClean="0"/>
              <a:t>This item will be released on 16 April 2020.</a:t>
            </a:r>
          </a:p>
          <a:p>
            <a:endParaRPr lang="en-GB" sz="1100" dirty="0"/>
          </a:p>
          <a:p>
            <a:r>
              <a:rPr lang="en-GB" sz="1100" dirty="0" smtClean="0"/>
              <a:t>Pre-order now and get free delivery!</a:t>
            </a:r>
          </a:p>
          <a:p>
            <a:endParaRPr lang="en-GB" sz="1100" dirty="0"/>
          </a:p>
          <a:p>
            <a:r>
              <a:rPr lang="en-GB" sz="1100" dirty="0"/>
              <a:t>Click here for more details.</a:t>
            </a:r>
          </a:p>
        </p:txBody>
      </p:sp>
      <p:sp>
        <p:nvSpPr>
          <p:cNvPr id="20" name="TextBox 19"/>
          <p:cNvSpPr txBox="1"/>
          <p:nvPr/>
        </p:nvSpPr>
        <p:spPr>
          <a:xfrm>
            <a:off x="804558" y="3032819"/>
            <a:ext cx="1279774" cy="353943"/>
          </a:xfrm>
          <a:prstGeom prst="rect">
            <a:avLst/>
          </a:prstGeom>
          <a:noFill/>
        </p:spPr>
        <p:txBody>
          <a:bodyPr wrap="none" rtlCol="0">
            <a:spAutoFit/>
          </a:bodyPr>
          <a:lstStyle/>
          <a:p>
            <a:r>
              <a:rPr lang="en-GB" sz="1700" dirty="0" smtClean="0"/>
              <a:t>First name:</a:t>
            </a:r>
            <a:r>
              <a:rPr lang="en-GB" sz="1700" dirty="0" smtClean="0">
                <a:solidFill>
                  <a:srgbClr val="FF0000"/>
                </a:solidFill>
              </a:rPr>
              <a:t>*</a:t>
            </a:r>
            <a:endParaRPr lang="en-GB" sz="1700" dirty="0">
              <a:solidFill>
                <a:srgbClr val="FF0000"/>
              </a:solidFill>
            </a:endParaRPr>
          </a:p>
        </p:txBody>
      </p:sp>
      <p:sp>
        <p:nvSpPr>
          <p:cNvPr id="21" name="TextBox 20"/>
          <p:cNvSpPr txBox="1"/>
          <p:nvPr/>
        </p:nvSpPr>
        <p:spPr>
          <a:xfrm>
            <a:off x="821840" y="3425851"/>
            <a:ext cx="1254639" cy="353943"/>
          </a:xfrm>
          <a:prstGeom prst="rect">
            <a:avLst/>
          </a:prstGeom>
          <a:noFill/>
        </p:spPr>
        <p:txBody>
          <a:bodyPr wrap="none" rtlCol="0">
            <a:spAutoFit/>
          </a:bodyPr>
          <a:lstStyle/>
          <a:p>
            <a:pPr algn="r"/>
            <a:r>
              <a:rPr lang="en-GB" sz="1700" dirty="0" smtClean="0"/>
              <a:t>Last name:</a:t>
            </a:r>
            <a:r>
              <a:rPr lang="en-GB" sz="1700" dirty="0" smtClean="0">
                <a:solidFill>
                  <a:srgbClr val="FF0000"/>
                </a:solidFill>
              </a:rPr>
              <a:t>*</a:t>
            </a:r>
            <a:endParaRPr lang="en-GB" sz="1700" dirty="0"/>
          </a:p>
        </p:txBody>
      </p:sp>
      <p:sp>
        <p:nvSpPr>
          <p:cNvPr id="22" name="TextBox 21"/>
          <p:cNvSpPr txBox="1"/>
          <p:nvPr/>
        </p:nvSpPr>
        <p:spPr>
          <a:xfrm>
            <a:off x="1248902" y="3777547"/>
            <a:ext cx="835485" cy="353943"/>
          </a:xfrm>
          <a:prstGeom prst="rect">
            <a:avLst/>
          </a:prstGeom>
          <a:noFill/>
        </p:spPr>
        <p:txBody>
          <a:bodyPr wrap="none" rtlCol="0">
            <a:spAutoFit/>
          </a:bodyPr>
          <a:lstStyle/>
          <a:p>
            <a:r>
              <a:rPr lang="en-GB" sz="1700" dirty="0" smtClean="0"/>
              <a:t>Email:</a:t>
            </a:r>
            <a:r>
              <a:rPr lang="en-GB" sz="1700" dirty="0">
                <a:solidFill>
                  <a:srgbClr val="FF0000"/>
                </a:solidFill>
              </a:rPr>
              <a:t>*</a:t>
            </a:r>
            <a:endParaRPr lang="en-GB" sz="1700" dirty="0"/>
          </a:p>
        </p:txBody>
      </p:sp>
      <p:sp>
        <p:nvSpPr>
          <p:cNvPr id="23" name="Rectangle 22"/>
          <p:cNvSpPr/>
          <p:nvPr/>
        </p:nvSpPr>
        <p:spPr>
          <a:xfrm>
            <a:off x="2083047" y="3076207"/>
            <a:ext cx="1524967" cy="28351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24" name="Rectangle 23"/>
          <p:cNvSpPr/>
          <p:nvPr/>
        </p:nvSpPr>
        <p:spPr>
          <a:xfrm>
            <a:off x="2083047" y="3469240"/>
            <a:ext cx="1524967" cy="262430"/>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25" name="Rectangle 24"/>
          <p:cNvSpPr/>
          <p:nvPr/>
        </p:nvSpPr>
        <p:spPr>
          <a:xfrm>
            <a:off x="2092411" y="3829603"/>
            <a:ext cx="2690846" cy="29285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1" name="TextBox 30"/>
          <p:cNvSpPr txBox="1"/>
          <p:nvPr/>
        </p:nvSpPr>
        <p:spPr>
          <a:xfrm>
            <a:off x="4411362" y="1812394"/>
            <a:ext cx="1173591" cy="369332"/>
          </a:xfrm>
          <a:prstGeom prst="rect">
            <a:avLst/>
          </a:prstGeom>
          <a:noFill/>
        </p:spPr>
        <p:txBody>
          <a:bodyPr wrap="none" rtlCol="0">
            <a:spAutoFit/>
          </a:bodyPr>
          <a:lstStyle/>
          <a:p>
            <a:r>
              <a:rPr lang="en-GB" dirty="0" smtClean="0"/>
              <a:t>Contact us</a:t>
            </a:r>
            <a:endParaRPr lang="en-GB" dirty="0"/>
          </a:p>
        </p:txBody>
      </p:sp>
      <p:sp>
        <p:nvSpPr>
          <p:cNvPr id="32" name="TextBox 31"/>
          <p:cNvSpPr txBox="1"/>
          <p:nvPr/>
        </p:nvSpPr>
        <p:spPr>
          <a:xfrm>
            <a:off x="1531810" y="2136610"/>
            <a:ext cx="6932693" cy="430887"/>
          </a:xfrm>
          <a:prstGeom prst="rect">
            <a:avLst/>
          </a:prstGeom>
          <a:noFill/>
        </p:spPr>
        <p:txBody>
          <a:bodyPr wrap="square" rtlCol="0">
            <a:spAutoFit/>
          </a:bodyPr>
          <a:lstStyle/>
          <a:p>
            <a:r>
              <a:rPr lang="en-GB" sz="1100" dirty="0" smtClean="0"/>
              <a:t>If you have any enquiries about any products, reviews, the membership sign up form or find any bugs please write it down in the ‘Message’ box to let us know and we will do our best to respond to your enquiry as soon as possible.</a:t>
            </a:r>
            <a:endParaRPr lang="en-GB" sz="1100" dirty="0"/>
          </a:p>
        </p:txBody>
      </p:sp>
      <p:sp>
        <p:nvSpPr>
          <p:cNvPr id="33" name="TextBox 32"/>
          <p:cNvSpPr txBox="1"/>
          <p:nvPr/>
        </p:nvSpPr>
        <p:spPr>
          <a:xfrm>
            <a:off x="402614" y="4168332"/>
            <a:ext cx="1665841" cy="353943"/>
          </a:xfrm>
          <a:prstGeom prst="rect">
            <a:avLst/>
          </a:prstGeom>
          <a:noFill/>
        </p:spPr>
        <p:txBody>
          <a:bodyPr wrap="none" rtlCol="0">
            <a:spAutoFit/>
          </a:bodyPr>
          <a:lstStyle/>
          <a:p>
            <a:pPr algn="r"/>
            <a:r>
              <a:rPr lang="en-GB" sz="1700" dirty="0" smtClean="0"/>
              <a:t>Phone number:</a:t>
            </a:r>
            <a:r>
              <a:rPr lang="en-GB" sz="1700" dirty="0" smtClean="0">
                <a:solidFill>
                  <a:srgbClr val="FF0000"/>
                </a:solidFill>
              </a:rPr>
              <a:t>*</a:t>
            </a:r>
            <a:endParaRPr lang="en-GB" sz="1700" dirty="0"/>
          </a:p>
        </p:txBody>
      </p:sp>
      <p:sp>
        <p:nvSpPr>
          <p:cNvPr id="34" name="Rectangle 33"/>
          <p:cNvSpPr/>
          <p:nvPr/>
        </p:nvSpPr>
        <p:spPr>
          <a:xfrm>
            <a:off x="2076479" y="4220388"/>
            <a:ext cx="2690846" cy="29285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40" name="TextBox 39"/>
          <p:cNvSpPr txBox="1"/>
          <p:nvPr/>
        </p:nvSpPr>
        <p:spPr>
          <a:xfrm>
            <a:off x="5179931" y="2785485"/>
            <a:ext cx="1130246" cy="353943"/>
          </a:xfrm>
          <a:prstGeom prst="rect">
            <a:avLst/>
          </a:prstGeom>
          <a:noFill/>
        </p:spPr>
        <p:txBody>
          <a:bodyPr wrap="none" rtlCol="0">
            <a:spAutoFit/>
          </a:bodyPr>
          <a:lstStyle/>
          <a:p>
            <a:pPr algn="r"/>
            <a:r>
              <a:rPr lang="en-GB" sz="1700" dirty="0" smtClean="0"/>
              <a:t>Message:</a:t>
            </a:r>
            <a:r>
              <a:rPr lang="en-GB" sz="1700" dirty="0" smtClean="0">
                <a:solidFill>
                  <a:srgbClr val="FF0000"/>
                </a:solidFill>
              </a:rPr>
              <a:t>*</a:t>
            </a:r>
            <a:endParaRPr lang="en-GB" sz="1700" dirty="0"/>
          </a:p>
        </p:txBody>
      </p:sp>
      <p:sp>
        <p:nvSpPr>
          <p:cNvPr id="41" name="Rectangle 40"/>
          <p:cNvSpPr/>
          <p:nvPr/>
        </p:nvSpPr>
        <p:spPr>
          <a:xfrm>
            <a:off x="5249318" y="3149187"/>
            <a:ext cx="4092390" cy="137308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35" name="Rectangle 34"/>
          <p:cNvSpPr/>
          <p:nvPr/>
        </p:nvSpPr>
        <p:spPr>
          <a:xfrm>
            <a:off x="7033461" y="5083807"/>
            <a:ext cx="683267" cy="256731"/>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dirty="0" smtClean="0">
                <a:solidFill>
                  <a:schemeClr val="tx1"/>
                </a:solidFill>
              </a:rPr>
              <a:t>Submit</a:t>
            </a:r>
            <a:endParaRPr lang="en-GB" sz="1200" dirty="0">
              <a:solidFill>
                <a:schemeClr val="tx1"/>
              </a:solidFill>
            </a:endParaRPr>
          </a:p>
        </p:txBody>
      </p:sp>
    </p:spTree>
    <p:extLst>
      <p:ext uri="{BB962C8B-B14F-4D97-AF65-F5344CB8AC3E}">
        <p14:creationId xmlns:p14="http://schemas.microsoft.com/office/powerpoint/2010/main" val="311649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1343</Words>
  <Application>Microsoft Office PowerPoint</Application>
  <PresentationFormat>Widescreen</PresentationFormat>
  <Paragraphs>269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Stanmore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BIG18001533</dc:creator>
  <cp:lastModifiedBy>BIG18001533</cp:lastModifiedBy>
  <cp:revision>46</cp:revision>
  <dcterms:created xsi:type="dcterms:W3CDTF">2019-10-07T10:05:29Z</dcterms:created>
  <dcterms:modified xsi:type="dcterms:W3CDTF">2019-10-14T12:31:20Z</dcterms:modified>
</cp:coreProperties>
</file>