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4"/>
  </p:sldMasterIdLst>
  <p:notesMasterIdLst>
    <p:notesMasterId r:id="rId64"/>
  </p:notesMasterIdLst>
  <p:handoutMasterIdLst>
    <p:handoutMasterId r:id="rId65"/>
  </p:handoutMasterIdLst>
  <p:sldIdLst>
    <p:sldId id="264" r:id="rId5"/>
    <p:sldId id="315" r:id="rId6"/>
    <p:sldId id="275" r:id="rId7"/>
    <p:sldId id="276" r:id="rId8"/>
    <p:sldId id="320" r:id="rId9"/>
    <p:sldId id="321" r:id="rId10"/>
    <p:sldId id="336" r:id="rId11"/>
    <p:sldId id="329" r:id="rId12"/>
    <p:sldId id="335" r:id="rId13"/>
    <p:sldId id="323" r:id="rId14"/>
    <p:sldId id="308" r:id="rId15"/>
    <p:sldId id="324" r:id="rId16"/>
    <p:sldId id="309" r:id="rId17"/>
    <p:sldId id="313" r:id="rId18"/>
    <p:sldId id="312" r:id="rId19"/>
    <p:sldId id="327" r:id="rId20"/>
    <p:sldId id="328" r:id="rId21"/>
    <p:sldId id="330" r:id="rId22"/>
    <p:sldId id="331" r:id="rId23"/>
    <p:sldId id="332" r:id="rId24"/>
    <p:sldId id="333" r:id="rId25"/>
    <p:sldId id="337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53" r:id="rId35"/>
    <p:sldId id="375" r:id="rId36"/>
    <p:sldId id="351" r:id="rId37"/>
    <p:sldId id="387" r:id="rId38"/>
    <p:sldId id="352" r:id="rId39"/>
    <p:sldId id="354" r:id="rId40"/>
    <p:sldId id="376" r:id="rId41"/>
    <p:sldId id="385" r:id="rId42"/>
    <p:sldId id="325" r:id="rId43"/>
    <p:sldId id="317" r:id="rId44"/>
    <p:sldId id="370" r:id="rId45"/>
    <p:sldId id="388" r:id="rId46"/>
    <p:sldId id="371" r:id="rId47"/>
    <p:sldId id="372" r:id="rId48"/>
    <p:sldId id="373" r:id="rId49"/>
    <p:sldId id="380" r:id="rId50"/>
    <p:sldId id="381" r:id="rId51"/>
    <p:sldId id="341" r:id="rId52"/>
    <p:sldId id="382" r:id="rId53"/>
    <p:sldId id="344" r:id="rId54"/>
    <p:sldId id="345" r:id="rId55"/>
    <p:sldId id="346" r:id="rId56"/>
    <p:sldId id="347" r:id="rId57"/>
    <p:sldId id="348" r:id="rId58"/>
    <p:sldId id="384" r:id="rId59"/>
    <p:sldId id="383" r:id="rId60"/>
    <p:sldId id="350" r:id="rId61"/>
    <p:sldId id="316" r:id="rId62"/>
    <p:sldId id="267" r:id="rId63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22433"/>
    <a:srgbClr val="BEE41C"/>
    <a:srgbClr val="830022"/>
    <a:srgbClr val="790022"/>
    <a:srgbClr val="006778"/>
    <a:srgbClr val="AAC9B6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522" y="10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73BC914-4802-4667-886D-1B7068482B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45F9A6B-06C2-4056-8DE7-9BFA86B6AD0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1124D31-1C45-4B91-B1FF-D6936BF3428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AC02413-AA8F-4BF3-8653-0C1A405400E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C6C9D0B-D61A-4516-B42F-E0A2DF77CBF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21:51:51.7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6:52:46.3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6:52:47.1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6:52:47.7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6:52:52.2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6:52:52.8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1:30:20.5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6:52:49.2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6:52:49.8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6:52:50.3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6:52:50.8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21:51:53.6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1:30:22.8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8:30:45.7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180 96 24575,'-8'0'0,"-7"0"0,0-4 0,-2-1 0,-2 0 0,-1-3 0,1-5 0,2-3 0,-2 1 0,4-1 0,-1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8:30:47.7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0 330 24575,'8'-11'0,"7"-13"0,8-10 0,5-6 0,1-5 0,-4 1 0,-7 4 0,-6 5 0,-5 5 0,-4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19:05:46.0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24575,'14'0'0,"0"1"0,0 0 0,0 1 0,0 1 0,0 0 0,-1 1 0,23 9 0,-15-6 0,-1 0 0,1-2 0,0-1 0,1 0 0,28 0 0,113-5 0,-65-2 0,556 3 0,-646 0 0,-1 1 0,1 0 0,0 0 0,-1 1 0,1 0 0,-1 0 0,1 0 0,11 7 0,-18-9 0,1 1 0,-1 0 0,1 0 0,-1 0 0,0 0 0,1 0 0,-1 0 0,0 0 0,1 0 0,-1 1 0,0-1 0,0 0 0,0 1 0,0-1 0,-1 1 0,1-1 0,0 1 0,0-1 0,-1 1 0,1 0 0,-1-1 0,0 1 0,1 0 0,-1-1 0,0 1 0,0 0 0,0-1 0,0 1 0,0 0 0,-1 0 0,1-1 0,0 1 0,-1 0 0,1-1 0,-1 1 0,0-1 0,1 1 0,-1-1 0,0 1 0,0-1 0,0 1 0,0-1 0,0 0 0,0 1 0,-2 0 0,-2 3 0,0 0 0,0 0 0,0-1 0,-1 0 0,1 0 0,-1 0 0,0-1 0,-1 0 0,1 0 0,0 0 0,-1-1 0,1 0 0,-1 0 0,0-1 0,-11 2 0,-13-1 0,1-1 0,-41-3 0,26 0 0,-521 0 157,313 3-1679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1:03:22.4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1:03:23.9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1:03:25.2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14:04:02.9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14:04:05.0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14:04:11.2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24575,'69'-1'0,"80"3"0,-81 11 0,-51-9 0,1 0 0,19 1 0,330-2 0,-189-6 0,335 3 0,-490 2 0,-1 0 0,36 8 0,-34-5 0,1-1 0,25 1 0,613-3 0,-320-4 0,3401 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21:51:55.3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14:04:12.4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20:16:32.3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20:16:46.2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20:16:48.1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198 0 24575,'-5'0'0,"-6"5"0,-10 1 0,-11 4 0,-5 1 0,4 3 0,3-1 0,2-3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20:16:49.4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24575,'979'0'-1365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21:25:07.5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1648 54 24575,'-1260'0'0,"1217"-2"0,-58-10 0,-28-2 0,115 13-195,1 0 0,-1-1 0,1 0 0,0-2 0,0 1 0,-21-10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14:04:22.1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14:04:23.7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14:04:30.6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74 24575,'11'0'0,"63"0"0,140-17 0,-138 9 0,0 2 0,109 8 0,-61 0 0,101-2 0,-770 0 0,534 0 0,-1 1 0,1 1 0,0 0 0,-1 0 0,1 1 0,-18 8 0,-62 33 0,61-27 0,27-16 0,-39 24 0,40-24 0,0 1 0,0-1 0,0 0 0,0 1 0,0 0 0,1-1 0,-1 1 0,1 0 0,-1 0 0,1 0 0,0 0 0,-1 0 0,1 0 0,0 0 0,0 0 0,1 0 0,-2 3 0,3-4 0,-1 0 0,0 0 0,0 0 0,1 0 0,-1-1 0,1 1 0,-1 0 0,1 0 0,-1 0 0,1 0 0,0 0 0,-1-1 0,1 1 0,0 0 0,0-1 0,-1 1 0,1 0 0,0-1 0,0 1 0,0-1 0,0 1 0,0-1 0,0 0 0,0 1 0,0-1 0,0 0 0,0 0 0,0 0 0,2 0 0,35 4 0,-34-4 0,350 1 0,-158-3 0,269 2 0,-443 1 0,0 1 0,0 2 0,0 0 0,26 9 0,-31-7 0,-1-2 0,1 0 0,0 0 0,0-2 0,0 0 0,0-1 0,1-1 0,22-2 0,247-42 0,-235 32 0,-30 7 0,-1 0 0,2 2 0,23-2 0,631 4 0,-315 3 0,-268-3 0,105 3 0,-196-2 0,-1 0 0,1 1 0,0-1 0,-1 1 0,1-1 0,-1 1 0,1 0 0,-1 0 0,1 0 0,-1 0 0,4 3 0,-6-4 0,1 0 0,-1 0 0,0 0 0,0 1 0,0-1 0,0 0 0,0 0 0,0 0 0,0 0 0,0 1 0,0-1 0,1 0 0,-1 0 0,0 0 0,0 0 0,0 1 0,0-1 0,0 0 0,0 0 0,0 0 0,0 1 0,0-1 0,0 0 0,0 0 0,0 0 0,-1 1 0,1-1 0,0 0 0,0 0 0,0 0 0,0 0 0,0 1 0,0-1 0,0 0 0,0 0 0,0 0 0,-1 0 0,1 0 0,0 1 0,0-1 0,0 0 0,0 0 0,-1 0 0,1 0 0,0 0 0,-21 6 0,-55-1 0,-111-5 0,70-3 0,35 2 0,-92 3 0,152 2 0,-36 9 0,27-5 0,20-5 0,1 1 0,0 0 0,0 0 0,0 1 0,-11 7 0,-24 12 0,45-24 0,-1 0 0,1 1 0,0-1 0,0 0 0,0 0 0,-1 0 0,1 0 0,0 0 0,0 0 0,0 0 0,-1 0 0,1 0 0,0 0 0,0 0 0,0 0 0,-1 0 0,1 0 0,0 0 0,0 0 0,0 0 0,0 0 0,-1-1 0,1 1 0,0 0 0,0 0 0,0 0 0,0 0 0,-1 0 0,1 0 0,0 0 0,0-1 0,0 1 0,0 0 0,0 0 0,0 0 0,-1 0 0,1-1 0,0 1 0,0 0 0,0 0 0,0 0 0,0-1 0,0 1 0,0 0 0,0 0 0,0 0 0,0-1 0,0 1 0,0 0 0,0 0 0,0 0 0,0 0 0,0-1 0,0 1 0,0 0 0,0 0 0,0 0 0,0-1 0,0 1 0,1 0 0,-1 0 0,0 0 0,0 0 0,0-1 0,0 1 0,0 0 0,0 0 0,1 0 0,-1 0 0,8-15 0,0 6 0,0 0 0,1 0 0,1 1 0,-1 0 0,1 0 0,1 1 0,-1 1 0,1 0 0,22-9 0,9 0 0,62-14 0,-52 15 0,280-83 0,-246 67-1365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21:36:57.0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24575,'687'0'0,"-645"2"0,57 10 0,33 2 0,-94-11 0,59 12 0,-43-5 0,2 0 0,-23-4 0,57 5 0,246-10 204,-169-2-1773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21:51:58.0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14:04:35.3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14:04:37.4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14:04:50.1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56 24575,'19'-1'0,"-1"-1"0,34-8 0,18-2 0,27 10 0,-64 2 0,0-1 0,58-9 0,-60 3 0,0 2 0,1 2 0,-1 0 0,60 4 0,-89-1 0,0 0 0,0 1 0,0-1 0,0 0 0,0 0 0,-1 1 0,1 0 0,0-1 0,0 1 0,0 0 0,-1 0 0,1-1 0,0 1 0,-1 1 0,1-1 0,-1 0 0,1 0 0,-1 1 0,0-1 0,0 0 0,1 1 0,-1-1 0,0 1 0,0 0 0,0-1 0,-1 1 0,1 0 0,0 0 0,-1-1 0,1 1 0,-1 0 0,1 0 0,-1 0 0,0 0 0,0 0 0,0 0 0,0 0 0,0-1 0,0 1 0,0 0 0,-2 4 0,0 1 0,0 0 0,0 1 0,-1-1 0,0 0 0,0 0 0,-1-1 0,0 1 0,0-1 0,-7 9 0,-3-2 0,-1 0 0,0-1 0,-1 0 0,0-2 0,-1 0 0,-33 15 0,0 1 0,45-24 0,0 0 0,-1 0 0,1 0 0,0-1 0,0 1 0,-1-1 0,1-1 0,0 1 0,-1-1 0,-7 0 0,-56-10 0,20 2 0,29 8 0,-14-2 0,34 2 0,0 0 0,0 0 0,0 0 0,0 0 0,1 0 0,-1 0 0,0 0 0,0-1 0,0 1 0,0 0 0,0 0 0,0 0 0,0 0 0,0 0 0,0 0 0,0 0 0,0 0 0,0 0 0,0 0 0,0 0 0,0 0 0,0-1 0,0 1 0,0 0 0,0 0 0,0 0 0,0 0 0,0 0 0,0 0 0,0 0 0,0 0 0,-1 0 0,1 0 0,0 0 0,0 0 0,0 0 0,0 0 0,0 0 0,0-1 0,0 1 0,0 0 0,0 0 0,0 0 0,0 0 0,0 0 0,0 0 0,0 0 0,0 0 0,0 0 0,-1 0 0,1 0 0,0 0 0,0 0 0,0 0 0,0 0 0,0 0 0,0 0 0,19-5 0,262-69 0,-237 60 0,2-3 0,1 3 0,1 1 0,0 3 0,76-7 0,-98 15 0,0-2 0,0 0 0,-1-2 0,43-14 0,-46 13 0,4 1 0,-1 2 0,1 1 0,1 1 0,-1 1 0,0 1 0,33 5 0,-55-5 0,-1 0 0,1 1 0,-1-1 0,0 1 0,1 0 0,-1 0 0,0 0 0,0 1 0,0-1 0,0 1 0,0 0 0,0-1 0,0 1 0,0 1 0,3 2 0,-5-4 0,-1 0 0,1 0 0,0 0 0,-1 0 0,1 0 0,-1 0 0,1 0 0,-1 0 0,0 0 0,1 0 0,-1 1 0,0-1 0,0 0 0,0 0 0,0 0 0,0 0 0,0 0 0,0 3 0,-1-2 0,0 0 0,0 0 0,0 0 0,0 0 0,0 0 0,0 0 0,0 0 0,-1 0 0,1 0 0,-1-1 0,0 1 0,-3 2 0,-4 2 0,0 0 0,-1 0 0,0-1 0,0 0 0,-1-1 0,1 0 0,-18 3 0,-36 15 0,52-17 0,0 0 0,0-1 0,-1 0 0,0-1 0,0-1 0,-19 2 0,-79-4 0,1-1 0,-3 25 0,105-23 0,5-1 0,-1 0 0,1 0 0,0 0 0,0 1 0,0-1 0,0 1 0,0 0 0,0 0 0,0 0 0,0 0 0,0 1 0,0-1 0,-4 4 0,7-5 0,0 0 0,0 0 0,0 0 0,-1 0 0,1 1 0,0-1 0,0 0 0,0 0 0,0 0 0,0 0 0,0 0 0,0 0 0,0 1 0,0-1 0,0 0 0,0 0 0,0 0 0,0 0 0,0 1 0,0-1 0,-1 0 0,1 0 0,1 0 0,-1 0 0,0 0 0,0 1 0,0-1 0,0 0 0,0 0 0,0 0 0,0 0 0,0 1 0,0-1 0,0 0 0,0 0 0,0 0 0,0 0 0,0 0 0,1 0 0,-1 1 0,0-1 0,0 0 0,0 0 0,0 0 0,1 0 0,9 3 0,13-3 0,417-22 0,-425 21 0,0-1 0,0 0 0,0-2 0,0 1 0,0-2 0,-1 0 0,25-13 0,-23 10 0,1 1 0,0 1 0,0 0 0,0 2 0,25-5 0,-2 5 0,-1-1 0,69-19 0,-80 16 0,0 2 0,0 1 0,52-2 0,89 9 0,-59 0 0,-23 0 0,99-5 0,-83-15 0,-70 11 0,16-5 0,-28 7 0,1 0 0,-1 1 0,30 0 0,310 3 0,-158 3 0,-168-4 0,59-10 0,-58 6 0,55-3 0,-61 11 0,1 0 0,-2 2 0,1 1 0,0 1 0,54 20 0,-55-17 0,116 34 0,-127-39 0,1-1 0,-1-1 0,1-1 0,0 0 0,-1-1 0,20-3 0,55-8 0,131 1 0,-61 8 0,132 5 0,-212 9 0,-54-6 0,35 2 0,57 5 0,21 2 0,32-1 0,13-1 0,-67-14 0,84 2 0,-111 12 0,-66-7 0,49 2 0,251-9 0,-399 3 0,-60-2 0,111-1 0,1-2 0,-1 0 0,1-1 0,-25-8 0,14 3 0,-1 1 0,1 1 0,-1 2 0,-41-2 0,-130 8 0,95 1 0,-50-4 0,-137 5 0,261 1 0,1 2 0,-39 11 0,43-9 0,-1-1 0,1-1 0,-41 1 0,44-6 0,8-1 0,-1 0 0,1 2 0,-27 5 0,-86 20 0,92-15 0,-1-2 0,0-2 0,-1-1 0,1-3 0,-47 0 0,39-5 0,26 0 0,-1 0 0,0 2 0,0 0 0,0 1 0,-23 7 0,24-4 0,0-2 0,0 0 0,-24 0 0,24-2 0,-1 1 0,-38 9 0,17-3 0,0-2 0,0-2 0,-1-2 0,-70-5 0,19 1 0,-1 1 0,-112 3 0,143 11 0,49-9 0,0 0 0,-21 1 0,-329-2 0,189-6 0,-313 3-1365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20:17:09.8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466 63 24575,'-48'-2'0,"-57"-10"0,-44-2 0,126 12-227,1 0-1,0-1 1,0-2-1,0 0 1,-30-12-1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21:36:51.0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24575,'493'0'0,"-477"1"0,0 1 0,-1 0 0,19 5 0,34 5 0,248-8 0,-180-5 0,-110 3 0,0 2 0,1 0 0,-1 2 0,-1 1 0,1 1 0,35 16 0,-32-12 0,-1-1 0,2-2 0,-1-1 0,45 6 0,131-11 186,-108-5-1737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1:06:51.0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24575,'466'0'0,"-428"2"0,57 10 0,29 2 0,56-15-1365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1:06:52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1:06:54.0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1:06:57.3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24575,'146'7'0,"-123"-4"0,-1 2 0,0 0 0,0 1 0,30 13 0,-30-11 0,0 0 0,1-2 0,-1 0 0,2-2 0,-1 0 0,0-2 0,1 0 0,26-2 0,439-2-1365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1:06:58.6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13:46:11.5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24575,'0'14'0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1:07:01.0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3:21:38.7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3202 24575,'0'-583'0,"2"558"0,0-1 0,9-33 0,-6 32 0,4-48 0,-8-479 0,-3 267 0,2-1279-1365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13:46:13.1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6:52:42.5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6:52:43.4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6:52:44.0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8FBC640-FC77-45DE-850B-DFCBC04DBA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72F846B-D889-461C-8753-0B6E365A4A1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FBBFEB8-46BD-4129-91FD-7D5BC248F99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C658022-A7AA-4EFD-A66A-4290D2037F5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4BB4B35-7CA7-427F-9AC0-EE14597990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66715D0-B17E-41AA-9C42-E4D2E06EF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27161C8-2226-47B2-BA09-43FBBB44640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BA2A7FB9-571B-4D2B-9C1B-CE3B5C9772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7ECA15-6AE6-4D02-BCCF-BA0255344363}" type="slidenum">
              <a:rPr lang="it-IT" altLang="it-IT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8872579-B2A3-4289-9B77-CC8BD9790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546EE4B-8EE3-42B9-8283-799F8F993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>
              <a:latin typeface="Calibri" panose="020F0502020204030204" pitchFamily="34" charset="0"/>
            </a:endParaRPr>
          </a:p>
        </p:txBody>
      </p:sp>
      <p:sp>
        <p:nvSpPr>
          <p:cNvPr id="5125" name="Segnaposto data 1">
            <a:extLst>
              <a:ext uri="{FF2B5EF4-FFF2-40B4-BE49-F238E27FC236}">
                <a16:creationId xmlns:a16="http://schemas.microsoft.com/office/drawing/2014/main" id="{AB7A3CA9-0F75-42B6-ABF2-5312E03233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immagine diapositiva 1">
            <a:extLst>
              <a:ext uri="{FF2B5EF4-FFF2-40B4-BE49-F238E27FC236}">
                <a16:creationId xmlns:a16="http://schemas.microsoft.com/office/drawing/2014/main" id="{19EAD207-AE88-4844-AC35-1FC046D9F0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Segnaposto note 2">
            <a:extLst>
              <a:ext uri="{FF2B5EF4-FFF2-40B4-BE49-F238E27FC236}">
                <a16:creationId xmlns:a16="http://schemas.microsoft.com/office/drawing/2014/main" id="{1BC356D3-0514-4F9D-AA9E-8A21075A2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Calibri" panose="020F0502020204030204" pitchFamily="34" charset="0"/>
            </a:endParaRPr>
          </a:p>
        </p:txBody>
      </p:sp>
      <p:sp>
        <p:nvSpPr>
          <p:cNvPr id="11268" name="Segnaposto numero diapositiva 3">
            <a:extLst>
              <a:ext uri="{FF2B5EF4-FFF2-40B4-BE49-F238E27FC236}">
                <a16:creationId xmlns:a16="http://schemas.microsoft.com/office/drawing/2014/main" id="{01EF5889-401A-4C03-AB08-AA4FC10320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08A3DB-A398-43FB-A6A8-AB05AD278386}" type="slidenum">
              <a:rPr lang="it-IT" altLang="it-IT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4</a:t>
            </a:fld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269" name="Segnaposto data 1">
            <a:extLst>
              <a:ext uri="{FF2B5EF4-FFF2-40B4-BE49-F238E27FC236}">
                <a16:creationId xmlns:a16="http://schemas.microsoft.com/office/drawing/2014/main" id="{141C82CD-6E9A-45E7-99DA-F5C346B8F4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3C84B9A3-08E6-439D-9519-9F99BA2C34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FE10B8-D78D-4B94-9893-42112EDD0B51}" type="slidenum">
              <a:rPr lang="it-IT" altLang="it-IT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59</a:t>
            </a:fld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C615438-65C9-4971-880E-C73F7977A6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C5C2691-3939-4BDD-8304-C92821474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>
              <a:latin typeface="Calibri" panose="020F0502020204030204" pitchFamily="34" charset="0"/>
            </a:endParaRPr>
          </a:p>
        </p:txBody>
      </p:sp>
      <p:sp>
        <p:nvSpPr>
          <p:cNvPr id="37893" name="Segnaposto data 1">
            <a:extLst>
              <a:ext uri="{FF2B5EF4-FFF2-40B4-BE49-F238E27FC236}">
                <a16:creationId xmlns:a16="http://schemas.microsoft.com/office/drawing/2014/main" id="{10CF58B5-F890-48E0-841D-E2A08F9477A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17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19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816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752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51810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4669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95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2285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61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41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2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90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74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7631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0E2ACD10-2D27-4119-AABD-9FE662CB5065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C18D81DF-D944-4D59-A173-9922BA31D5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0DECDD9E-603D-4E93-8A43-310BA91BC5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6F51C017-5A7E-47C7-A259-32172D9F9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F0AEA9CB-1BFA-4E31-9D68-7308035C6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B113C178-9E41-4A89-B386-BE0D55B4B3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40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40.png"/><Relationship Id="rId3" Type="http://schemas.openxmlformats.org/officeDocument/2006/relationships/customXml" Target="../ink/ink27.xml"/><Relationship Id="rId7" Type="http://schemas.openxmlformats.org/officeDocument/2006/relationships/image" Target="../media/image38.png"/><Relationship Id="rId12" Type="http://schemas.openxmlformats.org/officeDocument/2006/relationships/customXml" Target="../ink/ink33.xml"/><Relationship Id="rId17" Type="http://schemas.openxmlformats.org/officeDocument/2006/relationships/image" Target="../media/image42.png"/><Relationship Id="rId2" Type="http://schemas.openxmlformats.org/officeDocument/2006/relationships/image" Target="../media/image37.jpeg"/><Relationship Id="rId16" Type="http://schemas.openxmlformats.org/officeDocument/2006/relationships/customXml" Target="../ink/ink3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9.xml"/><Relationship Id="rId11" Type="http://schemas.openxmlformats.org/officeDocument/2006/relationships/customXml" Target="../ink/ink32.xml"/><Relationship Id="rId5" Type="http://schemas.openxmlformats.org/officeDocument/2006/relationships/customXml" Target="../ink/ink28.xml"/><Relationship Id="rId15" Type="http://schemas.openxmlformats.org/officeDocument/2006/relationships/image" Target="../media/image41.png"/><Relationship Id="rId10" Type="http://schemas.openxmlformats.org/officeDocument/2006/relationships/image" Target="../media/image39.png"/><Relationship Id="rId4" Type="http://schemas.openxmlformats.org/officeDocument/2006/relationships/image" Target="../media/image8.png"/><Relationship Id="rId9" Type="http://schemas.openxmlformats.org/officeDocument/2006/relationships/customXml" Target="../ink/ink31.xml"/><Relationship Id="rId14" Type="http://schemas.openxmlformats.org/officeDocument/2006/relationships/customXml" Target="../ink/ink3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customXml" Target="../ink/ink36.xml"/><Relationship Id="rId7" Type="http://schemas.openxmlformats.org/officeDocument/2006/relationships/image" Target="../media/image400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.xml"/><Relationship Id="rId5" Type="http://schemas.openxmlformats.org/officeDocument/2006/relationships/customXml" Target="../ink/ink37.xml"/><Relationship Id="rId4" Type="http://schemas.openxmlformats.org/officeDocument/2006/relationships/image" Target="../media/image8.png"/><Relationship Id="rId9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customXml" Target="../ink/ink40.xml"/><Relationship Id="rId7" Type="http://schemas.openxmlformats.org/officeDocument/2006/relationships/image" Target="../media/image42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2.xml"/><Relationship Id="rId11" Type="http://schemas.openxmlformats.org/officeDocument/2006/relationships/image" Target="../media/image47.png"/><Relationship Id="rId5" Type="http://schemas.openxmlformats.org/officeDocument/2006/relationships/customXml" Target="../ink/ink41.xml"/><Relationship Id="rId10" Type="http://schemas.openxmlformats.org/officeDocument/2006/relationships/customXml" Target="../ink/ink44.xml"/><Relationship Id="rId4" Type="http://schemas.openxmlformats.org/officeDocument/2006/relationships/image" Target="../media/image8.png"/><Relationship Id="rId9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12" Type="http://schemas.openxmlformats.org/officeDocument/2006/relationships/customXml" Target="../ink/ink50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6.xml"/><Relationship Id="rId11" Type="http://schemas.openxmlformats.org/officeDocument/2006/relationships/customXml" Target="../ink/ink49.xml"/><Relationship Id="rId5" Type="http://schemas.openxmlformats.org/officeDocument/2006/relationships/image" Target="../media/image48.png"/><Relationship Id="rId10" Type="http://schemas.openxmlformats.org/officeDocument/2006/relationships/image" Target="../media/image49.png"/><Relationship Id="rId4" Type="http://schemas.openxmlformats.org/officeDocument/2006/relationships/customXml" Target="../ink/ink45.xml"/><Relationship Id="rId9" Type="http://schemas.openxmlformats.org/officeDocument/2006/relationships/customXml" Target="../ink/ink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customXml" Target="../ink/ink51.xml"/><Relationship Id="rId4" Type="http://schemas.openxmlformats.org/officeDocument/2006/relationships/image" Target="../media/image47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8" Type="http://schemas.openxmlformats.org/officeDocument/2006/relationships/image" Target="../media/image10.png"/><Relationship Id="rId26" Type="http://schemas.openxmlformats.org/officeDocument/2006/relationships/customXml" Target="../ink/ink15.xml"/><Relationship Id="rId3" Type="http://schemas.openxmlformats.org/officeDocument/2006/relationships/image" Target="../media/image6.png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7" Type="http://schemas.openxmlformats.org/officeDocument/2006/relationships/customXml" Target="../ink/ink7.xml"/><Relationship Id="rId25" Type="http://schemas.openxmlformats.org/officeDocument/2006/relationships/customXml" Target="../ink/ink14.xml"/><Relationship Id="rId2" Type="http://schemas.openxmlformats.org/officeDocument/2006/relationships/image" Target="../media/image5.png"/><Relationship Id="rId16" Type="http://schemas.openxmlformats.org/officeDocument/2006/relationships/customXml" Target="../ink/ink6.xml"/><Relationship Id="rId20" Type="http://schemas.openxmlformats.org/officeDocument/2006/relationships/customXml" Target="../ink/ink9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24" Type="http://schemas.openxmlformats.org/officeDocument/2006/relationships/customXml" Target="../ink/ink13.xml"/><Relationship Id="rId5" Type="http://schemas.openxmlformats.org/officeDocument/2006/relationships/image" Target="../media/image7.png"/><Relationship Id="rId15" Type="http://schemas.openxmlformats.org/officeDocument/2006/relationships/image" Target="../media/image9.png"/><Relationship Id="rId23" Type="http://schemas.openxmlformats.org/officeDocument/2006/relationships/customXml" Target="../ink/ink12.xml"/><Relationship Id="rId28" Type="http://schemas.openxmlformats.org/officeDocument/2006/relationships/customXml" Target="../ink/ink17.xml"/><Relationship Id="rId19" Type="http://schemas.openxmlformats.org/officeDocument/2006/relationships/customXml" Target="../ink/ink8.xml"/><Relationship Id="rId31" Type="http://schemas.openxmlformats.org/officeDocument/2006/relationships/customXml" Target="../ink/ink20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22" Type="http://schemas.openxmlformats.org/officeDocument/2006/relationships/customXml" Target="../ink/ink11.xml"/><Relationship Id="rId27" Type="http://schemas.openxmlformats.org/officeDocument/2006/relationships/customXml" Target="../ink/ink16.xml"/><Relationship Id="rId30" Type="http://schemas.openxmlformats.org/officeDocument/2006/relationships/customXml" Target="../ink/ink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12" Type="http://schemas.openxmlformats.org/officeDocument/2006/relationships/customXml" Target="../ink/ink2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0" Type="http://schemas.openxmlformats.org/officeDocument/2006/relationships/image" Target="../media/image10.png"/><Relationship Id="rId4" Type="http://schemas.openxmlformats.org/officeDocument/2006/relationships/image" Target="../media/image110.png"/><Relationship Id="rId9" Type="http://schemas.openxmlformats.org/officeDocument/2006/relationships/customXml" Target="../ink/ink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9CB4AFC6-E46F-403C-B23A-A7A6094B3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GB" altLang="it-IT" sz="900">
              <a:solidFill>
                <a:schemeClr val="bg1"/>
              </a:solidFill>
            </a:endParaRPr>
          </a:p>
        </p:txBody>
      </p:sp>
      <p:grpSp>
        <p:nvGrpSpPr>
          <p:cNvPr id="4099" name="Group 17">
            <a:extLst>
              <a:ext uri="{FF2B5EF4-FFF2-40B4-BE49-F238E27FC236}">
                <a16:creationId xmlns:a16="http://schemas.microsoft.com/office/drawing/2014/main" id="{9A418A67-411E-458A-8910-5A01AD1C73E7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2" name="Picture 15" descr="Fondino">
              <a:extLst>
                <a:ext uri="{FF2B5EF4-FFF2-40B4-BE49-F238E27FC236}">
                  <a16:creationId xmlns:a16="http://schemas.microsoft.com/office/drawing/2014/main" id="{213B7D5E-6FAC-4BF7-B562-9E042E1AA2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13" descr="logo +marchio">
              <a:extLst>
                <a:ext uri="{FF2B5EF4-FFF2-40B4-BE49-F238E27FC236}">
                  <a16:creationId xmlns:a16="http://schemas.microsoft.com/office/drawing/2014/main" id="{AE023198-F51B-440B-A0BC-98A622468D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6" descr="fascia">
              <a:extLst>
                <a:ext uri="{FF2B5EF4-FFF2-40B4-BE49-F238E27FC236}">
                  <a16:creationId xmlns:a16="http://schemas.microsoft.com/office/drawing/2014/main" id="{69CD46B8-84E6-4241-B39B-BBAA477AC0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0" name="Titolo 2">
            <a:extLst>
              <a:ext uri="{FF2B5EF4-FFF2-40B4-BE49-F238E27FC236}">
                <a16:creationId xmlns:a16="http://schemas.microsoft.com/office/drawing/2014/main" id="{3C39067F-6BAC-4F86-931F-6F1660E868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89150" y="76620"/>
            <a:ext cx="6369050" cy="2570162"/>
          </a:xfrm>
        </p:spPr>
        <p:txBody>
          <a:bodyPr/>
          <a:lstStyle/>
          <a:p>
            <a:pPr algn="l" eaLnBrk="1" hangingPunct="1"/>
            <a:r>
              <a:rPr lang="it-IT" altLang="it-IT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it-IT" altLang="it-IT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trimming</a:t>
            </a:r>
            <a:r>
              <a:rPr lang="it-IT" altLang="it-IT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it-IT" altLang="it-IT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altLang="it-IT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it-IT" altLang="it-IT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it-IT" altLang="it-IT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br>
              <a:rPr lang="it-IT" altLang="it-IT" sz="16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altLang="it-IT" sz="18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 statistici corso avanzato</a:t>
            </a:r>
            <a:br>
              <a:rPr lang="it-IT" altLang="it-IT" sz="18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altLang="it-IT" sz="18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Facoltà di Scienze Statistiche, Università di Roma Sapienza</a:t>
            </a:r>
            <a:br>
              <a:rPr lang="it-IT" altLang="it-IT" sz="18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altLang="it-IT" sz="18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altLang="it-IT" sz="18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 Accademico 2021-2022</a:t>
            </a:r>
            <a:br>
              <a:rPr lang="it-IT" altLang="it-IT" sz="18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altLang="it-IT" sz="18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altLang="it-IT" sz="18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Docente: Francesca Martella</a:t>
            </a:r>
            <a:endParaRPr lang="it-IT" altLang="it-IT" sz="1600" b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1" name="Sottotitolo 3">
            <a:extLst>
              <a:ext uri="{FF2B5EF4-FFF2-40B4-BE49-F238E27FC236}">
                <a16:creationId xmlns:a16="http://schemas.microsoft.com/office/drawing/2014/main" id="{E03B3384-4321-45D0-8AE7-75AB7708DAF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04248" y="5114020"/>
            <a:ext cx="2225452" cy="1771364"/>
          </a:xfrm>
        </p:spPr>
        <p:txBody>
          <a:bodyPr/>
          <a:lstStyle/>
          <a:p>
            <a:pPr algn="r" eaLnBrk="1" hangingPunct="1"/>
            <a:r>
              <a:rPr lang="it-IT" altLang="it-IT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Domenico Pierri</a:t>
            </a:r>
          </a:p>
          <a:p>
            <a:pPr algn="r" eaLnBrk="1" hangingPunct="1"/>
            <a:r>
              <a:rPr lang="it-IT" altLang="it-IT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Costanza Addari</a:t>
            </a:r>
          </a:p>
          <a:p>
            <a:pPr algn="r" eaLnBrk="1" hangingPunct="1"/>
            <a:r>
              <a:rPr lang="it-IT" altLang="it-IT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Davide Pirro</a:t>
            </a:r>
          </a:p>
          <a:p>
            <a:pPr algn="r" eaLnBrk="1" hangingPunct="1"/>
            <a:r>
              <a:rPr lang="it-IT" altLang="it-IT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Romeo Silvestri</a:t>
            </a:r>
          </a:p>
          <a:p>
            <a:pPr algn="r" eaLnBrk="1" hangingPunct="1"/>
            <a:r>
              <a:rPr lang="it-IT" altLang="it-IT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Gabriele D’Andrea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olo 1">
            <a:extLst>
              <a:ext uri="{FF2B5EF4-FFF2-40B4-BE49-F238E27FC236}">
                <a16:creationId xmlns:a16="http://schemas.microsoft.com/office/drawing/2014/main" id="{2F50592C-130D-4CCF-8D51-980873534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1052736"/>
            <a:ext cx="7561584" cy="864096"/>
          </a:xfrm>
        </p:spPr>
        <p:txBody>
          <a:bodyPr/>
          <a:lstStyle/>
          <a:p>
            <a:r>
              <a:rPr lang="it-IT" altLang="it-IT" sz="2200" dirty="0">
                <a:latin typeface="Arial"/>
                <a:ea typeface="MS PGothic"/>
                <a:cs typeface="Arial"/>
              </a:rPr>
              <a:t> </a:t>
            </a:r>
            <a:r>
              <a:rPr lang="it-IT" altLang="it-IT" dirty="0">
                <a:solidFill>
                  <a:schemeClr val="tx1"/>
                </a:solidFill>
                <a:latin typeface="Arial"/>
                <a:ea typeface="MS PGothic"/>
                <a:cs typeface="Arial"/>
              </a:rPr>
              <a:t>Metodologie che integrano gli </a:t>
            </a:r>
            <a:r>
              <a:rPr lang="it-IT" altLang="it-IT" dirty="0" err="1">
                <a:solidFill>
                  <a:schemeClr val="tx1"/>
                </a:solidFill>
                <a:latin typeface="Arial"/>
                <a:ea typeface="MS PGothic"/>
                <a:cs typeface="Arial"/>
              </a:rPr>
              <a:t>outliers</a:t>
            </a:r>
            <a:r>
              <a:rPr lang="it-IT" altLang="it-IT" dirty="0">
                <a:solidFill>
                  <a:schemeClr val="tx1"/>
                </a:solidFill>
                <a:latin typeface="Arial"/>
                <a:ea typeface="MS PGothic"/>
                <a:cs typeface="Arial"/>
              </a:rPr>
              <a:t> nel modello</a:t>
            </a:r>
            <a:br>
              <a:rPr lang="it-IT" altLang="it-IT" sz="22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alt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F1C54F-FCE3-4CBA-B77E-2733BA9E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772816"/>
            <a:ext cx="8028384" cy="4176464"/>
          </a:xfrm>
        </p:spPr>
        <p:txBody>
          <a:bodyPr/>
          <a:lstStyle/>
          <a:p>
            <a:pPr marL="400050" lvl="1" indent="0">
              <a:buNone/>
              <a:defRPr/>
            </a:pPr>
            <a:r>
              <a:rPr lang="it-IT" u="sng" dirty="0"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Opzione 1.</a:t>
            </a:r>
          </a:p>
          <a:p>
            <a:pPr marL="400050" lvl="1" indent="0">
              <a:buNone/>
              <a:defRPr/>
            </a:pPr>
            <a:r>
              <a:rPr lang="it-IT" dirty="0"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Accomodare gli </a:t>
            </a:r>
            <a:r>
              <a:rPr lang="it-IT" dirty="0" err="1"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outliers</a:t>
            </a:r>
            <a:r>
              <a:rPr lang="it-IT" dirty="0"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utilizzando un modello mistura con componenti che hanno una distribuzione con code pesanti, come la t-</a:t>
            </a:r>
            <a:r>
              <a:rPr lang="it-IT" dirty="0" err="1"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Student</a:t>
            </a:r>
            <a:r>
              <a:rPr lang="it-IT" dirty="0"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.</a:t>
            </a:r>
          </a:p>
          <a:p>
            <a:pPr marL="400050" lvl="1" indent="0">
              <a:buNone/>
              <a:defRPr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  <a:defRPr/>
            </a:pPr>
            <a:r>
              <a:rPr lang="it-IT" altLang="it-IT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L’uso di componenti t-</a:t>
            </a:r>
            <a:r>
              <a:rPr lang="it-IT" altLang="it-IT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it-IT" altLang="it-IT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fornisce stime meno estreme delle probabilità a posteriori; quindi, all’osservazione atipica viene dato un peso ridotto nel calcolo dei parametri della componente a cui appartiene. </a:t>
            </a:r>
          </a:p>
          <a:p>
            <a:pPr marL="400050" lvl="1" indent="0">
              <a:buNone/>
              <a:defRPr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  <a:defRPr/>
            </a:pPr>
            <a:r>
              <a:rPr lang="it-IT" dirty="0"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In quest’ottica, la parte centrale della distribuzione identifica il cluster, mentre i punti sulle code sono interpretati come </a:t>
            </a:r>
            <a:r>
              <a:rPr lang="it-IT" dirty="0" err="1"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outliers</a:t>
            </a:r>
            <a:r>
              <a:rPr lang="it-IT" dirty="0"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.</a:t>
            </a:r>
          </a:p>
          <a:p>
            <a:pPr marL="400050" lvl="1" indent="0">
              <a:buNone/>
              <a:defRPr/>
            </a:pPr>
            <a:endParaRPr lang="it-IT" dirty="0">
              <a:latin typeface="Arial"/>
              <a:ea typeface="MS PGothic"/>
              <a:cs typeface="Arial"/>
            </a:endParaRPr>
          </a:p>
          <a:p>
            <a:pPr marL="400050" lvl="1" indent="0">
              <a:buNone/>
              <a:defRPr/>
            </a:pPr>
            <a:r>
              <a:rPr lang="it-IT" altLang="it-IT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marL="400050" lvl="1" indent="0">
              <a:buNone/>
              <a:defRPr/>
            </a:pPr>
            <a:endParaRPr lang="it-IT" dirty="0">
              <a:latin typeface="Arial"/>
              <a:ea typeface="MS PGothic"/>
              <a:cs typeface="Arial"/>
            </a:endParaRPr>
          </a:p>
          <a:p>
            <a:pPr marL="400050" lvl="1" indent="0">
              <a:buNone/>
              <a:defRPr/>
            </a:pPr>
            <a:endParaRPr lang="it-IT" dirty="0">
              <a:latin typeface="Arial"/>
              <a:ea typeface="MS PGothic"/>
              <a:cs typeface="Arial"/>
            </a:endParaRPr>
          </a:p>
          <a:p>
            <a:pPr marL="400050" lvl="1" indent="0">
              <a:buNone/>
              <a:defRPr/>
            </a:pPr>
            <a:endParaRPr lang="it-IT" dirty="0">
              <a:latin typeface="Arial"/>
              <a:ea typeface="MS PGothic"/>
              <a:cs typeface="Arial"/>
            </a:endParaRPr>
          </a:p>
          <a:p>
            <a:pPr marL="400050" lvl="1" indent="0">
              <a:buNone/>
              <a:defRPr/>
            </a:pPr>
            <a:endParaRPr lang="it-IT" dirty="0">
              <a:latin typeface="Arial"/>
              <a:ea typeface="MS PGothic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tangolo con angoli arrotondati 3">
                <a:extLst>
                  <a:ext uri="{FF2B5EF4-FFF2-40B4-BE49-F238E27FC236}">
                    <a16:creationId xmlns:a16="http://schemas.microsoft.com/office/drawing/2014/main" id="{A20081F1-AE47-40A1-A6B0-AE0BA1B8A90E}"/>
                  </a:ext>
                </a:extLst>
              </p:cNvPr>
              <p:cNvSpPr/>
              <p:nvPr/>
            </p:nvSpPr>
            <p:spPr bwMode="auto">
              <a:xfrm>
                <a:off x="863588" y="1484784"/>
                <a:ext cx="8136904" cy="4392488"/>
              </a:xfrm>
              <a:prstGeom prst="round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anchor="t"/>
              <a:lstStyle>
                <a:lvl1pPr>
                  <a:defRPr sz="9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9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9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9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9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it-IT" sz="2000" u="sng" dirty="0">
                    <a:solidFill>
                      <a:srgbClr val="000000"/>
                    </a:solidFill>
                    <a:latin typeface="Arial"/>
                    <a:ea typeface="MS PGothic"/>
                    <a:cs typeface="Arial"/>
                  </a:rPr>
                  <a:t>Opzione 2.</a:t>
                </a:r>
                <a:r>
                  <a:rPr lang="it-IT" sz="2000" dirty="0">
                    <a:solidFill>
                      <a:srgbClr val="000000"/>
                    </a:solidFill>
                    <a:latin typeface="Arial"/>
                    <a:ea typeface="MS PGothic"/>
                    <a:cs typeface="Arial"/>
                  </a:rPr>
                  <a:t> </a:t>
                </a:r>
              </a:p>
              <a:p>
                <a:pPr>
                  <a:defRPr/>
                </a:pPr>
                <a:r>
                  <a:rPr lang="it-IT" sz="2000" dirty="0">
                    <a:solidFill>
                      <a:srgbClr val="000000"/>
                    </a:solidFill>
                    <a:latin typeface="Arial"/>
                    <a:ea typeface="MS PGothic"/>
                    <a:cs typeface="Arial"/>
                  </a:rPr>
                  <a:t>Aggiungere al modello mistura finita un’ulteriore componente di “rumore”, per rappresentare i punti che non sono riconducibili a nessuna delle densità specifiche per componente.</a:t>
                </a:r>
              </a:p>
              <a:p>
                <a:pPr>
                  <a:spcBef>
                    <a:spcPct val="0"/>
                  </a:spcBef>
                  <a:buClrTx/>
                  <a:defRPr/>
                </a:pPr>
                <a:endParaRPr lang="it-IT" altLang="it-IT" sz="2000" dirty="0">
                  <a:solidFill>
                    <a:srgbClr val="000000"/>
                  </a:solidFill>
                  <a:latin typeface="Arial"/>
                  <a:ea typeface="MS PGothic"/>
                  <a:cs typeface="Arial"/>
                </a:endParaRPr>
              </a:p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it-IT" altLang="it-IT" sz="2000" dirty="0">
                    <a:solidFill>
                      <a:srgbClr val="000000"/>
                    </a:solidFill>
                    <a:latin typeface="Arial"/>
                    <a:ea typeface="MS PGothic"/>
                    <a:cs typeface="Arial"/>
                  </a:rPr>
                  <a:t>Nel caso più comune, la componente aggiuntiva è distribuita uniformemente. Il modello mistura gaussiana diventa:</a:t>
                </a:r>
                <a:r>
                  <a:rPr lang="it-IT" sz="2000" dirty="0">
                    <a:solidFill>
                      <a:srgbClr val="000000"/>
                    </a:solidFill>
                    <a:latin typeface="Arial"/>
                    <a:ea typeface="MS PGothic"/>
                    <a:cs typeface="Arial"/>
                  </a:rPr>
                  <a:t> </a:t>
                </a:r>
              </a:p>
              <a:p>
                <a:pPr>
                  <a:spcBef>
                    <a:spcPct val="0"/>
                  </a:spcBef>
                  <a:buClrTx/>
                  <a:defRPr/>
                </a:pPr>
                <a:endParaRPr lang="it-IT" sz="2000" dirty="0">
                  <a:solidFill>
                    <a:srgbClr val="000000"/>
                  </a:solidFill>
                  <a:latin typeface="Arial"/>
                  <a:ea typeface="MS PGothic"/>
                  <a:cs typeface="Arial"/>
                </a:endParaRPr>
              </a:p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it-IT" sz="2000" dirty="0">
                    <a:solidFill>
                      <a:srgbClr val="000000"/>
                    </a:solidFill>
                    <a:latin typeface="Arial"/>
                    <a:ea typeface="MS PGothic"/>
                    <a:cs typeface="Arial"/>
                  </a:rPr>
                  <a:t>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it-IT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it-IT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it-IT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acc>
                              <m:accPr>
                                <m:chr m:val="̇"/>
                                <m:ctrlPr>
                                  <a:rPr lang="it-IT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it-IT" sz="2000" dirty="0">
                  <a:solidFill>
                    <a:srgbClr val="000000"/>
                  </a:solidFill>
                </a:endParaRPr>
              </a:p>
              <a:p>
                <a:pPr>
                  <a:spcBef>
                    <a:spcPct val="0"/>
                  </a:spcBef>
                  <a:buClrTx/>
                  <a:buNone/>
                  <a:defRPr/>
                </a:pPr>
                <a:r>
                  <a:rPr lang="it-IT" altLang="it-IT" sz="2000" dirty="0">
                    <a:solidFill>
                      <a:srgbClr val="000000"/>
                    </a:solidFill>
                    <a:latin typeface="Arial"/>
                    <a:ea typeface="MS PGothic"/>
                    <a:cs typeface="Arial"/>
                  </a:rPr>
                  <a:t>                    </a:t>
                </a:r>
                <a:endParaRPr lang="it-IT" altLang="it-IT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it-IT" altLang="it-IT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è la proporzione attesa di valori anomali nei dati e </a:t>
                </a:r>
                <a14:m>
                  <m:oMath xmlns:m="http://schemas.openxmlformats.org/officeDocument/2006/math">
                    <m:r>
                      <a:rPr lang="it-IT" alt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it-IT" altLang="it-IT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è il              volume della regione dei dati.</a:t>
                </a:r>
              </a:p>
              <a:p>
                <a:pPr>
                  <a:defRPr/>
                </a:pPr>
                <a:r>
                  <a:rPr lang="it-IT" sz="2000" dirty="0">
                    <a:solidFill>
                      <a:srgbClr val="000000"/>
                    </a:solidFill>
                    <a:latin typeface="Arial"/>
                    <a:ea typeface="MS PGothic"/>
                    <a:cs typeface="Arial"/>
                  </a:rPr>
                  <a:t> </a:t>
                </a:r>
                <a:endParaRPr lang="it-IT" sz="2000" dirty="0">
                  <a:solidFill>
                    <a:srgbClr val="000000"/>
                  </a:solidFill>
                  <a:highlight>
                    <a:srgbClr val="FFFF00"/>
                  </a:highlight>
                  <a:latin typeface="Arial"/>
                  <a:ea typeface="MS PGothic"/>
                  <a:cs typeface="Arial"/>
                </a:endParaRPr>
              </a:p>
            </p:txBody>
          </p:sp>
        </mc:Choice>
        <mc:Fallback>
          <p:sp>
            <p:nvSpPr>
              <p:cNvPr id="4" name="Rettangolo con angoli arrotondati 3">
                <a:extLst>
                  <a:ext uri="{FF2B5EF4-FFF2-40B4-BE49-F238E27FC236}">
                    <a16:creationId xmlns:a16="http://schemas.microsoft.com/office/drawing/2014/main" id="{A20081F1-AE47-40A1-A6B0-AE0BA1B8A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588" y="1484784"/>
                <a:ext cx="8136904" cy="43924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58F783-52BC-4B1C-A902-CD2916191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32543"/>
            <a:ext cx="8052628" cy="40907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it-IT" altLang="it-IT" sz="2200" b="1" dirty="0">
                <a:solidFill>
                  <a:srgbClr val="822433"/>
                </a:solidFill>
                <a:latin typeface="Arial"/>
                <a:ea typeface="MS PGothic"/>
                <a:cs typeface="Arial"/>
              </a:rPr>
              <a:t>         </a:t>
            </a:r>
            <a:r>
              <a:rPr lang="it-IT" altLang="it-IT" sz="2200" b="1" dirty="0">
                <a:latin typeface="Arial"/>
                <a:ea typeface="MS PGothic"/>
                <a:cs typeface="Arial"/>
              </a:rPr>
              <a:t> </a:t>
            </a:r>
            <a:r>
              <a:rPr lang="it-IT" altLang="it-IT" b="1" dirty="0">
                <a:solidFill>
                  <a:schemeClr val="tx1"/>
                </a:solidFill>
                <a:latin typeface="Arial"/>
                <a:ea typeface="MS PGothic"/>
                <a:cs typeface="Arial"/>
              </a:rPr>
              <a:t>Metodologie che eliminano gli </a:t>
            </a:r>
            <a:r>
              <a:rPr lang="it-IT" altLang="it-IT" b="1" dirty="0" err="1">
                <a:solidFill>
                  <a:schemeClr val="tx1"/>
                </a:solidFill>
                <a:latin typeface="Arial"/>
                <a:ea typeface="MS PGothic"/>
                <a:cs typeface="Arial"/>
              </a:rPr>
              <a:t>outliers</a:t>
            </a:r>
            <a:endParaRPr lang="it-IT" altLang="it-IT" dirty="0">
              <a:solidFill>
                <a:schemeClr val="tx1"/>
              </a:solidFill>
              <a:latin typeface="Arial"/>
              <a:ea typeface="MS PGothic"/>
              <a:cs typeface="Arial"/>
            </a:endParaRPr>
          </a:p>
          <a:p>
            <a:pPr>
              <a:defRPr/>
            </a:pPr>
            <a:endParaRPr lang="it-IT" altLang="it-IT" sz="1800" dirty="0"/>
          </a:p>
          <a:p>
            <a:pPr>
              <a:defRPr/>
            </a:pPr>
            <a:endParaRPr lang="it-IT" altLang="it-IT" sz="1900" dirty="0">
              <a:latin typeface="Arial"/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B56C5E-374B-45A6-83B9-BE96649CFA2F}"/>
              </a:ext>
            </a:extLst>
          </p:cNvPr>
          <p:cNvSpPr txBox="1"/>
          <p:nvPr/>
        </p:nvSpPr>
        <p:spPr>
          <a:xfrm>
            <a:off x="3200400" y="3200400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/>
              <a:t>Fare clic per inserire testo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BE6183-F0C0-4003-9205-10C8CADFB21A}"/>
              </a:ext>
            </a:extLst>
          </p:cNvPr>
          <p:cNvSpPr txBox="1"/>
          <p:nvPr/>
        </p:nvSpPr>
        <p:spPr>
          <a:xfrm>
            <a:off x="1115615" y="1988840"/>
            <a:ext cx="8028385" cy="41365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it-IT" sz="20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Il principale approccio alternativo all’integrazione dei valori anomali è il </a:t>
            </a:r>
            <a:r>
              <a:rPr lang="it-IT" sz="2000" i="1" dirty="0" err="1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trimming</a:t>
            </a:r>
            <a:r>
              <a:rPr lang="it-IT" sz="2000" i="1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.</a:t>
            </a:r>
            <a:endParaRPr lang="it-IT" sz="2000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it-IT" sz="2000" dirty="0">
              <a:solidFill>
                <a:srgbClr val="000000"/>
              </a:solidFill>
              <a:latin typeface="Arial"/>
              <a:ea typeface="MS PGothic"/>
              <a:cs typeface="Arial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it-IT" sz="20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Mentre il caso antecedente mirava a includere la quota di rumore nel modello, le metodologie robuste basate sul </a:t>
            </a:r>
            <a:r>
              <a:rPr lang="it-IT" sz="2000" i="1" dirty="0" err="1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trimming</a:t>
            </a:r>
            <a:r>
              <a:rPr lang="it-IT" sz="20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hanno come obiettivo l’identificazione e la rimozione degli </a:t>
            </a:r>
            <a:r>
              <a:rPr lang="it-IT" sz="2000" dirty="0" err="1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outliers</a:t>
            </a:r>
            <a:r>
              <a:rPr lang="it-IT" sz="20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.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it-IT" sz="2000" dirty="0">
              <a:solidFill>
                <a:srgbClr val="000000"/>
              </a:solidFill>
              <a:latin typeface="Arial"/>
              <a:ea typeface="MS PGothic"/>
              <a:cs typeface="Arial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it-IT" sz="20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Il </a:t>
            </a:r>
            <a:r>
              <a:rPr lang="it-IT" sz="2000" i="1" dirty="0" err="1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trimming</a:t>
            </a:r>
            <a:r>
              <a:rPr lang="it-IT" sz="20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 ha molteplici applicazioni in letteratura, anche al di fuori del clustering basato sul modello.</a:t>
            </a:r>
          </a:p>
          <a:p>
            <a:pPr>
              <a:spcBef>
                <a:spcPct val="20000"/>
              </a:spcBef>
            </a:pPr>
            <a:endParaRPr lang="it-IT" sz="2000" dirty="0">
              <a:cs typeface="Arial" panose="020B0604020202020204" pitchFamily="34" charset="0"/>
            </a:endParaRPr>
          </a:p>
          <a:p>
            <a:pPr marL="285750" indent="-285750" algn="l">
              <a:spcBef>
                <a:spcPct val="20000"/>
              </a:spcBef>
              <a:buFont typeface="Arial"/>
              <a:buChar char="•"/>
            </a:pPr>
            <a:endParaRPr lang="it-IT" sz="1900" dirty="0">
              <a:solidFill>
                <a:srgbClr val="000000"/>
              </a:solidFill>
              <a:latin typeface="Arial"/>
              <a:ea typeface="MS PGothic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C04114FD-D8C0-4191-BEBC-F54AE48F2D2B}"/>
              </a:ext>
            </a:extLst>
          </p:cNvPr>
          <p:cNvSpPr/>
          <p:nvPr/>
        </p:nvSpPr>
        <p:spPr bwMode="auto">
          <a:xfrm>
            <a:off x="1188195" y="1916832"/>
            <a:ext cx="7811467" cy="936104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defRPr/>
            </a:pPr>
            <a:r>
              <a:rPr lang="it-IT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Nell'ambito del clustering non gerarchico uno degli approcci più ampiamente adottati per l'analisi dei cluster è l'algoritmo k-</a:t>
            </a:r>
            <a:r>
              <a:rPr lang="it-IT" altLang="it-IT" sz="1900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it-IT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E8EC091-F1DB-4792-83B3-F269317C0C3F}"/>
              </a:ext>
            </a:extLst>
          </p:cNvPr>
          <p:cNvSpPr txBox="1"/>
          <p:nvPr/>
        </p:nvSpPr>
        <p:spPr>
          <a:xfrm>
            <a:off x="2483768" y="2828255"/>
            <a:ext cx="6408738" cy="3847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t-IT" sz="1900" i="1" dirty="0">
                <a:solidFill>
                  <a:srgbClr val="000000"/>
                </a:solidFill>
                <a:cs typeface="Arial" panose="020B0604020202020204" pitchFamily="34" charset="0"/>
              </a:rPr>
              <a:t>Funzionamento algoritmo k-</a:t>
            </a:r>
            <a:r>
              <a:rPr lang="it-IT" sz="1900" i="1" dirty="0" err="1">
                <a:solidFill>
                  <a:srgbClr val="000000"/>
                </a:solidFill>
                <a:cs typeface="Arial" panose="020B0604020202020204" pitchFamily="34" charset="0"/>
              </a:rPr>
              <a:t>means</a:t>
            </a:r>
            <a:endParaRPr lang="it-IT" sz="1900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B885F0F6-1C42-45F5-B809-4BC27791FDAC}"/>
              </a:ext>
            </a:extLst>
          </p:cNvPr>
          <p:cNvSpPr/>
          <p:nvPr/>
        </p:nvSpPr>
        <p:spPr bwMode="auto">
          <a:xfrm>
            <a:off x="1763687" y="2956733"/>
            <a:ext cx="684487" cy="15461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CE2DAA9-F875-48F5-B268-2E32629E349D}"/>
                  </a:ext>
                </a:extLst>
              </p:cNvPr>
              <p:cNvSpPr txBox="1"/>
              <p:nvPr/>
            </p:nvSpPr>
            <p:spPr>
              <a:xfrm>
                <a:off x="1331640" y="3378185"/>
                <a:ext cx="7272808" cy="1833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it-IT" altLang="it-IT" sz="19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D</a:t>
                </a:r>
                <a:r>
                  <a:rPr lang="it-IT" altLang="it-IT" sz="1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ato un campione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altLang="it-IT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it-IT" altLang="it-IT" sz="19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it-IT" altLang="it-IT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altLang="it-IT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altLang="it-IT" sz="1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 con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altLang="it-IT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it-IT" altLang="it-IT" sz="19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it-IT" altLang="it-IT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altLang="it-IT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it-IT" altLang="it-IT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it-IT" altLang="it-IT" sz="1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l'algoritmo k-</a:t>
                </a:r>
                <a:r>
                  <a:rPr lang="it-IT" altLang="it-IT" sz="19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means</a:t>
                </a:r>
                <a:r>
                  <a:rPr lang="it-IT" altLang="it-IT" sz="1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mira a minimizzare la seguente quantità:</a:t>
                </a:r>
              </a:p>
              <a:p>
                <a:pPr>
                  <a:spcBef>
                    <a:spcPct val="0"/>
                  </a:spcBef>
                  <a:buClrTx/>
                  <a:defRPr/>
                </a:pPr>
                <a:endParaRPr lang="it-IT" altLang="it-IT" sz="1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it-IT" altLang="it-IT" sz="19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altLang="it-IT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altLang="it-IT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in</m:t>
                        </m:r>
                        <m:sSub>
                          <m:sSubPr>
                            <m:ctrlPr>
                              <a:rPr lang="it-IT" altLang="it-IT" sz="2200" b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altLang="it-IT" sz="22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f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altLang="it-IT" sz="2200" b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altLang="it-IT" sz="2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a:rPr lang="it-IT" altLang="it-IT" sz="2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altLang="it-IT" sz="22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it-IT" altLang="it-IT" sz="2200" b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altLang="it-IT" sz="2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it-IT" altLang="it-IT" sz="2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k</m:t>
                                </m:r>
                              </m:sub>
                            </m:sSub>
                            <m:r>
                              <a:rPr lang="it-IT" altLang="it-IT" sz="22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it-IT" altLang="it-IT" sz="2200" b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altLang="it-IT" sz="2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it-IT" altLang="it-IT" sz="2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p</m:t>
                                </m:r>
                              </m:sup>
                            </m:sSup>
                          </m:sub>
                        </m:sSub>
                        <m:r>
                          <a:rPr lang="it-IT" altLang="it-IT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it-IT" altLang="it-IT" sz="2200" b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it-IT" altLang="it-IT" sz="22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it-IT" altLang="it-IT" sz="22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it-IT" altLang="it-IT" sz="22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n</m:t>
                            </m:r>
                          </m:sup>
                          <m:e>
                            <m:func>
                              <m:funcPr>
                                <m:ctrlPr>
                                  <a:rPr lang="it-IT" altLang="it-IT" sz="2200" b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it-IT" altLang="it-IT" sz="2200" b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altLang="it-IT" sz="22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it-IT" altLang="it-IT" sz="22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j</m:t>
                                    </m:r>
                                    <m:r>
                                      <a:rPr lang="it-IT" altLang="it-IT" sz="22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=1,…,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altLang="it-IT" sz="22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k</m:t>
                                    </m:r>
                                  </m:lim>
                                </m:limLow>
                                <m:sSup>
                                  <m:sSupPr>
                                    <m:ctrlPr>
                                      <a:rPr lang="it-IT" altLang="it-IT" sz="2200" b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it-IT" altLang="it-IT" sz="2200" b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it-IT" altLang="it-IT" sz="2200" b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altLang="it-IT" sz="2200" b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it-IT" altLang="it-IT" sz="2200" b="0" i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x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it-IT" altLang="it-IT" sz="2200" b="0" i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i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it-IT" altLang="it-IT" sz="2200" b="0" i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it-IT" altLang="it-IT" sz="2200" b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it-IT" altLang="it-IT" sz="2200" b="0" i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m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it-IT" altLang="it-IT" sz="2200" b="0" i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j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it-IT" altLang="it-IT" sz="22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it-IT" altLang="it-IT" sz="2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e>
                            </m:func>
                          </m:e>
                        </m:nary>
                      </m:fName>
                      <m:e>
                        <m:r>
                          <a:rPr lang="it-IT" altLang="it-IT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func>
                  </m:oMath>
                </a14:m>
                <a:endParaRPr lang="it-IT" altLang="it-IT" sz="22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it-IT" altLang="it-IT" sz="1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CE2DAA9-F875-48F5-B268-2E32629E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78185"/>
                <a:ext cx="7272808" cy="1833002"/>
              </a:xfrm>
              <a:prstGeom prst="rect">
                <a:avLst/>
              </a:prstGeom>
              <a:blipFill>
                <a:blip r:embed="rId2"/>
                <a:stretch>
                  <a:fillRect l="-754" t="-19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065170-72E8-46EF-A794-E70066B76DF6}"/>
              </a:ext>
            </a:extLst>
          </p:cNvPr>
          <p:cNvSpPr txBox="1"/>
          <p:nvPr/>
        </p:nvSpPr>
        <p:spPr>
          <a:xfrm>
            <a:off x="1344900" y="1188333"/>
            <a:ext cx="497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822433"/>
                </a:solidFill>
              </a:rPr>
              <a:t>Dal k-</a:t>
            </a:r>
            <a:r>
              <a:rPr lang="it-IT" sz="2400" b="1" dirty="0" err="1">
                <a:solidFill>
                  <a:srgbClr val="822433"/>
                </a:solidFill>
              </a:rPr>
              <a:t>means</a:t>
            </a:r>
            <a:r>
              <a:rPr lang="it-IT" sz="2400" b="1" dirty="0">
                <a:solidFill>
                  <a:srgbClr val="822433"/>
                </a:solidFill>
              </a:rPr>
              <a:t> al </a:t>
            </a:r>
            <a:r>
              <a:rPr lang="it-IT" sz="2400" b="1" dirty="0" err="1">
                <a:solidFill>
                  <a:srgbClr val="822433"/>
                </a:solidFill>
              </a:rPr>
              <a:t>trimmed</a:t>
            </a:r>
            <a:r>
              <a:rPr lang="it-IT" sz="2400" b="1" dirty="0">
                <a:solidFill>
                  <a:srgbClr val="822433"/>
                </a:solidFill>
              </a:rPr>
              <a:t> k-</a:t>
            </a:r>
            <a:r>
              <a:rPr lang="it-IT" sz="2400" b="1" dirty="0" err="1">
                <a:solidFill>
                  <a:srgbClr val="822433"/>
                </a:solidFill>
              </a:rPr>
              <a:t>means</a:t>
            </a:r>
            <a:endParaRPr lang="it-IT" sz="2400" b="1" dirty="0">
              <a:solidFill>
                <a:srgbClr val="82243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tangolo con angoli arrotondati 3">
                <a:extLst>
                  <a:ext uri="{FF2B5EF4-FFF2-40B4-BE49-F238E27FC236}">
                    <a16:creationId xmlns:a16="http://schemas.microsoft.com/office/drawing/2014/main" id="{E93C351B-9AB5-4949-BBB7-003D118D2051}"/>
                  </a:ext>
                </a:extLst>
              </p:cNvPr>
              <p:cNvSpPr/>
              <p:nvPr/>
            </p:nvSpPr>
            <p:spPr bwMode="auto">
              <a:xfrm>
                <a:off x="971600" y="1196752"/>
                <a:ext cx="7885063" cy="4752528"/>
              </a:xfrm>
              <a:prstGeom prst="round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rgbClr val="822433"/>
                  </a:buClr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it-IT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Per risolvere quest’ultimo problema e al fine di rafforzare l’algoritmo viene introdotto il </a:t>
                </a:r>
                <a:r>
                  <a:rPr lang="it-IT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trimmed</a:t>
                </a:r>
                <a:r>
                  <a:rPr lang="it-IT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k-</a:t>
                </a:r>
                <a:r>
                  <a:rPr lang="it-IT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means</a:t>
                </a:r>
                <a:r>
                  <a:rPr lang="it-IT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>
                  <a:spcBef>
                    <a:spcPct val="0"/>
                  </a:spcBef>
                  <a:buClrTx/>
                  <a:defRPr/>
                </a:pPr>
                <a:endParaRPr lang="it-IT" altLang="it-IT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it-IT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Cuesta e </a:t>
                </a:r>
                <a:r>
                  <a:rPr lang="it-IT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Albertos</a:t>
                </a:r>
                <a:r>
                  <a:rPr lang="it-IT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(1997) hanno proposto uno step di </a:t>
                </a:r>
                <a:r>
                  <a:rPr lang="it-IT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trimming</a:t>
                </a:r>
                <a:r>
                  <a:rPr lang="it-IT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incorporato all'interno dell'algoritmo k-</a:t>
                </a:r>
                <a:r>
                  <a:rPr lang="it-IT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means</a:t>
                </a:r>
                <a:r>
                  <a:rPr lang="it-IT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, con livello di </a:t>
                </a:r>
                <a:r>
                  <a:rPr lang="it-IT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trimming</a:t>
                </a:r>
                <a:r>
                  <a:rPr lang="it-IT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prefissato pari ad </a:t>
                </a:r>
                <a14:m>
                  <m:oMath xmlns:m="http://schemas.openxmlformats.org/officeDocument/2006/math">
                    <m:r>
                      <a:rPr lang="it-IT" altLang="it-IT" sz="1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it-IT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it-IT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it-IT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La metodologia mira a trovare l'insieme dei </a:t>
                </a:r>
                <a:r>
                  <a:rPr lang="it-IT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centroidi</a:t>
                </a:r>
                <a:r>
                  <a:rPr lang="it-IT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ottimizzando il seguente problema di minimizzazione: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it-IT" altLang="it-IT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it-IT" altLang="it-IT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None/>
                  <a:defRPr/>
                </a:pPr>
                <a:r>
                  <a:rPr lang="it-IT" altLang="it-IT" sz="22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altLang="it-IT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altLang="it-IT" sz="22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 altLang="it-IT" sz="22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inf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it-IT" altLang="it-IT" sz="22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Y</m:t>
                            </m:r>
                          </m:lim>
                        </m:limLow>
                        <m:r>
                          <a:rPr lang="it-IT" altLang="it-IT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altLang="it-IT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in</m:t>
                        </m:r>
                        <m:sSub>
                          <m:sSubPr>
                            <m:ctrlPr>
                              <a:rPr lang="it-IT" altLang="it-IT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altLang="it-IT" sz="22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f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altLang="it-IT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altLang="it-IT" sz="2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a:rPr lang="it-IT" altLang="it-IT" sz="2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altLang="it-IT" sz="22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it-IT" altLang="it-IT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altLang="it-IT" sz="2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it-IT" altLang="it-IT" sz="2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k</m:t>
                                </m:r>
                              </m:sub>
                            </m:sSub>
                            <m:r>
                              <a:rPr lang="it-IT" altLang="it-IT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sub>
                        </m:sSub>
                        <m:r>
                          <a:rPr lang="it-IT" altLang="it-IT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it-IT" altLang="it-IT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it-IT" altLang="it-IT" sz="22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it-IT" altLang="it-IT" sz="22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it-IT" altLang="it-IT" sz="22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Y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it-IT" altLang="it-IT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it-IT" altLang="it-IT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altLang="it-IT" sz="22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it-IT" altLang="it-IT" sz="22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j</m:t>
                                    </m:r>
                                    <m:r>
                                      <a:rPr lang="it-IT" altLang="it-IT" sz="22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=1,…,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altLang="it-IT" sz="22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k</m:t>
                                    </m:r>
                                  </m:lim>
                                </m:limLow>
                                <m:sSup>
                                  <m:sSupPr>
                                    <m:ctrlPr>
                                      <a:rPr lang="it-IT" altLang="it-IT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it-IT" altLang="it-IT" sz="2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it-IT" altLang="it-IT" sz="2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altLang="it-IT" sz="22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it-IT" altLang="it-IT" sz="2200" b="0" i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x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it-IT" altLang="it-IT" sz="2200" b="0" i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i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it-IT" altLang="it-IT" sz="2200" b="0" i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it-IT" altLang="it-IT" sz="22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it-IT" altLang="it-IT" sz="2200" b="0" i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m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it-IT" altLang="it-IT" sz="2200" b="0" i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j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it-IT" altLang="it-IT" sz="22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it-IT" altLang="it-IT" sz="2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e>
                            </m:func>
                          </m:e>
                        </m:nary>
                      </m:fName>
                      <m:e>
                        <m:r>
                          <a:rPr lang="it-IT" altLang="it-IT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func>
                  </m:oMath>
                </a14:m>
                <a:endParaRPr lang="it-IT" altLang="it-IT" sz="22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it-IT" altLang="it-IT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defRPr/>
                </a:pPr>
                <a:endParaRPr lang="it-IT" altLang="it-IT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ttangolo con angoli arrotondati 3">
                <a:extLst>
                  <a:ext uri="{FF2B5EF4-FFF2-40B4-BE49-F238E27FC236}">
                    <a16:creationId xmlns:a16="http://schemas.microsoft.com/office/drawing/2014/main" id="{E93C351B-9AB5-4949-BBB7-003D118D2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196752"/>
                <a:ext cx="7885063" cy="475252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arrotondati 3">
            <a:extLst>
              <a:ext uri="{FF2B5EF4-FFF2-40B4-BE49-F238E27FC236}">
                <a16:creationId xmlns:a16="http://schemas.microsoft.com/office/drawing/2014/main" id="{AC58D36E-44AC-4A7F-83E3-246CA3020145}"/>
              </a:ext>
            </a:extLst>
          </p:cNvPr>
          <p:cNvSpPr/>
          <p:nvPr/>
        </p:nvSpPr>
        <p:spPr bwMode="auto">
          <a:xfrm>
            <a:off x="899592" y="836712"/>
            <a:ext cx="8136904" cy="4645403"/>
          </a:xfrm>
          <a:prstGeom prst="round2DiagRect">
            <a:avLst>
              <a:gd name="adj1" fmla="val 31777"/>
              <a:gd name="adj2" fmla="val 0"/>
            </a:avLst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>
              <a:defRPr/>
            </a:pPr>
            <a:endParaRPr lang="it-IT" sz="1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it-IT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trimmed</a:t>
            </a:r>
            <a:r>
              <a:rPr lang="it-IT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k-</a:t>
            </a:r>
            <a:r>
              <a:rPr lang="it-IT" sz="1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it-IT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ipotizza che tutti i cluster presentino la stessa matrice di covarianza sferica e presenta gravi inconvenienti quando l'assunzione di omoschedasticità e sfericità dei cluster non regge.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it-IT" sz="1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it-IT" sz="1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it-IT" altLang="it-IT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allontanarsi da questa assunzione Gallegos e Ritter (2005) propongono lo </a:t>
            </a:r>
            <a:r>
              <a:rPr lang="it-IT" altLang="it-IT" sz="1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spurious-outlier</a:t>
            </a:r>
            <a:r>
              <a:rPr lang="it-IT" altLang="it-IT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per clustering robusti 0-1 (i.e. “</a:t>
            </a:r>
            <a:r>
              <a:rPr lang="it-IT" altLang="it-IT" sz="1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crisp</a:t>
            </a:r>
            <a:r>
              <a:rPr lang="it-IT" altLang="it-IT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it-IT" altLang="it-IT" sz="1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it-IT" sz="1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it-IT" sz="1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it-IT" sz="1900" dirty="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it-IT" sz="1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it-IT" sz="1900" dirty="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742C18-9F42-4986-92A2-E62423E10E63}"/>
              </a:ext>
            </a:extLst>
          </p:cNvPr>
          <p:cNvSpPr txBox="1"/>
          <p:nvPr/>
        </p:nvSpPr>
        <p:spPr>
          <a:xfrm>
            <a:off x="1331639" y="1558533"/>
            <a:ext cx="74208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sz="1800" spc="-55" dirty="0">
                <a:solidFill>
                  <a:srgbClr val="000000"/>
                </a:solidFill>
                <a:latin typeface="Tahoma"/>
                <a:ea typeface="MS PGothic"/>
                <a:cs typeface="Tahoma"/>
              </a:rPr>
              <a:t>La</a:t>
            </a:r>
            <a:r>
              <a:rPr lang="it-IT" sz="1800" spc="55" dirty="0">
                <a:solidFill>
                  <a:srgbClr val="000000"/>
                </a:solidFill>
                <a:latin typeface="Tahoma"/>
                <a:ea typeface="MS PGothic"/>
                <a:cs typeface="Tahoma"/>
              </a:rPr>
              <a:t> </a:t>
            </a:r>
            <a:r>
              <a:rPr lang="it-IT" sz="1800" spc="-25" dirty="0">
                <a:solidFill>
                  <a:srgbClr val="000000"/>
                </a:solidFill>
                <a:latin typeface="Tahoma"/>
                <a:ea typeface="MS PGothic"/>
                <a:cs typeface="Tahoma"/>
              </a:rPr>
              <a:t>verosimiglianza del </a:t>
            </a:r>
            <a:r>
              <a:rPr lang="it-IT" sz="1800" spc="-330" dirty="0">
                <a:solidFill>
                  <a:srgbClr val="000000"/>
                </a:solidFill>
                <a:latin typeface="Tahoma"/>
                <a:ea typeface="MS PGothic"/>
                <a:cs typeface="Tahoma"/>
              </a:rPr>
              <a:t> </a:t>
            </a:r>
            <a:r>
              <a:rPr lang="it-IT" sz="1800" spc="-40" dirty="0">
                <a:solidFill>
                  <a:srgbClr val="000000"/>
                </a:solidFill>
                <a:latin typeface="Tahoma"/>
                <a:ea typeface="MS PGothic"/>
                <a:cs typeface="Tahoma"/>
              </a:rPr>
              <a:t>modello</a:t>
            </a:r>
            <a:r>
              <a:rPr lang="it-IT" sz="1800" spc="50" dirty="0">
                <a:solidFill>
                  <a:srgbClr val="000000"/>
                </a:solidFill>
                <a:latin typeface="Tahoma"/>
                <a:ea typeface="MS PGothic"/>
                <a:cs typeface="Tahoma"/>
              </a:rPr>
              <a:t> </a:t>
            </a:r>
            <a:r>
              <a:rPr lang="it-IT" sz="1800" spc="-25" dirty="0">
                <a:solidFill>
                  <a:srgbClr val="000000"/>
                </a:solidFill>
                <a:latin typeface="Tahoma"/>
                <a:ea typeface="MS PGothic"/>
                <a:cs typeface="Tahoma"/>
              </a:rPr>
              <a:t>“</a:t>
            </a:r>
            <a:r>
              <a:rPr lang="it-IT" sz="1800" spc="-25" dirty="0" err="1">
                <a:solidFill>
                  <a:srgbClr val="000000"/>
                </a:solidFill>
                <a:latin typeface="Tahoma"/>
                <a:ea typeface="MS PGothic"/>
                <a:cs typeface="Tahoma"/>
              </a:rPr>
              <a:t>spurious-outlier</a:t>
            </a:r>
            <a:r>
              <a:rPr lang="it-IT" sz="1800" spc="-25" dirty="0">
                <a:solidFill>
                  <a:srgbClr val="000000"/>
                </a:solidFill>
                <a:latin typeface="Tahoma"/>
                <a:ea typeface="MS PGothic"/>
                <a:cs typeface="Tahoma"/>
              </a:rPr>
              <a:t>”</a:t>
            </a:r>
            <a:r>
              <a:rPr lang="it-IT" sz="1800" spc="50" dirty="0">
                <a:solidFill>
                  <a:srgbClr val="000000"/>
                </a:solidFill>
                <a:latin typeface="Tahoma"/>
                <a:ea typeface="MS PGothic"/>
                <a:cs typeface="Tahoma"/>
              </a:rPr>
              <a:t> </a:t>
            </a:r>
            <a:r>
              <a:rPr lang="it-IT" sz="1800" spc="-50" dirty="0">
                <a:solidFill>
                  <a:srgbClr val="000000"/>
                </a:solidFill>
                <a:latin typeface="Tahoma"/>
                <a:ea typeface="MS PGothic"/>
                <a:cs typeface="Tahoma"/>
              </a:rPr>
              <a:t>è</a:t>
            </a:r>
            <a:r>
              <a:rPr lang="it-IT" sz="1800" spc="-65" dirty="0">
                <a:solidFill>
                  <a:srgbClr val="000000"/>
                </a:solidFill>
                <a:latin typeface="Tahoma"/>
                <a:ea typeface="MS PGothic"/>
                <a:cs typeface="Tahoma"/>
              </a:rPr>
              <a:t>:</a:t>
            </a:r>
            <a:endParaRPr lang="it-IT" sz="1800" dirty="0">
              <a:solidFill>
                <a:srgbClr val="000000"/>
              </a:solidFill>
              <a:latin typeface="Tahoma"/>
              <a:ea typeface="MS PGothic"/>
              <a:cs typeface="Tahoma"/>
            </a:endParaRPr>
          </a:p>
          <a:p>
            <a:pPr>
              <a:defRPr/>
            </a:pPr>
            <a:endParaRPr lang="it-IT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6C666B7-1119-4D64-AF50-93ED2B9D204E}"/>
                  </a:ext>
                </a:extLst>
              </p:cNvPr>
              <p:cNvSpPr txBox="1"/>
              <p:nvPr/>
            </p:nvSpPr>
            <p:spPr>
              <a:xfrm>
                <a:off x="2843808" y="2204864"/>
                <a:ext cx="4968552" cy="8485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  <m: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nary>
                            <m:naryPr>
                              <m:chr m:val="∏"/>
                              <m:supHide m:val="on"/>
                              <m:ctrlP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sz="1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6C666B7-1119-4D64-AF50-93ED2B9D2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204864"/>
                <a:ext cx="4968552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797B68-927C-42CF-8CD4-B5A7A7094235}"/>
              </a:ext>
            </a:extLst>
          </p:cNvPr>
          <p:cNvSpPr txBox="1"/>
          <p:nvPr/>
        </p:nvSpPr>
        <p:spPr>
          <a:xfrm>
            <a:off x="1331639" y="3284984"/>
            <a:ext cx="7383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it-IT" sz="1800" spc="-35" dirty="0">
                <a:solidFill>
                  <a:srgbClr val="000000"/>
                </a:solidFill>
                <a:latin typeface="Tahoma"/>
                <a:cs typeface="Tahoma"/>
              </a:rPr>
              <a:t>Con {R</a:t>
            </a:r>
            <a:r>
              <a:rPr lang="it-IT" sz="1800" spc="-35" baseline="-25000" dirty="0">
                <a:solidFill>
                  <a:srgbClr val="000000"/>
                </a:solidFill>
                <a:latin typeface="Tahoma"/>
                <a:cs typeface="Tahoma"/>
              </a:rPr>
              <a:t>0</a:t>
            </a:r>
            <a:r>
              <a:rPr lang="it-IT" sz="1800" spc="-35" dirty="0">
                <a:solidFill>
                  <a:srgbClr val="000000"/>
                </a:solidFill>
                <a:latin typeface="Tahoma"/>
                <a:cs typeface="Tahoma"/>
              </a:rPr>
              <a:t>,R</a:t>
            </a:r>
            <a:r>
              <a:rPr lang="it-IT" sz="1800" spc="-35" baseline="-25000" dirty="0">
                <a:solidFill>
                  <a:srgbClr val="000000"/>
                </a:solidFill>
                <a:latin typeface="Tahoma"/>
                <a:cs typeface="Tahoma"/>
              </a:rPr>
              <a:t>1</a:t>
            </a:r>
            <a:r>
              <a:rPr lang="it-IT" sz="1800" spc="-35" dirty="0">
                <a:solidFill>
                  <a:srgbClr val="000000"/>
                </a:solidFill>
                <a:latin typeface="Tahoma"/>
                <a:cs typeface="Tahoma"/>
              </a:rPr>
              <a:t>,…,</a:t>
            </a:r>
            <a:r>
              <a:rPr lang="it-IT" sz="1800" spc="-35" dirty="0" err="1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lang="it-IT" sz="1800" spc="-35" baseline="-25000" dirty="0" err="1">
                <a:solidFill>
                  <a:srgbClr val="000000"/>
                </a:solidFill>
                <a:latin typeface="Tahoma"/>
                <a:cs typeface="Tahoma"/>
              </a:rPr>
              <a:t>k</a:t>
            </a:r>
            <a:r>
              <a:rPr lang="it-IT" sz="1800" spc="-35" dirty="0">
                <a:solidFill>
                  <a:srgbClr val="000000"/>
                </a:solidFill>
                <a:latin typeface="Tahoma"/>
                <a:cs typeface="Tahoma"/>
              </a:rPr>
              <a:t>} che rappresenta una partizione di indici {1,…, n} in R</a:t>
            </a:r>
            <a:r>
              <a:rPr lang="el-GR" sz="1800" spc="-35" baseline="-25000" dirty="0">
                <a:solidFill>
                  <a:srgbClr val="000000"/>
                </a:solidFill>
                <a:latin typeface="Tahoma"/>
                <a:cs typeface="Tahoma"/>
              </a:rPr>
              <a:t>α</a:t>
            </a:r>
            <a:r>
              <a:rPr lang="it-IT" sz="1800" spc="-35" dirty="0">
                <a:solidFill>
                  <a:srgbClr val="000000"/>
                </a:solidFill>
                <a:latin typeface="Tahoma"/>
                <a:cs typeface="Tahoma"/>
              </a:rPr>
              <a:t> definita come:  </a:t>
            </a:r>
            <a:endParaRPr lang="it-IT" sz="18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1BEB41E-E8FA-4B27-8C23-65BB019A9C35}"/>
              </a:ext>
            </a:extLst>
          </p:cNvPr>
          <p:cNvSpPr txBox="1"/>
          <p:nvPr/>
        </p:nvSpPr>
        <p:spPr>
          <a:xfrm>
            <a:off x="1331639" y="5216420"/>
            <a:ext cx="7492906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sz="18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R</a:t>
            </a:r>
            <a:r>
              <a:rPr lang="it-IT" sz="1800" baseline="-250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0</a:t>
            </a:r>
            <a:r>
              <a:rPr lang="it-IT" sz="18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 indica l’insieme delle unità che verranno eliminate, ossia considerate «rumorose».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153AB9B-8432-4D04-A18F-9C39458B07AE}"/>
                  </a:ext>
                </a:extLst>
              </p:cNvPr>
              <p:cNvSpPr txBox="1"/>
              <p:nvPr/>
            </p:nvSpPr>
            <p:spPr>
              <a:xfrm>
                <a:off x="1115616" y="4104810"/>
                <a:ext cx="7892625" cy="911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nary>
                        <m:naryPr>
                          <m:chr m:val="⋃"/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1,2,…,</m:t>
                          </m:r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⋂"/>
                          <m:subHide m:val="on"/>
                          <m:supHide m:val="on"/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∅,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"/>
                          <m:ctrlPr>
                            <a:rPr lang="en-GB" altLang="it-IT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GB" altLang="it-IT" sz="20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altLang="it-IT" sz="20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⌉"/>
                          <m:ctrlPr>
                            <a:rPr lang="en-GB" altLang="it-IT" sz="2000" b="1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it-IT" sz="2000" b="1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sz="20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153AB9B-8432-4D04-A18F-9C39458B0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104810"/>
                <a:ext cx="7892625" cy="9114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592291-9EA1-4343-947E-B842FA9285FE}"/>
                  </a:ext>
                </a:extLst>
              </p:cNvPr>
              <p:cNvSpPr txBox="1"/>
              <p:nvPr/>
            </p:nvSpPr>
            <p:spPr>
              <a:xfrm>
                <a:off x="1331640" y="1497265"/>
                <a:ext cx="7492906" cy="277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it-IT" sz="1900" dirty="0">
                    <a:solidFill>
                      <a:srgbClr val="000000"/>
                    </a:solidFill>
                  </a:rPr>
                  <a:t>I pesi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9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it-IT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900" i="1" dirty="0">
                    <a:solidFill>
                      <a:srgbClr val="000000"/>
                    </a:solidFill>
                  </a:rPr>
                  <a:t> </a:t>
                </a:r>
                <a:r>
                  <a:rPr lang="it-IT" sz="1900" dirty="0">
                    <a:solidFill>
                      <a:srgbClr val="000000"/>
                    </a:solidFill>
                  </a:rPr>
                  <a:t>sono delle probabilità a priori che controllano la taglia dei cluster.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it-IT" sz="1900" dirty="0">
                  <a:solidFill>
                    <a:srgbClr val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it-IT" sz="1900" dirty="0">
                    <a:solidFill>
                      <a:srgbClr val="000000"/>
                    </a:solidFill>
                  </a:rPr>
                  <a:t>Le</a:t>
                </a:r>
                <a14:m>
                  <m:oMath xmlns:m="http://schemas.openxmlformats.org/officeDocument/2006/math">
                    <m:r>
                      <a:rPr lang="it-IT" sz="19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z="1900" i="1" dirty="0">
                        <a:solidFill>
                          <a:srgbClr val="000000"/>
                        </a:solidFill>
                      </a:rPr>
                      <m:t>ϕ</m:t>
                    </m:r>
                    <m:r>
                      <a:rPr lang="it-IT" sz="19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9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9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it-IT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900" i="1" dirty="0">
                    <a:solidFill>
                      <a:srgbClr val="000000"/>
                    </a:solidFill>
                  </a:rPr>
                  <a:t> </a:t>
                </a:r>
                <a:r>
                  <a:rPr lang="it-IT" sz="1900" dirty="0">
                    <a:solidFill>
                      <a:srgbClr val="000000"/>
                    </a:solidFill>
                  </a:rPr>
                  <a:t>sono le funzioni di densità di una normale di parametri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900" i="1" dirty="0">
                    <a:solidFill>
                      <a:srgbClr val="000000"/>
                    </a:solidFill>
                  </a:rPr>
                  <a:t>= (µ</a:t>
                </a:r>
                <a:r>
                  <a:rPr lang="it-IT" sz="1900" i="1" baseline="-25000" dirty="0">
                    <a:solidFill>
                      <a:srgbClr val="000000"/>
                    </a:solidFill>
                  </a:rPr>
                  <a:t>j</a:t>
                </a:r>
                <a:r>
                  <a:rPr lang="it-IT" sz="1900" i="1" dirty="0">
                    <a:solidFill>
                      <a:srgbClr val="000000"/>
                    </a:solidFill>
                  </a:rPr>
                  <a:t> , </a:t>
                </a:r>
                <a:r>
                  <a:rPr lang="it-IT" sz="1900" i="1" dirty="0" err="1">
                    <a:solidFill>
                      <a:srgbClr val="000000"/>
                    </a:solidFill>
                  </a:rPr>
                  <a:t>Σ</a:t>
                </a:r>
                <a:r>
                  <a:rPr lang="it-IT" sz="1900" i="1" baseline="-25000" dirty="0" err="1">
                    <a:solidFill>
                      <a:srgbClr val="000000"/>
                    </a:solidFill>
                  </a:rPr>
                  <a:t>j</a:t>
                </a:r>
                <a:r>
                  <a:rPr lang="it-IT" sz="1900" i="1" dirty="0">
                    <a:solidFill>
                      <a:srgbClr val="000000"/>
                    </a:solidFill>
                  </a:rPr>
                  <a:t>), </a:t>
                </a:r>
                <a:r>
                  <a:rPr lang="it-IT" sz="1900" dirty="0">
                    <a:solidFill>
                      <a:srgbClr val="000000"/>
                    </a:solidFill>
                  </a:rPr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900" dirty="0">
                    <a:solidFill>
                      <a:srgbClr val="000000"/>
                    </a:solidFill>
                  </a:rPr>
                  <a:t> valore atteso e </a:t>
                </a:r>
                <a:r>
                  <a:rPr lang="it-IT" sz="1900" i="1" dirty="0" err="1">
                    <a:solidFill>
                      <a:srgbClr val="000000"/>
                    </a:solidFill>
                  </a:rPr>
                  <a:t>Σ</a:t>
                </a:r>
                <a:r>
                  <a:rPr lang="it-IT" sz="1900" i="1" baseline="-25000" dirty="0" err="1">
                    <a:solidFill>
                      <a:srgbClr val="000000"/>
                    </a:solidFill>
                  </a:rPr>
                  <a:t>j</a:t>
                </a:r>
                <a:r>
                  <a:rPr lang="it-IT" sz="1900" dirty="0">
                    <a:solidFill>
                      <a:srgbClr val="000000"/>
                    </a:solidFill>
                  </a:rPr>
                  <a:t> matrice di varianza-covarianza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it-IT" sz="1900" dirty="0">
                  <a:solidFill>
                    <a:srgbClr val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it-IT" sz="1900" i="1" dirty="0">
                    <a:solidFill>
                      <a:srgbClr val="000000"/>
                    </a:solidFill>
                  </a:rPr>
                  <a:t>Le </a:t>
                </a:r>
                <a:r>
                  <a:rPr lang="it-IT" sz="1900" i="1" dirty="0" err="1">
                    <a:solidFill>
                      <a:srgbClr val="000000"/>
                    </a:solidFill>
                  </a:rPr>
                  <a:t>g</a:t>
                </a:r>
                <a:r>
                  <a:rPr lang="it-IT" sz="1900" i="1" baseline="-25000" dirty="0" err="1">
                    <a:solidFill>
                      <a:srgbClr val="000000"/>
                    </a:solidFill>
                  </a:rPr>
                  <a:t>i</a:t>
                </a:r>
                <a:r>
                  <a:rPr lang="it-IT" sz="1900" i="1" dirty="0">
                    <a:solidFill>
                      <a:srgbClr val="000000"/>
                    </a:solidFill>
                  </a:rPr>
                  <a:t>(x</a:t>
                </a:r>
                <a:r>
                  <a:rPr lang="it-IT" sz="1900" i="1" baseline="-25000" dirty="0">
                    <a:solidFill>
                      <a:srgbClr val="000000"/>
                    </a:solidFill>
                  </a:rPr>
                  <a:t>i</a:t>
                </a:r>
                <a:r>
                  <a:rPr lang="it-IT" sz="1900" i="1" dirty="0">
                    <a:solidFill>
                      <a:srgbClr val="000000"/>
                    </a:solidFill>
                  </a:rPr>
                  <a:t>) </a:t>
                </a:r>
                <a:r>
                  <a:rPr lang="it-IT" sz="1900" dirty="0">
                    <a:solidFill>
                      <a:srgbClr val="000000"/>
                    </a:solidFill>
                  </a:rPr>
                  <a:t>funzioni di densità di probabilità in </a:t>
                </a:r>
                <a:r>
                  <a:rPr lang="it-IT" sz="1900" i="1" dirty="0" err="1">
                    <a:solidFill>
                      <a:srgbClr val="000000"/>
                    </a:solidFill>
                  </a:rPr>
                  <a:t>R</a:t>
                </a:r>
                <a:r>
                  <a:rPr lang="it-IT" sz="1900" i="1" baseline="30000" dirty="0" err="1">
                    <a:solidFill>
                      <a:srgbClr val="000000"/>
                    </a:solidFill>
                  </a:rPr>
                  <a:t>p</a:t>
                </a:r>
                <a:r>
                  <a:rPr lang="it-IT" sz="1900" dirty="0">
                    <a:solidFill>
                      <a:srgbClr val="000000"/>
                    </a:solidFill>
                  </a:rPr>
                  <a:t> che assumiamo che soddisfino la seguente condizione: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592291-9EA1-4343-947E-B842FA928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497265"/>
                <a:ext cx="7492906" cy="2771015"/>
              </a:xfrm>
              <a:prstGeom prst="rect">
                <a:avLst/>
              </a:prstGeom>
              <a:blipFill>
                <a:blip r:embed="rId2"/>
                <a:stretch>
                  <a:fillRect l="-569" t="-1322" r="-1463" b="-37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F78E9E8-B01C-44DB-9D91-9ACC547E6A7C}"/>
                  </a:ext>
                </a:extLst>
              </p:cNvPr>
              <p:cNvSpPr txBox="1"/>
              <p:nvPr/>
            </p:nvSpPr>
            <p:spPr>
              <a:xfrm>
                <a:off x="251520" y="4358578"/>
                <a:ext cx="9144000" cy="942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  <m:sub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∏"/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⊂</m:t>
                          </m:r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𝑎𝑟𝑔𝑚𝑎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sub>
                              </m:sSub>
                            </m:sub>
                          </m:sSub>
                          <m:nary>
                            <m:naryPr>
                              <m:chr m:val="∏"/>
                              <m:supHide m:val="on"/>
                              <m:ctrl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sz="20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F78E9E8-B01C-44DB-9D91-9ACC547E6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58578"/>
                <a:ext cx="9144000" cy="942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A960F7D-68FE-40E5-8056-48DE685B359C}"/>
              </a:ext>
            </a:extLst>
          </p:cNvPr>
          <p:cNvSpPr txBox="1"/>
          <p:nvPr/>
        </p:nvSpPr>
        <p:spPr>
          <a:xfrm>
            <a:off x="1187624" y="1196752"/>
            <a:ext cx="7956376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8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Quest'ultima condizione serve ad assicurare che lo stimatore di massima verosimiglianza esista ed è ragionevole ogni volta che una frazione di dati possa essere considerata solo come osservazione rumorosa.</a:t>
            </a:r>
          </a:p>
          <a:p>
            <a:r>
              <a:rPr lang="it-IT" sz="18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Se la condizione è soddisfatta, allora la verosimiglianza del modello si semplifica in:</a:t>
            </a:r>
            <a:endParaRPr lang="it-IT" sz="1800" dirty="0">
              <a:solidFill>
                <a:srgbClr val="000000"/>
              </a:solidFill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0E8CC73-06AC-41FD-AE66-6E601CE60B1C}"/>
                  </a:ext>
                </a:extLst>
              </p:cNvPr>
              <p:cNvSpPr txBox="1"/>
              <p:nvPr/>
            </p:nvSpPr>
            <p:spPr>
              <a:xfrm>
                <a:off x="4067944" y="2708920"/>
                <a:ext cx="1953805" cy="848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it-IT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it-IT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sz="180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  <m:r>
                                <a:rPr lang="el-GR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0E8CC73-06AC-41FD-AE66-6E601CE60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708920"/>
                <a:ext cx="1953805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F6CF5ED-59C3-46C0-98DF-AEF67701EAF0}"/>
                  </a:ext>
                </a:extLst>
              </p:cNvPr>
              <p:cNvSpPr txBox="1"/>
              <p:nvPr/>
            </p:nvSpPr>
            <p:spPr>
              <a:xfrm>
                <a:off x="1259632" y="3717032"/>
                <a:ext cx="7884368" cy="2122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rgbClr val="000000"/>
                    </a:solidFill>
                  </a:rPr>
                  <a:t>Ponendo inoltre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it-IT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it-IT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b>
                          <m: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it-IT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800" dirty="0">
                  <a:solidFill>
                    <a:srgbClr val="000000"/>
                  </a:solidFill>
                </a:endParaRPr>
              </a:p>
              <a:p>
                <a:r>
                  <a:rPr lang="it-IT" sz="1800" dirty="0">
                    <a:solidFill>
                      <a:srgbClr val="000000"/>
                    </a:solidFill>
                  </a:rPr>
                  <a:t> e definendo	</a:t>
                </a:r>
              </a:p>
              <a:p>
                <a:pPr algn="ctr"/>
                <a:r>
                  <a:rPr lang="it-IT" sz="180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it-IT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it-IT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it-IT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1800" dirty="0">
                    <a:solidFill>
                      <a:srgbClr val="000000"/>
                    </a:solidFill>
                  </a:rPr>
                  <a:t> </a:t>
                </a:r>
              </a:p>
              <a:p>
                <a:endParaRPr lang="it-IT" sz="1800" dirty="0">
                  <a:solidFill>
                    <a:srgbClr val="000000"/>
                  </a:solidFill>
                </a:endParaRPr>
              </a:p>
              <a:p>
                <a:r>
                  <a:rPr lang="it-IT" sz="1800" dirty="0">
                    <a:solidFill>
                      <a:srgbClr val="000000"/>
                    </a:solidFill>
                  </a:rPr>
                  <a:t>quest’ultimo termine verrà usato nell’algoritmo per decidere se classificare le unità o eliminarle.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F6CF5ED-59C3-46C0-98DF-AEF67701E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717032"/>
                <a:ext cx="7884368" cy="2122569"/>
              </a:xfrm>
              <a:prstGeom prst="rect">
                <a:avLst/>
              </a:prstGeom>
              <a:blipFill>
                <a:blip r:embed="rId3"/>
                <a:stretch>
                  <a:fillRect l="-696" t="-1724" b="-22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616322F-0A45-4764-850E-DBD12537BDA2}"/>
              </a:ext>
            </a:extLst>
          </p:cNvPr>
          <p:cNvSpPr txBox="1"/>
          <p:nvPr/>
        </p:nvSpPr>
        <p:spPr>
          <a:xfrm>
            <a:off x="1187624" y="1124744"/>
            <a:ext cx="734481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8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Per determinare analiticamente i parametri del problema, il modello è riformulabile in termini di funzioni di assegnazione </a:t>
            </a:r>
            <a:r>
              <a:rPr lang="it-IT" sz="1800" i="1" err="1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z</a:t>
            </a:r>
            <a:r>
              <a:rPr lang="it-IT" sz="1800" i="1" baseline="-25000" err="1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j</a:t>
            </a:r>
            <a:r>
              <a:rPr lang="it-IT" sz="18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 , che classificano tutti i punti </a:t>
            </a:r>
            <a:r>
              <a:rPr lang="it-IT" sz="1800" i="1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x∈ </a:t>
            </a:r>
            <a:r>
              <a:rPr lang="it-IT" sz="1800" i="1" err="1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R</a:t>
            </a:r>
            <a:r>
              <a:rPr lang="it-IT" sz="1800" i="1" baseline="30000" err="1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p</a:t>
            </a:r>
            <a:r>
              <a:rPr lang="it-IT" sz="1800" i="1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it-IT" sz="18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del campione secondo un approccio </a:t>
            </a:r>
            <a:r>
              <a:rPr lang="it-IT" sz="1800" err="1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crisp</a:t>
            </a:r>
            <a:r>
              <a:rPr lang="it-IT" sz="18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/0-1: </a:t>
            </a:r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62CE983-942F-4FCF-BCC8-E207DD6BBA91}"/>
                  </a:ext>
                </a:extLst>
              </p:cNvPr>
              <p:cNvSpPr txBox="1"/>
              <p:nvPr/>
            </p:nvSpPr>
            <p:spPr>
              <a:xfrm>
                <a:off x="1187624" y="4437112"/>
                <a:ext cx="7344816" cy="10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rgbClr val="000000"/>
                    </a:solidFill>
                  </a:rPr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800" dirty="0">
                    <a:solidFill>
                      <a:srgbClr val="000000"/>
                    </a:solidFill>
                  </a:rPr>
                  <a:t> variabile dicotomica che vale 1 se </a:t>
                </a:r>
                <a:r>
                  <a:rPr lang="it-IT" sz="1800" i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800" i="1" dirty="0">
                    <a:solidFill>
                      <a:srgbClr val="000000"/>
                    </a:solidFill>
                  </a:rPr>
                  <a:t> </a:t>
                </a:r>
                <a:r>
                  <a:rPr lang="it-IT" sz="1800" dirty="0">
                    <a:solidFill>
                      <a:srgbClr val="000000"/>
                    </a:solidFill>
                  </a:rPr>
                  <a:t>, 0 altrimenti, </a:t>
                </a:r>
                <a14:m>
                  <m:oMath xmlns:m="http://schemas.openxmlformats.org/officeDocument/2006/math">
                    <m:r>
                      <a:rPr lang="it-IT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</m:t>
                    </m:r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1800" dirty="0">
                    <a:solidFill>
                      <a:srgbClr val="000000"/>
                    </a:solidFill>
                  </a:rPr>
                  <a:t>, tale per cui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it-IT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1800" dirty="0">
                    <a:solidFill>
                      <a:srgbClr val="000000"/>
                    </a:solidFill>
                  </a:rPr>
                  <a:t>, ossia ogni unità appartiene ad uno ed un solo gruppo, e</a:t>
                </a:r>
                <a:r>
                  <a:rPr lang="it-IT" sz="1800" i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it-IT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it-IT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⌈"/>
                            <m:endChr m:val=""/>
                            <m:ctrlPr>
                              <a:rPr lang="en-GB" altLang="it-IT" sz="18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en-GB" altLang="it-IT" sz="1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altLang="it-IT" sz="1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"/>
                            <m:endChr m:val="⌉"/>
                            <m:ctrlPr>
                              <a:rPr lang="en-GB" altLang="it-IT" sz="1800" b="1" i="1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it-IT" sz="1800" b="1" i="1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</m:d>
                      </m:e>
                    </m:nary>
                  </m:oMath>
                </a14:m>
                <a:r>
                  <a:rPr lang="it-IT" sz="1800" i="1" dirty="0">
                    <a:solidFill>
                      <a:srgbClr val="000000"/>
                    </a:solidFill>
                  </a:rPr>
                  <a:t> </a:t>
                </a:r>
                <a:r>
                  <a:rPr lang="it-IT" sz="1800" dirty="0">
                    <a:solidFill>
                      <a:srgbClr val="000000"/>
                    </a:solidFill>
                  </a:rPr>
                  <a:t>numero di unità eliminate.</a:t>
                </a:r>
                <a:endParaRPr lang="it-IT" sz="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62CE983-942F-4FCF-BCC8-E207DD6BB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437112"/>
                <a:ext cx="7344816" cy="1000210"/>
              </a:xfrm>
              <a:prstGeom prst="rect">
                <a:avLst/>
              </a:prstGeom>
              <a:blipFill>
                <a:blip r:embed="rId2"/>
                <a:stretch>
                  <a:fillRect l="-747" t="-12195" r="-83" b="-682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44AF6F2-CAAC-41D6-9A95-21D59725909A}"/>
                  </a:ext>
                </a:extLst>
              </p:cNvPr>
              <p:cNvSpPr txBox="1"/>
              <p:nvPr/>
            </p:nvSpPr>
            <p:spPr>
              <a:xfrm>
                <a:off x="1331640" y="2780928"/>
                <a:ext cx="6480720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it-IT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∏"/>
                              <m:limLoc m:val="subSup"/>
                              <m:ctrlP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it-IT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18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18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bSup>
                            </m:e>
                          </m:nary>
                          <m:r>
                            <m:rPr>
                              <m:sty m:val="p"/>
                            </m:rPr>
                            <a:rPr lang="el-GR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  <m:sSup>
                            <m:sSupPr>
                              <m:ctrlP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it-IT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it-IT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44AF6F2-CAAC-41D6-9A95-21D597259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780928"/>
                <a:ext cx="6480720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3454C8D-7237-4403-BD9D-1E5099E6BF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7624" y="1125314"/>
            <a:ext cx="7956376" cy="46799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GB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Clustering </a:t>
            </a:r>
            <a:r>
              <a:rPr lang="en-GB" altLang="it-IT" sz="1900" dirty="0" err="1">
                <a:latin typeface="Arial" panose="020B0604020202020204" pitchFamily="34" charset="0"/>
                <a:cs typeface="Arial" panose="020B0604020202020204" pitchFamily="34" charset="0"/>
              </a:rPr>
              <a:t>robusto</a:t>
            </a:r>
            <a:r>
              <a:rPr lang="en-GB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altLang="it-IT" sz="1900" dirty="0" err="1">
                <a:latin typeface="Arial" panose="020B0604020202020204" pitchFamily="34" charset="0"/>
                <a:cs typeface="Arial" panose="020B0604020202020204" pitchFamily="34" charset="0"/>
              </a:rPr>
              <a:t>presenza</a:t>
            </a:r>
            <a:r>
              <a:rPr lang="en-GB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 di outliers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GB" altLang="it-IT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GB" altLang="it-IT" sz="1900" dirty="0" err="1">
                <a:latin typeface="Arial" panose="020B0604020202020204" pitchFamily="34" charset="0"/>
                <a:cs typeface="Arial" panose="020B0604020202020204" pitchFamily="34" charset="0"/>
              </a:rPr>
              <a:t>Modello</a:t>
            </a:r>
            <a:r>
              <a:rPr lang="en-GB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it-IT" sz="1900" dirty="0" err="1">
                <a:latin typeface="Arial" panose="020B0604020202020204" pitchFamily="34" charset="0"/>
                <a:cs typeface="Arial" panose="020B0604020202020204" pitchFamily="34" charset="0"/>
              </a:rPr>
              <a:t>robusto</a:t>
            </a:r>
            <a:r>
              <a:rPr lang="en-GB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GB" altLang="it-IT" sz="1900" dirty="0" err="1">
                <a:latin typeface="Arial" panose="020B0604020202020204" pitchFamily="34" charset="0"/>
                <a:cs typeface="Arial" panose="020B0604020202020204" pitchFamily="34" charset="0"/>
              </a:rPr>
              <a:t>approccio</a:t>
            </a:r>
            <a:r>
              <a:rPr lang="en-GB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 trimming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GB" altLang="it-IT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GB" altLang="it-IT" sz="1900" dirty="0" err="1"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lang="en-GB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 TCLUST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GB" altLang="it-IT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GB" altLang="it-IT" sz="1900" dirty="0" err="1">
                <a:latin typeface="Arial" panose="020B0604020202020204" pitchFamily="34" charset="0"/>
                <a:cs typeface="Arial" panose="020B0604020202020204" pitchFamily="34" charset="0"/>
              </a:rPr>
              <a:t>Pacchetto</a:t>
            </a:r>
            <a:r>
              <a:rPr lang="en-GB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 TCLUST  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GB" altLang="it-IT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GB" altLang="it-IT" sz="1900" dirty="0" err="1">
                <a:latin typeface="Arial" panose="020B0604020202020204" pitchFamily="34" charset="0"/>
                <a:cs typeface="Arial" panose="020B0604020202020204" pitchFamily="34" charset="0"/>
              </a:rPr>
              <a:t>Scelta</a:t>
            </a:r>
            <a:r>
              <a:rPr lang="en-GB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GB" altLang="it-IT" sz="1900" dirty="0" err="1">
                <a:latin typeface="Arial" panose="020B0604020202020204" pitchFamily="34" charset="0"/>
                <a:cs typeface="Arial" panose="020B0604020202020204" pitchFamily="34" charset="0"/>
              </a:rPr>
              <a:t>numero</a:t>
            </a:r>
            <a:r>
              <a:rPr lang="en-GB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GB" altLang="it-IT" sz="1900" dirty="0" err="1">
                <a:latin typeface="Arial" panose="020B0604020202020204" pitchFamily="34" charset="0"/>
                <a:cs typeface="Arial" panose="020B0604020202020204" pitchFamily="34" charset="0"/>
              </a:rPr>
              <a:t>gruppi</a:t>
            </a:r>
            <a:r>
              <a:rPr lang="en-GB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GB" altLang="it-IT" sz="1900" dirty="0" err="1">
                <a:latin typeface="Arial" panose="020B0604020202020204" pitchFamily="34" charset="0"/>
                <a:cs typeface="Arial" panose="020B0604020202020204" pitchFamily="34" charset="0"/>
              </a:rPr>
              <a:t>della</a:t>
            </a:r>
            <a:r>
              <a:rPr lang="en-GB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 quota di </a:t>
            </a:r>
            <a:r>
              <a:rPr lang="en-GB" altLang="it-IT" sz="1900" dirty="0" err="1">
                <a:latin typeface="Arial" panose="020B0604020202020204" pitchFamily="34" charset="0"/>
                <a:cs typeface="Arial" panose="020B0604020202020204" pitchFamily="34" charset="0"/>
              </a:rPr>
              <a:t>osservazioni</a:t>
            </a:r>
            <a:r>
              <a:rPr lang="en-GB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it-IT" sz="1900" dirty="0" err="1">
                <a:latin typeface="Arial" panose="020B0604020202020204" pitchFamily="34" charset="0"/>
                <a:cs typeface="Arial" panose="020B0604020202020204" pitchFamily="34" charset="0"/>
              </a:rPr>
              <a:t>spurie</a:t>
            </a:r>
            <a:endParaRPr lang="en-GB" altLang="it-IT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GB" altLang="it-IT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GB" altLang="it-IT" sz="1900" dirty="0" err="1">
                <a:latin typeface="Arial" panose="020B0604020202020204" pitchFamily="34" charset="0"/>
                <a:cs typeface="Arial" panose="020B0604020202020204" pitchFamily="34" charset="0"/>
              </a:rPr>
              <a:t>Qualità</a:t>
            </a:r>
            <a:r>
              <a:rPr lang="en-GB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it-IT" sz="1900" dirty="0" err="1"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GB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it-IT" sz="1900" dirty="0" err="1">
                <a:latin typeface="Arial" panose="020B0604020202020204" pitchFamily="34" charset="0"/>
                <a:cs typeface="Arial" panose="020B0604020202020204" pitchFamily="34" charset="0"/>
              </a:rPr>
              <a:t>scelte</a:t>
            </a:r>
            <a:endParaRPr lang="en-GB" altLang="it-IT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GB" altLang="it-IT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GB" altLang="it-IT" sz="1900" dirty="0" err="1">
                <a:latin typeface="Arial" panose="020B0604020202020204" pitchFamily="34" charset="0"/>
                <a:cs typeface="Arial" panose="020B0604020202020204" pitchFamily="34" charset="0"/>
              </a:rPr>
              <a:t>Applicazione</a:t>
            </a:r>
            <a:r>
              <a:rPr lang="en-GB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it-IT" sz="19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GB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it-IT" sz="1900" dirty="0" err="1">
                <a:latin typeface="Arial" panose="020B0604020202020204" pitchFamily="34" charset="0"/>
                <a:cs typeface="Arial" panose="020B0604020202020204" pitchFamily="34" charset="0"/>
              </a:rPr>
              <a:t>dati</a:t>
            </a:r>
            <a:r>
              <a:rPr lang="en-GB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it-IT" sz="1900" dirty="0" err="1">
                <a:latin typeface="Arial" panose="020B0604020202020204" pitchFamily="34" charset="0"/>
                <a:cs typeface="Arial" panose="020B0604020202020204" pitchFamily="34" charset="0"/>
              </a:rPr>
              <a:t>reali</a:t>
            </a:r>
            <a:endParaRPr lang="en-GB" altLang="it-IT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GB" alt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C9CF48-1C24-450D-9866-C7C73E55190D}"/>
              </a:ext>
            </a:extLst>
          </p:cNvPr>
          <p:cNvSpPr txBox="1"/>
          <p:nvPr/>
        </p:nvSpPr>
        <p:spPr>
          <a:xfrm>
            <a:off x="1187624" y="1124744"/>
            <a:ext cx="79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rgbClr val="000000"/>
                </a:solidFill>
              </a:rPr>
              <a:t>Prendendo il logaritmo e una misura di probabilità P, si ottiene:</a:t>
            </a:r>
            <a:endParaRPr lang="it-IT" sz="200" dirty="0">
              <a:solidFill>
                <a:srgbClr val="00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A9E6F3-7705-4C5D-B785-4998535D35CB}"/>
              </a:ext>
            </a:extLst>
          </p:cNvPr>
          <p:cNvSpPr txBox="1"/>
          <p:nvPr/>
        </p:nvSpPr>
        <p:spPr>
          <a:xfrm>
            <a:off x="1187624" y="3356992"/>
            <a:ext cx="7956376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8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Se P è la probabilità di un modello uniforme, ritroviamo proprio la 	  log-verosimiglianza del modello. </a:t>
            </a:r>
          </a:p>
          <a:p>
            <a:endParaRPr lang="it-IT" sz="1800" dirty="0">
              <a:solidFill>
                <a:srgbClr val="000000"/>
              </a:solidFill>
            </a:endParaRPr>
          </a:p>
          <a:p>
            <a:r>
              <a:rPr lang="it-IT" sz="18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A questo punto possiamo applicare un algoritmo di tipo EM per determinare i parametri del problema, dal momento che abbiamo introdotto gli indicatori di presenza/assenza delle unità ad un dato gruppo, che vengono utilizzati come fossero un dato mancante.</a:t>
            </a:r>
            <a:endParaRPr lang="it-IT" sz="1800" dirty="0">
              <a:solidFill>
                <a:srgbClr val="000000"/>
              </a:solidFill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7107F4D-B0C6-40C2-BD4B-72855DE8B36A}"/>
                  </a:ext>
                </a:extLst>
              </p:cNvPr>
              <p:cNvSpPr txBox="1"/>
              <p:nvPr/>
            </p:nvSpPr>
            <p:spPr>
              <a:xfrm>
                <a:off x="2537774" y="1946341"/>
                <a:ext cx="4068452" cy="834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func>
                            <m:funcPr>
                              <m:ctrlP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it-IT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it-IT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sty m:val="p"/>
                                </m:rPr>
                                <a:rPr lang="el-G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it-IT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it-IT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it-IT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t-IT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it-IT" sz="1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7107F4D-B0C6-40C2-BD4B-72855DE8B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774" y="1946341"/>
                <a:ext cx="4068452" cy="8345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2AF636-6BB4-4624-9429-ECDBCF770261}"/>
              </a:ext>
            </a:extLst>
          </p:cNvPr>
          <p:cNvSpPr txBox="1"/>
          <p:nvPr/>
        </p:nvSpPr>
        <p:spPr>
          <a:xfrm>
            <a:off x="1187624" y="1196752"/>
            <a:ext cx="7956376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800" dirty="0">
                <a:solidFill>
                  <a:srgbClr val="000000"/>
                </a:solidFill>
              </a:rPr>
              <a:t>Per garantire che il problema sia limitato/ non vi siano singolarità a fronte dell’introduzione di matrici </a:t>
            </a:r>
            <a:r>
              <a:rPr lang="it-IT" sz="1800" dirty="0" err="1">
                <a:solidFill>
                  <a:srgbClr val="000000"/>
                </a:solidFill>
              </a:rPr>
              <a:t>Σ</a:t>
            </a:r>
            <a:r>
              <a:rPr lang="it-IT" sz="1800" baseline="-25000" dirty="0" err="1">
                <a:solidFill>
                  <a:srgbClr val="000000"/>
                </a:solidFill>
              </a:rPr>
              <a:t>j</a:t>
            </a:r>
            <a:r>
              <a:rPr lang="it-IT" sz="1800" dirty="0">
                <a:solidFill>
                  <a:srgbClr val="000000"/>
                </a:solidFill>
              </a:rPr>
              <a:t> potenzialmente diverse fra cluster, è necessario vincolare gli autovalori delle matrici di covarianza.</a:t>
            </a:r>
          </a:p>
          <a:p>
            <a:r>
              <a:rPr lang="it-IT" sz="18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Fissiamo una costante c, che va interpretata come la ”forza del vincolo”, e imponiamo la seguente restrizione:</a:t>
            </a:r>
            <a:endParaRPr lang="it-IT" dirty="0">
              <a:solidFill>
                <a:srgbClr val="000000"/>
              </a:solidFill>
              <a:latin typeface="Arial"/>
              <a:ea typeface="MS PGothic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F755B8D-F732-45AC-8217-4A4E77652EE8}"/>
                  </a:ext>
                </a:extLst>
              </p:cNvPr>
              <p:cNvSpPr txBox="1"/>
              <p:nvPr/>
            </p:nvSpPr>
            <p:spPr>
              <a:xfrm>
                <a:off x="4572000" y="2789529"/>
                <a:ext cx="1105272" cy="570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it-IT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</a:rPr>
                  <a:t> c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F755B8D-F732-45AC-8217-4A4E77652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789529"/>
                <a:ext cx="1105272" cy="570221"/>
              </a:xfrm>
              <a:prstGeom prst="rect">
                <a:avLst/>
              </a:prstGeom>
              <a:blipFill>
                <a:blip r:embed="rId2"/>
                <a:stretch>
                  <a:fillRect t="-4301" b="-96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A661182-60CB-4F10-9DDB-2ED4CD5825A1}"/>
                  </a:ext>
                </a:extLst>
              </p:cNvPr>
              <p:cNvSpPr txBox="1"/>
              <p:nvPr/>
            </p:nvSpPr>
            <p:spPr>
              <a:xfrm>
                <a:off x="3200659" y="4649080"/>
                <a:ext cx="33086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func>
                            <m:func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it-IT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l-G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it-IT" sz="2400" b="0" i="1" baseline="-250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func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t-IT" sz="1000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A661182-60CB-4F10-9DDB-2ED4CD582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659" y="4649080"/>
                <a:ext cx="3308663" cy="369332"/>
              </a:xfrm>
              <a:prstGeom prst="rect">
                <a:avLst/>
              </a:prstGeom>
              <a:blipFill>
                <a:blip r:embed="rId3"/>
                <a:stretch>
                  <a:fillRect r="-1657" b="-3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B68585BC-50CB-47A1-8017-08E2C15CFFF1}"/>
              </a:ext>
            </a:extLst>
          </p:cNvPr>
          <p:cNvSpPr txBox="1"/>
          <p:nvPr/>
        </p:nvSpPr>
        <p:spPr>
          <a:xfrm>
            <a:off x="1187624" y="335699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rgbClr val="000000"/>
                </a:solidFill>
              </a:rPr>
              <a:t>Con</a:t>
            </a:r>
            <a:r>
              <a:rPr lang="it-IT" dirty="0"/>
              <a:t>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DB7BE8A-FBAA-4235-8375-E3325152B9CA}"/>
              </a:ext>
            </a:extLst>
          </p:cNvPr>
          <p:cNvSpPr txBox="1"/>
          <p:nvPr/>
        </p:nvSpPr>
        <p:spPr>
          <a:xfrm>
            <a:off x="1187624" y="4355812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rgbClr val="000000"/>
                </a:solidFill>
              </a:rPr>
              <a:t>e</a:t>
            </a:r>
            <a:r>
              <a:rPr lang="it-IT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BC0D4E2-E796-40FA-ACE1-196B39D457A7}"/>
                  </a:ext>
                </a:extLst>
              </p:cNvPr>
              <p:cNvSpPr txBox="1"/>
              <p:nvPr/>
            </p:nvSpPr>
            <p:spPr>
              <a:xfrm>
                <a:off x="6444208" y="3074639"/>
                <a:ext cx="122790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it-IT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BC0D4E2-E796-40FA-ACE1-196B39D45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074639"/>
                <a:ext cx="1227900" cy="138499"/>
              </a:xfrm>
              <a:prstGeom prst="rect">
                <a:avLst/>
              </a:prstGeom>
              <a:blipFill>
                <a:blip r:embed="rId5"/>
                <a:stretch>
                  <a:fillRect l="-2475" r="-29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B4F9B9A-35E3-4083-9419-A93D730D8569}"/>
                  </a:ext>
                </a:extLst>
              </p:cNvPr>
              <p:cNvSpPr txBox="1"/>
              <p:nvPr/>
            </p:nvSpPr>
            <p:spPr>
              <a:xfrm>
                <a:off x="3997311" y="3977005"/>
                <a:ext cx="1851661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1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it-IT" sz="1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1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sz="1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it-IT" sz="1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it-IT" sz="1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sz="15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B4F9B9A-35E3-4083-9419-A93D730D8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311" y="3977005"/>
                <a:ext cx="1851661" cy="230832"/>
              </a:xfrm>
              <a:prstGeom prst="rect">
                <a:avLst/>
              </a:prstGeom>
              <a:blipFill>
                <a:blip r:embed="rId6"/>
                <a:stretch>
                  <a:fillRect l="-2970" r="-1650" b="-368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3653D87-87DD-42F0-9165-E1A30DA398C0}"/>
                  </a:ext>
                </a:extLst>
              </p:cNvPr>
              <p:cNvSpPr txBox="1"/>
              <p:nvPr/>
            </p:nvSpPr>
            <p:spPr>
              <a:xfrm>
                <a:off x="3995001" y="4999968"/>
                <a:ext cx="17291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it-IT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it-IT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it-IT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3653D87-87DD-42F0-9165-E1A30DA39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001" y="4999968"/>
                <a:ext cx="1729127" cy="215444"/>
              </a:xfrm>
              <a:prstGeom prst="rect">
                <a:avLst/>
              </a:prstGeom>
              <a:blipFill>
                <a:blip r:embed="rId7"/>
                <a:stretch>
                  <a:fillRect l="-2817" r="-1761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9BC5C54-DF17-4109-B6CC-5282FCF6DADE}"/>
                  </a:ext>
                </a:extLst>
              </p:cNvPr>
              <p:cNvSpPr txBox="1"/>
              <p:nvPr/>
            </p:nvSpPr>
            <p:spPr>
              <a:xfrm>
                <a:off x="1187624" y="5517232"/>
                <a:ext cx="6006032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9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it-IT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  <m:r>
                      <a:rPr lang="it-IT" sz="19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19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) sono gli </a:t>
                </a:r>
                <a:r>
                  <a:rPr lang="it-IT" sz="1900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autovalori</a:t>
                </a:r>
                <a:r>
                  <a:rPr lang="it-IT" sz="19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della </a:t>
                </a:r>
                <a:r>
                  <a:rPr lang="it-IT" sz="1900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j</a:t>
                </a:r>
                <a:r>
                  <a:rPr lang="it-IT" sz="19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-esima matrice.</a:t>
                </a: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9BC5C54-DF17-4109-B6CC-5282FCF6D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517232"/>
                <a:ext cx="6006032" cy="384721"/>
              </a:xfrm>
              <a:prstGeom prst="rect">
                <a:avLst/>
              </a:prstGeom>
              <a:blipFill>
                <a:blip r:embed="rId8"/>
                <a:stretch>
                  <a:fillRect l="-1015" t="-9524" b="-253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3263B63-D56C-44D8-99FC-E84920245312}"/>
                  </a:ext>
                </a:extLst>
              </p:cNvPr>
              <p:cNvSpPr txBox="1"/>
              <p:nvPr/>
            </p:nvSpPr>
            <p:spPr>
              <a:xfrm>
                <a:off x="3265774" y="3658437"/>
                <a:ext cx="3245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unc>
                            <m:func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it-IT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it-IT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(∑</m:t>
                              </m:r>
                              <m:r>
                                <a:rPr lang="it-IT" sz="2400" b="0" i="1" baseline="-250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it-IT" sz="1050" dirty="0"/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3263B63-D56C-44D8-99FC-E84920245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74" y="3658437"/>
                <a:ext cx="3245760" cy="369332"/>
              </a:xfrm>
              <a:prstGeom prst="rect">
                <a:avLst/>
              </a:prstGeom>
              <a:blipFill>
                <a:blip r:embed="rId9"/>
                <a:stretch>
                  <a:fillRect l="-1692" r="-564" b="-377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6F6D82B-4994-4068-884A-8ADB813C25BE}"/>
                  </a:ext>
                </a:extLst>
              </p:cNvPr>
              <p:cNvSpPr txBox="1"/>
              <p:nvPr/>
            </p:nvSpPr>
            <p:spPr>
              <a:xfrm>
                <a:off x="1259632" y="2828835"/>
                <a:ext cx="7551712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1800" dirty="0">
                    <a:solidFill>
                      <a:srgbClr val="000000"/>
                    </a:solidFill>
                  </a:rPr>
                  <a:t> produce la restrizione più forte possibile.</a:t>
                </a:r>
              </a:p>
              <a:p>
                <a:endParaRPr lang="it-IT" sz="1800" dirty="0">
                  <a:solidFill>
                    <a:srgbClr val="000000"/>
                  </a:solidFill>
                </a:endParaRPr>
              </a:p>
              <a:p>
                <a:r>
                  <a:rPr lang="it-IT" sz="1800" dirty="0">
                    <a:solidFill>
                      <a:srgbClr val="000000"/>
                    </a:solidFill>
                  </a:rPr>
                  <a:t>In questo caso, il metodo può essere visto come un k-</a:t>
                </a:r>
                <a:r>
                  <a:rPr lang="it-IT" sz="1800" dirty="0" err="1">
                    <a:solidFill>
                      <a:srgbClr val="000000"/>
                    </a:solidFill>
                  </a:rPr>
                  <a:t>means</a:t>
                </a:r>
                <a:r>
                  <a:rPr lang="it-IT" sz="1800" dirty="0">
                    <a:solidFill>
                      <a:srgbClr val="000000"/>
                    </a:solidFill>
                  </a:rPr>
                  <a:t> </a:t>
                </a:r>
                <a:r>
                  <a:rPr lang="it-IT" sz="1800" dirty="0" err="1">
                    <a:solidFill>
                      <a:srgbClr val="000000"/>
                    </a:solidFill>
                  </a:rPr>
                  <a:t>trimmato</a:t>
                </a:r>
                <a:r>
                  <a:rPr lang="it-IT" sz="1800" dirty="0">
                    <a:solidFill>
                      <a:srgbClr val="000000"/>
                    </a:solidFill>
                  </a:rPr>
                  <a:t> con pesi, dal momento che otteniamo cluster di dimensione sferica. All’aumentare di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sz="1800" dirty="0">
                    <a:solidFill>
                      <a:srgbClr val="000000"/>
                    </a:solidFill>
                  </a:rPr>
                  <a:t> , sono ammessi cluster di forma diversa nell’output finale della procedura.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6F6D82B-4994-4068-884A-8ADB813C2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828835"/>
                <a:ext cx="7551712" cy="1754326"/>
              </a:xfrm>
              <a:prstGeom prst="rect">
                <a:avLst/>
              </a:prstGeom>
              <a:blipFill>
                <a:blip r:embed="rId2"/>
                <a:stretch>
                  <a:fillRect l="-727" t="-1736" b="-4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olo 1">
            <a:extLst>
              <a:ext uri="{FF2B5EF4-FFF2-40B4-BE49-F238E27FC236}">
                <a16:creationId xmlns:a16="http://schemas.microsoft.com/office/drawing/2014/main" id="{C9FEDECC-C559-4F2C-A51D-F0CAC8FA3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 err="1">
                <a:latin typeface="Calibri" panose="020F0502020204030204" pitchFamily="34" charset="0"/>
              </a:rPr>
              <a:t>L’algoritmo</a:t>
            </a:r>
            <a:r>
              <a:rPr lang="en-GB" altLang="it-IT" dirty="0">
                <a:latin typeface="Calibri" panose="020F0502020204030204" pitchFamily="34" charset="0"/>
              </a:rPr>
              <a:t> TCLUST: </a:t>
            </a:r>
            <a:r>
              <a:rPr lang="en-GB" altLang="it-IT" dirty="0" err="1">
                <a:latin typeface="Calibri" panose="020F0502020204030204" pitchFamily="34" charset="0"/>
              </a:rPr>
              <a:t>introduzione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Segnaposto contenuto 2">
                <a:extLst>
                  <a:ext uri="{FF2B5EF4-FFF2-40B4-BE49-F238E27FC236}">
                    <a16:creationId xmlns:a16="http://schemas.microsoft.com/office/drawing/2014/main" id="{EBFFD841-32BA-4B27-9B7A-25EA1C3A744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258888" y="1752600"/>
                <a:ext cx="7416800" cy="9563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sz="1900" b="0" i="0" u="none" strike="noStrike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La massimizzazione della verosimiglianza ha elevato costo computazionale, pertanto </a:t>
                </a:r>
                <a:r>
                  <a:rPr lang="it-IT" sz="1900" dirty="0">
                    <a:latin typeface="+mn-lt"/>
                    <a:cs typeface="Arial" panose="020B0604020202020204" pitchFamily="34" charset="0"/>
                  </a:rPr>
                  <a:t>gli autori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it-IT" sz="1900" dirty="0">
                    <a:latin typeface="+mn-lt"/>
                    <a:cs typeface="Arial" panose="020B0604020202020204" pitchFamily="34" charset="0"/>
                  </a:rPr>
                  <a:t> </a:t>
                </a:r>
                <a:r>
                  <a:rPr lang="it-IT" sz="1900" b="0" i="0" u="none" strike="noStrike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propongono un algoritmo iterativo (TCLUST) per derivare soluzioni approssimate. </a:t>
                </a:r>
                <a:r>
                  <a:rPr lang="it-IT" sz="19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it-IT" sz="1900" b="0" i="0" u="none" strike="noStrike" baseline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algn="l" rtl="0"/>
                <a:endParaRPr lang="it-IT" sz="1900" b="0" i="0" u="none" strike="noStrike" baseline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  <a:p>
                <a:endParaRPr lang="en-GB" altLang="it-IT" sz="19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747" name="Segnaposto contenuto 2">
                <a:extLst>
                  <a:ext uri="{FF2B5EF4-FFF2-40B4-BE49-F238E27FC236}">
                    <a16:creationId xmlns:a16="http://schemas.microsoft.com/office/drawing/2014/main" id="{EBFFD841-32BA-4B27-9B7A-25EA1C3A7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8888" y="1752600"/>
                <a:ext cx="7416800" cy="956320"/>
              </a:xfrm>
              <a:blipFill>
                <a:blip r:embed="rId2"/>
                <a:stretch>
                  <a:fillRect l="-822" t="-3205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3A49BFDB-0D6D-4E3E-968A-90430161A634}"/>
                  </a:ext>
                </a:extLst>
              </p:cNvPr>
              <p:cNvSpPr txBox="1"/>
              <p:nvPr/>
            </p:nvSpPr>
            <p:spPr>
              <a:xfrm>
                <a:off x="1258888" y="2994919"/>
                <a:ext cx="7416800" cy="2139047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  <a:alpha val="21000"/>
                </a:schemeClr>
              </a:solidFill>
              <a:ln>
                <a:solidFill>
                  <a:schemeClr val="accent1"/>
                </a:solidFill>
              </a:ln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wrap="square" rtlCol="0">
                <a:spAutoFit/>
              </a:bodyPr>
              <a:lstStyle/>
              <a:p>
                <a:pPr marR="0" algn="l" rtl="0"/>
                <a:r>
                  <a:rPr lang="it-IT" sz="1900" b="0" i="0" u="none" strike="noStrike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In particolare, TCLUST  </a:t>
                </a:r>
                <a:endParaRPr lang="it-IT" sz="1900" b="0" i="0" u="none" strike="noStrike" dirty="0">
                  <a:solidFill>
                    <a:prstClr val="black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marR="0" algn="l" rtl="0"/>
                <a:endParaRPr lang="it-IT" sz="1900" b="0" i="0" u="none" strike="noStrike" baseline="0" dirty="0">
                  <a:solidFill>
                    <a:prstClr val="black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marL="285750" marR="0" indent="-285750" algn="l" rtl="0">
                  <a:buFont typeface="Arial" panose="020B0604020202020204" pitchFamily="34" charset="0"/>
                  <a:buChar char="•"/>
                </a:pPr>
                <a:r>
                  <a:rPr lang="it-IT" sz="1900" b="0" i="0" u="none" strike="noStrike" baseline="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É un algoritmo di tipo </a:t>
                </a:r>
                <a:r>
                  <a:rPr lang="it-IT" sz="1900" b="0" i="0" u="none" strike="noStrike" baseline="0" dirty="0" err="1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Classification</a:t>
                </a:r>
                <a:r>
                  <a:rPr lang="it-IT" sz="1900" b="0" i="0" u="none" strike="noStrike" baseline="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 EM (CEM)  (</a:t>
                </a:r>
                <a:r>
                  <a:rPr lang="it-IT" sz="1900" b="0" i="0" u="none" strike="noStrike" baseline="0" dirty="0" err="1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Celeux</a:t>
                </a:r>
                <a:r>
                  <a:rPr lang="it-IT" sz="1900" b="0" i="0" u="none" strike="noStrike" baseline="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 e </a:t>
                </a:r>
                <a:r>
                  <a:rPr lang="it-IT" sz="1900" b="0" i="0" u="none" strike="noStrike" baseline="0" dirty="0" err="1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Govaert</a:t>
                </a:r>
                <a:r>
                  <a:rPr lang="it-IT" sz="1900" b="0" i="0" u="none" strike="noStrike" baseline="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, 1992)</a:t>
                </a:r>
              </a:p>
              <a:p>
                <a:pPr marL="285750" marR="0" indent="-285750" algn="l" rtl="0">
                  <a:buFont typeface="Arial" panose="020B0604020202020204" pitchFamily="34" charset="0"/>
                  <a:buChar char="•"/>
                </a:pPr>
                <a:endParaRPr lang="it-IT" sz="1900" b="0" i="0" u="none" strike="noStrike" baseline="0" dirty="0">
                  <a:solidFill>
                    <a:prstClr val="black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marL="285750" marR="0" indent="-285750" algn="l" rtl="0">
                  <a:buFont typeface="Arial" panose="020B0604020202020204" pitchFamily="34" charset="0"/>
                  <a:buChar char="•"/>
                </a:pPr>
                <a:r>
                  <a:rPr lang="it-IT" sz="1900" b="0" i="0" u="none" strike="noStrike" baseline="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Presenta uno step aggiuntivo (</a:t>
                </a:r>
                <a:r>
                  <a:rPr lang="it-IT" sz="1900" b="0" i="0" u="none" strike="noStrike" baseline="0" dirty="0" err="1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trimming</a:t>
                </a:r>
                <a:r>
                  <a:rPr lang="it-IT" sz="1900" b="0" i="0" u="none" strike="noStrike" baseline="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 step), dove le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"/>
                        <m:ctrlPr>
                          <a:rPr lang="en-GB" altLang="it-IT" sz="19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altLang="it-IT" sz="190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altLang="it-IT" sz="1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d>
                      <m:dPr>
                        <m:begChr m:val=""/>
                        <m:endChr m:val="⌉"/>
                        <m:ctrlPr>
                          <a:rPr lang="en-GB" altLang="it-IT" sz="1900" b="1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it-IT" sz="1900" b="1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</m:oMath>
                </a14:m>
                <a:r>
                  <a:rPr lang="it-IT" sz="1900" b="0" i="0" u="none" strike="noStrike" baseline="0" dirty="0">
                    <a:solidFill>
                      <a:schemeClr val="bg2">
                        <a:lumMod val="50000"/>
                      </a:schemeClr>
                    </a:solidFill>
                    <a:latin typeface="+mn-lt"/>
                    <a:cs typeface="Arial" panose="020B0604020202020204" pitchFamily="34" charset="0"/>
                  </a:rPr>
                  <a:t> </a:t>
                </a:r>
                <a:r>
                  <a:rPr lang="it-IT" sz="1900" b="0" i="0" u="none" strike="noStrike" baseline="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osservazioni identificate come spurie sono rimosse</a:t>
                </a:r>
                <a:endParaRPr lang="it-IT" sz="1900" b="0" i="0" u="none" strike="noStrike" baseline="0" dirty="0">
                  <a:solidFill>
                    <a:prstClr val="black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3A49BFDB-0D6D-4E3E-968A-90430161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88" y="2994919"/>
                <a:ext cx="7416800" cy="2139047"/>
              </a:xfrm>
              <a:prstGeom prst="rect">
                <a:avLst/>
              </a:prstGeom>
              <a:blipFill>
                <a:blip r:embed="rId3"/>
                <a:stretch>
                  <a:fillRect l="-490" t="-559" b="-1703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5D8548-EA34-4A38-B111-B1C2F7ADAE15}"/>
              </a:ext>
            </a:extLst>
          </p:cNvPr>
          <p:cNvSpPr txBox="1"/>
          <p:nvPr/>
        </p:nvSpPr>
        <p:spPr>
          <a:xfrm>
            <a:off x="1547664" y="6176214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(1) Fritz H, </a:t>
            </a:r>
            <a:r>
              <a:rPr lang="it-IT" sz="1400" dirty="0" err="1"/>
              <a:t>Garcìa-Escudero</a:t>
            </a:r>
            <a:r>
              <a:rPr lang="it-IT" sz="1400" dirty="0"/>
              <a:t> LA, Mayo-</a:t>
            </a:r>
            <a:r>
              <a:rPr lang="it-IT" sz="1400" dirty="0" err="1"/>
              <a:t>Iscar</a:t>
            </a:r>
            <a:r>
              <a:rPr lang="it-IT" sz="1400" dirty="0"/>
              <a:t> A (2011). “A Fast </a:t>
            </a:r>
            <a:r>
              <a:rPr lang="it-IT" sz="1400" dirty="0" err="1"/>
              <a:t>Algorithm</a:t>
            </a:r>
            <a:r>
              <a:rPr lang="it-IT" sz="1400" dirty="0"/>
              <a:t> for </a:t>
            </a:r>
            <a:r>
              <a:rPr lang="it-IT" sz="1400" dirty="0" err="1"/>
              <a:t>Robust</a:t>
            </a:r>
            <a:r>
              <a:rPr lang="it-IT" sz="1400" dirty="0"/>
              <a:t> </a:t>
            </a:r>
            <a:r>
              <a:rPr lang="it-IT" sz="1400" dirty="0" err="1"/>
              <a:t>Constrained</a:t>
            </a:r>
            <a:r>
              <a:rPr lang="it-IT" sz="1400" dirty="0"/>
              <a:t> Clustering.”</a:t>
            </a:r>
          </a:p>
        </p:txBody>
      </p:sp>
    </p:spTree>
    <p:extLst>
      <p:ext uri="{BB962C8B-B14F-4D97-AF65-F5344CB8AC3E}">
        <p14:creationId xmlns:p14="http://schemas.microsoft.com/office/powerpoint/2010/main" val="2269299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0FB0DE-0FA9-414B-B3C9-53439ED4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EM e </a:t>
            </a:r>
            <a:r>
              <a:rPr lang="it-IT" dirty="0" err="1"/>
              <a:t>Classification</a:t>
            </a:r>
            <a:r>
              <a:rPr lang="it-IT" dirty="0"/>
              <a:t>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CA16EB4-2ABA-4515-B468-6EACA052F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sz="1900" dirty="0"/>
                  <a:t>Nell’algoritmo EM , ogni iterazione comprende </a:t>
                </a:r>
                <a:endParaRPr lang="it-IT" sz="15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it-IT" sz="1900" dirty="0"/>
                  <a:t>E-step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t-IT" sz="1900" dirty="0"/>
                  <a:t>M-step</a:t>
                </a:r>
              </a:p>
              <a:p>
                <a:pPr marL="0" indent="0">
                  <a:buNone/>
                </a:pPr>
                <a:endParaRPr lang="it-IT" sz="1900" dirty="0"/>
              </a:p>
              <a:p>
                <a:r>
                  <a:rPr lang="it-IT" sz="1900" dirty="0"/>
                  <a:t>Nell’algoritmo </a:t>
                </a:r>
                <a:r>
                  <a:rPr lang="it-IT" sz="1900" dirty="0" err="1"/>
                  <a:t>Classification</a:t>
                </a:r>
                <a:r>
                  <a:rPr lang="it-IT" sz="1900" dirty="0"/>
                  <a:t> EM, vi è uno step intermedio (C-step) dove si ricerca una partizione delle unità, assegnando ciascuna di esse alla componente che massimizza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190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900" dirty="0"/>
                  <a:t>secondo l’approccio MAP:</a:t>
                </a:r>
              </a:p>
              <a:p>
                <a:pPr marL="0" indent="0">
                  <a:buNone/>
                </a:pPr>
                <a:r>
                  <a:rPr lang="it-IT" sz="2000" dirty="0">
                    <a:solidFill>
                      <a:srgbClr val="836967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𝑎𝑙𝑡𝑟𝑖𝑚𝑒𝑛𝑡𝑖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b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b="0" dirty="0"/>
                  <a:t>        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mr>
                      <m:m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𝑛𝑥𝑘</m:t>
                          </m:r>
                        </m:e>
                      </m:mr>
                    </m:m>
                  </m:oMath>
                </a14:m>
                <a:r>
                  <a:rPr lang="it-IT" sz="2000" b="0" dirty="0"/>
                  <a:t>   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it-IT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𝑛𝑥𝑘</m:t>
                          </m:r>
                        </m:e>
                      </m:mr>
                    </m:m>
                  </m:oMath>
                </a14:m>
                <a:endParaRPr lang="it-IT" sz="1900" b="0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CA16EB4-2ABA-4515-B468-6EACA052F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2" t="-1037" r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7C2F862-082C-427B-8F0A-919388AEB55B}"/>
              </a:ext>
            </a:extLst>
          </p:cNvPr>
          <p:cNvCxnSpPr>
            <a:cxnSpLocks/>
          </p:cNvCxnSpPr>
          <p:nvPr/>
        </p:nvCxnSpPr>
        <p:spPr bwMode="auto">
          <a:xfrm>
            <a:off x="6588224" y="4437112"/>
            <a:ext cx="648072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929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69E9EF-0276-417E-9DEC-58C23B86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CEM: iterazione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960BBE3-A408-4980-B357-6D1B33530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it-IT" sz="1900" dirty="0"/>
                  <a:t>E-step. Le probabilità a posteriori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19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900" dirty="0"/>
                  <a:t> sono calcolate come nell’ E-step standard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t-IT" sz="1900" dirty="0"/>
                  <a:t>C-step. Si ottiene una partizione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900" dirty="0"/>
                  <a:t> delle unità adottando l’approccio MAP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t-IT" sz="1900" dirty="0"/>
                  <a:t>M-step. Le stime sono aggiornate utilizzando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sz="1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90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it-IT" sz="19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9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900" dirty="0"/>
                  <a:t>invece di</a:t>
                </a:r>
                <a:r>
                  <a:rPr lang="it-IT" sz="19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19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900" dirty="0"/>
                  <a:t> nell’equazione di stima</a:t>
                </a:r>
              </a:p>
              <a:p>
                <a:pPr marL="0" indent="0">
                  <a:buNone/>
                </a:pPr>
                <a:endParaRPr lang="it-IT" sz="1900" dirty="0"/>
              </a:p>
              <a:p>
                <a:pPr marL="0" indent="0">
                  <a:buNone/>
                </a:pPr>
                <a:r>
                  <a:rPr lang="it-IT" sz="1900" dirty="0"/>
                  <a:t>CEM massimizza la funzione di log-verosimiglianza dei dati completi dove il vettore dei dati mancanti è stimato per ogni campione e incluso nel dataset.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960BBE3-A408-4980-B357-6D1B33530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2" t="-889" r="-5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339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3F187-4535-4E47-90A3-1ECB62F3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TCLUST: lo step di </a:t>
            </a:r>
            <a:r>
              <a:rPr lang="it-IT" dirty="0" err="1"/>
              <a:t>Trimming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DCFB90-D450-45EE-8885-C493A1415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8888" y="1752600"/>
                <a:ext cx="7416800" cy="26125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sz="1900" dirty="0"/>
                  <a:t>Il T-step presente nell’algoritmo TCLUST è un’estensione del C-step standard.</a:t>
                </a:r>
              </a:p>
              <a:p>
                <a:pPr marL="0" indent="0">
                  <a:buNone/>
                </a:pPr>
                <a:endParaRPr lang="it-IT" sz="1900" dirty="0"/>
              </a:p>
              <a:p>
                <a:pPr marL="0" indent="0">
                  <a:buNone/>
                </a:pPr>
                <a:r>
                  <a:rPr lang="it-IT" sz="1900" dirty="0"/>
                  <a:t>I dati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900" dirty="0"/>
                  <a:t> sono ripartiti in </a:t>
                </a:r>
                <a14:m>
                  <m:oMath xmlns:m="http://schemas.openxmlformats.org/officeDocument/2006/math">
                    <m:r>
                      <a:rPr lang="it-IT" sz="19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190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it-IT" sz="1900" dirty="0"/>
                  <a:t>gruppi, ottenendo la partizione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it-IT" sz="19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9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GB" altLang="it-IT" sz="19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altLang="it-IT" sz="19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altLang="it-IT" sz="19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altLang="it-IT" sz="19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9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altLang="it-IT" sz="19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altLang="it-IT" sz="19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9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altLang="it-IT" sz="19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900" dirty="0"/>
                  <a:t> dove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it-IT" sz="19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9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altLang="it-IT" sz="19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altLang="it-IT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900" dirty="0"/>
                  <a:t>contiene le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"/>
                        <m:ctrlPr>
                          <a:rPr lang="en-GB" altLang="it-IT" sz="19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altLang="it-IT" sz="19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altLang="it-IT" sz="19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d>
                      <m:dPr>
                        <m:begChr m:val=""/>
                        <m:endChr m:val="⌉"/>
                        <m:ctrlPr>
                          <a:rPr lang="en-GB" altLang="it-IT" sz="1900" b="1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it-IT" sz="1900" b="1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</m:oMath>
                </a14:m>
                <a:r>
                  <a:rPr lang="it-IT" sz="1900" dirty="0"/>
                  <a:t> osservazioni spurie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it-IT" sz="19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9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altLang="it-IT" sz="19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altLang="it-IT" sz="19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9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altLang="it-IT" sz="19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900" dirty="0"/>
                  <a:t>contengono le restanti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altLang="it-IT" sz="19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it-IT" altLang="it-IT" sz="19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⌈"/>
                        <m:endChr m:val=""/>
                        <m:ctrlPr>
                          <a:rPr lang="en-GB" altLang="it-IT" sz="19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altLang="it-IT" sz="19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altLang="it-IT" sz="19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d>
                      <m:dPr>
                        <m:begChr m:val=""/>
                        <m:endChr m:val="⌉"/>
                        <m:ctrlPr>
                          <a:rPr lang="en-GB" altLang="it-IT" sz="1900" b="1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it-IT" sz="1900" b="1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</m:oMath>
                </a14:m>
                <a:r>
                  <a:rPr lang="it-IT" sz="1900" dirty="0"/>
                  <a:t> osservazioni regolari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DCFB90-D450-45EE-8885-C493A1415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8888" y="1752600"/>
                <a:ext cx="7416800" cy="2612504"/>
              </a:xfrm>
              <a:blipFill>
                <a:blip r:embed="rId2"/>
                <a:stretch>
                  <a:fillRect l="-822" t="-1168" b="-16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661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436DA6-9A9B-4C64-83BF-21863033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TCLUST: nel dettaglio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4CD9223-6D7F-40F6-9347-5D3A0CBF81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8888" y="1635706"/>
                <a:ext cx="7344816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sz="1900" b="1" dirty="0">
                    <a:solidFill>
                      <a:srgbClr val="8224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Inizializzazione: selezionare </a:t>
                </a:r>
                <a:r>
                  <a:rPr 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</a:t>
                </a:r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random i valori iniziali</a:t>
                </a:r>
              </a:p>
              <a:p>
                <a:pPr marL="0" indent="0">
                  <a:buNone/>
                </a:pPr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it-IT" sz="19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it-IT" sz="19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it-IT" altLang="it-IT" sz="19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altLang="it-IT" sz="19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altLang="it-IT" sz="19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altLang="it-IT" sz="19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it-IT" altLang="it-IT" sz="19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GB" altLang="it-IT" sz="19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it-IT" altLang="it-IT" sz="19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it-IT" altLang="it-IT" sz="19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GB" altLang="it-IT" sz="19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altLang="it-IT" sz="19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it-IT" altLang="it-IT" sz="19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GB" altLang="it-IT" sz="19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it-IT" altLang="it-IT" sz="19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it-IT" altLang="it-IT" sz="19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altLang="it-IT" sz="19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altLang="it-IT" sz="19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altLang="it-IT" sz="19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altLang="it-IT" sz="19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it-IT" altLang="it-IT" sz="19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it-IT" altLang="it-IT" sz="19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altLang="it-IT" sz="19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altLang="it-IT" sz="19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it-IT" altLang="it-IT" sz="19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it-IT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900" dirty="0" err="1">
                    <a:latin typeface="Source Code Pro" panose="020B0509030403020204" pitchFamily="49" charset="0"/>
                    <a:ea typeface="Source Code Pro" panose="020B0509030403020204" pitchFamily="49" charset="0"/>
                    <a:cs typeface="Times New Roman" panose="02020603050405020304" pitchFamily="18" charset="0"/>
                  </a:rPr>
                  <a:t>nstart</a:t>
                </a:r>
                <a:r>
                  <a:rPr lang="it-IT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volte</a:t>
                </a:r>
              </a:p>
              <a:p>
                <a:pPr marL="0" indent="0">
                  <a:buNone/>
                </a:pPr>
                <a:endParaRPr lang="it-IT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1900" dirty="0">
                    <a:solidFill>
                      <a:srgbClr val="8224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E-step.</a:t>
                </a:r>
              </a:p>
              <a:p>
                <a:pPr marL="0" indent="0">
                  <a:buNone/>
                </a:pPr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le stime correnti 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it-IT" sz="19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it-IT" sz="19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GB" altLang="it-IT" sz="19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it-IT" altLang="it-IT" sz="19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altLang="it-IT" sz="19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altLang="it-IT" sz="19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altLang="it-IT" sz="19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it-IT" altLang="it-IT" sz="19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GB" altLang="it-IT" sz="19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it-IT" altLang="it-IT" sz="19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GB" altLang="it-IT" sz="19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altLang="it-IT" sz="19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it-IT" altLang="it-IT" sz="19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GB" altLang="it-IT" sz="19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it-IT" altLang="it-IT" sz="19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altLang="it-IT" sz="19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altLang="it-IT" sz="19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altLang="it-IT" sz="19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altLang="it-IT" sz="19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it-IT" altLang="it-IT" sz="19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it-IT" altLang="it-IT" sz="19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altLang="it-IT" sz="19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altLang="it-IT" sz="19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it-IT" altLang="it-IT" sz="19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  <m:r>
                      <a:rPr lang="it-IT" altLang="it-IT" sz="19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per ogni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calcolare le probabilità a posteriori </a:t>
                </a:r>
              </a:p>
              <a:p>
                <a:pPr marL="0" indent="0">
                  <a:buNone/>
                </a:pPr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it-IT" sz="19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altLang="it-IT" sz="19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altLang="it-IT" sz="19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altLang="it-IT" sz="19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altLang="it-IT" sz="19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altLang="it-IT" sz="19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GB" altLang="it-IT" sz="19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GB" altLang="it-IT" sz="19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altLang="it-IT" sz="1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it-IT" altLang="it-IT" sz="1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altLang="it-IT" sz="1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altLang="it-IT" sz="19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it-IT" sz="19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altLang="it-IT" sz="19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altLang="it-IT" sz="19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altLang="it-IT" sz="19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it-IT" sz="19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altLang="it-IT" sz="19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altLang="it-IT" sz="19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GB" altLang="it-IT" sz="19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it-IT" sz="1900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GB" altLang="it-IT" sz="1900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it-IT" altLang="it-IT" sz="19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it-IT" altLang="it-IT" sz="1900" b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altLang="it-IT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it-IT" altLang="it-IT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=1,…,</m:t>
                    </m:r>
                    <m:r>
                      <a:rPr lang="it-IT" altLang="it-IT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endParaRPr lang="it-IT" altLang="it-IT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it-IT" sz="19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it-IT" altLang="it-IT" sz="19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it-IT" sz="19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altLang="it-IT" sz="19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altLang="it-IT" sz="19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altLang="it-IT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9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altLang="it-IT" sz="19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altLang="it-IT" sz="19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altLang="it-IT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9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9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it-IT" altLang="it-IT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it-IT" altLang="it-IT" sz="19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altLang="it-IT" sz="19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altLang="it-IT" sz="19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it-IT" altLang="it-IT" sz="19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it-IT" altLang="it-IT" sz="19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it-IT" altLang="it-IT" sz="19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Sup>
                      <m:sSubSupPr>
                        <m:ctrlPr>
                          <a:rPr lang="it-IT" altLang="it-IT" sz="19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altLang="it-IT" sz="19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altLang="it-IT" sz="19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altLang="it-IT" sz="19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altLang="it-IT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it-IT" alt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it-IT" alt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it-IT" altLang="it-I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it-I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4CD9223-6D7F-40F6-9347-5D3A0CBF8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8888" y="1635706"/>
                <a:ext cx="7344816" cy="4114800"/>
              </a:xfrm>
              <a:blipFill>
                <a:blip r:embed="rId2"/>
                <a:stretch>
                  <a:fillRect l="-831" t="-889" r="-3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920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A4CE8B-8C8A-42CA-A74F-504C1BD6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TCLUST: nel dettaglio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7E263B3-FC72-49B9-988E-19EF15B81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sz="1900" dirty="0">
                    <a:solidFill>
                      <a:srgbClr val="8224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 </a:t>
                </a:r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T-step. </a:t>
                </a:r>
              </a:p>
              <a:p>
                <a:pPr marL="0" indent="0">
                  <a:buNone/>
                </a:pPr>
                <a:r>
                  <a:rPr lang="it-IT" sz="1900" dirty="0">
                    <a:solidFill>
                      <a:srgbClr val="8224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3.1</a:t>
                </a:r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Per ogni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osservazione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registrare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la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quantità</a:t>
                </a:r>
                <a:endParaRPr lang="en-GB" altLang="it-IT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altLang="it-IT" sz="19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altLang="it-IT" sz="19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altLang="it-I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altLang="it-IT" sz="1900" b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⁡</m:t>
                    </m:r>
                    <m:sSub>
                      <m:sSubPr>
                        <m:ctrlPr>
                          <a:rPr lang="it-IT" altLang="it-IT" sz="1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altLang="it-IT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𝑚𝑎𝑥</m:t>
                        </m:r>
                      </m:e>
                      <m:sub>
                        <m:r>
                          <a:rPr lang="it-IT" altLang="it-IT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it-IT" altLang="it-IT" sz="1900" b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</m:oMath>
                </a14:m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it-IT" sz="19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altLang="it-IT" sz="19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altLang="it-IT" sz="1900" dirty="0">
                    <a:solidFill>
                      <a:srgbClr val="83696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it-IT" sz="19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),…,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it-IT" sz="19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9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altLang="it-IT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altLang="it-IT" sz="19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altLang="it-IT" sz="19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altLang="it-IT" sz="1900" dirty="0">
                    <a:solidFill>
                      <a:srgbClr val="83696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it-IT" sz="19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) }</a:t>
                </a:r>
              </a:p>
              <a:p>
                <a:pPr marL="0" indent="0">
                  <a:buNone/>
                </a:pPr>
                <a:endParaRPr lang="en-GB" altLang="it-IT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GB" altLang="it-IT" sz="1900" dirty="0">
                    <a:solidFill>
                      <a:srgbClr val="8224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3.2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Le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"/>
                        <m:ctrlPr>
                          <a:rPr lang="en-GB" altLang="it-IT" sz="1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altLang="it-IT" sz="1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altLang="it-IT" sz="1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d>
                      <m:dPr>
                        <m:begChr m:val=""/>
                        <m:endChr m:val="⌉"/>
                        <m:ctrlPr>
                          <a:rPr lang="en-GB" altLang="it-IT" sz="19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it-IT" sz="19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osservazioni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più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piccoli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valori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</a:t>
                </a:r>
                <a14:m>
                  <m:oMath xmlns:m="http://schemas.openxmlformats.org/officeDocument/2006/math"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altLang="it-IT" sz="19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altLang="it-IT" sz="19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  <a:p>
                <a:pPr marL="0" indent="0" algn="just">
                  <a:buNone/>
                </a:pP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sono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assegnate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it-IT" sz="19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altLang="it-IT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altLang="it-IT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it-IT" altLang="it-IT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altLang="it-IT" sz="1900" dirty="0">
                    <a:solidFill>
                      <a:srgbClr val="8224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3.3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Le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restanti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altLang="it-IT" sz="19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it-IT" altLang="it-IT" sz="19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⌈"/>
                        <m:endChr m:val=""/>
                        <m:ctrlPr>
                          <a:rPr lang="en-GB" altLang="it-IT" sz="19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altLang="it-IT" sz="19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altLang="it-IT" sz="1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d>
                      <m:dPr>
                        <m:begChr m:val=""/>
                        <m:endChr m:val="⌉"/>
                        <m:ctrlPr>
                          <a:rPr lang="en-GB" altLang="it-IT" sz="1900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it-IT" sz="19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unità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regolari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sono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ripartite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nei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it-IT" sz="19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altLang="it-IT" sz="19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altLang="it-IT" sz="19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altLang="it-IT" sz="19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in corrispondenza dei quali la probabilità a posteriori è massima.</a:t>
                </a:r>
                <a:endParaRPr lang="en-GB" altLang="it-IT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7E263B3-FC72-49B9-988E-19EF15B81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2" t="-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844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AEF86-4DA5-414A-9989-D5CF8F4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TCLUST: nel dettaglio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55C321-BAAD-4D9A-BD82-BF99673CD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sz="1900" dirty="0">
                    <a:solidFill>
                      <a:srgbClr val="8224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</a:t>
                </a:r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M-step. I parametri sono aggiornati sulla base delle osservazioni non eliminate, i.e. le osservazioni che non appartengono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it-IT" sz="19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altLang="it-IT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. Dati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it-IT" sz="19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9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altLang="it-IT" sz="19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altLang="it-IT" sz="1900" b="0" i="1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GB" altLang="it-IT" sz="19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900" b="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altLang="it-IT" sz="1900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,</a:t>
                </a:r>
              </a:p>
              <a:p>
                <a:pPr marL="0" indent="0">
                  <a:buNone/>
                </a:pPr>
                <a:r>
                  <a:rPr lang="en-GB" sz="1900" dirty="0">
                    <a:solidFill>
                      <a:srgbClr val="8224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4.1  </a:t>
                </a:r>
                <a:r>
                  <a:rPr lang="en-GB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altLang="it-IT" sz="19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altLang="it-IT" sz="19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acc>
                          <m:accPr>
                            <m:chr m:val="̇"/>
                            <m:ctrlPr>
                              <a:rPr lang="en-GB" altLang="it-IT" sz="19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sub>
                    </m:sSub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/[</m:t>
                    </m:r>
                    <m:r>
                      <a:rPr lang="it-IT" altLang="it-IT" sz="1900" b="0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it-IT" altLang="it-IT" sz="19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altLang="it-IT" sz="19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it-IT" altLang="it-IT" sz="1900" b="0" i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altLang="it-IT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altLang="it-IT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1900" dirty="0">
                    <a:solidFill>
                      <a:srgbClr val="8224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4.2 </a:t>
                </a:r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altLang="it-IT" sz="19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it-IT" sz="1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altLang="it-IT" sz="1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altLang="it-IT" sz="19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altLang="it-IT" sz="19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it-IT" altLang="it-IT" sz="19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altLang="it-IT" sz="19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altLang="it-IT" sz="19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GB" altLang="it-IT" sz="19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altLang="it-IT" sz="1900" b="0" i="0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GB" altLang="it-IT" sz="19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GB" altLang="it-IT" sz="19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it-IT" sz="19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it-IT" altLang="it-IT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it-IT" altLang="it-IT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1900" dirty="0">
                    <a:solidFill>
                      <a:srgbClr val="8224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4.3 </a:t>
                </a:r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altLang="it-IT" sz="19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altLang="it-IT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altLang="it-IT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altLang="it-IT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altLang="it-IT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it-IT" altLang="it-IT" sz="19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altLang="it-IT" sz="19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GB" altLang="it-IT" sz="19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9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altLang="it-IT" sz="19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it-IT" sz="19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GB" altLang="it-IT" sz="19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GB" altLang="it-IT" sz="19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altLang="it-IT" sz="19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55C321-BAAD-4D9A-BD82-BF99673CD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2" t="-889" r="-9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43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e 1">
            <a:extLst>
              <a:ext uri="{FF2B5EF4-FFF2-40B4-BE49-F238E27FC236}">
                <a16:creationId xmlns:a16="http://schemas.microsoft.com/office/drawing/2014/main" id="{C8EDF4ED-2A6D-4EA8-83B8-2FAB41599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2708275"/>
            <a:ext cx="91440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9219" name="Ovale 7">
            <a:extLst>
              <a:ext uri="{FF2B5EF4-FFF2-40B4-BE49-F238E27FC236}">
                <a16:creationId xmlns:a16="http://schemas.microsoft.com/office/drawing/2014/main" id="{8D7ED678-555D-41C7-A2AC-31ADEE295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788" y="3271838"/>
            <a:ext cx="3960812" cy="27638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9220" name="CasellaDiTesto 13">
            <a:extLst>
              <a:ext uri="{FF2B5EF4-FFF2-40B4-BE49-F238E27FC236}">
                <a16:creationId xmlns:a16="http://schemas.microsoft.com/office/drawing/2014/main" id="{A392AAA5-F8BC-4ADE-8B7B-4B2447ABE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954" y="1712829"/>
            <a:ext cx="7956550" cy="4062651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buClrTx/>
              <a:buNone/>
              <a:defRPr/>
            </a:pPr>
            <a:endParaRPr lang="it-IT" altLang="it-IT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defRPr/>
            </a:pPr>
            <a:r>
              <a:rPr lang="it-IT" altLang="it-IT" sz="2000" dirty="0">
                <a:latin typeface="Arial"/>
                <a:ea typeface="MS PGothic"/>
                <a:cs typeface="Arial"/>
              </a:rPr>
              <a:t>Una metodologia statistica viene definita robusta se mantiene un comportamento stabile a fronte di cambiamenti nei dati o discostamenti dal modello ipotizzato.</a:t>
            </a:r>
          </a:p>
          <a:p>
            <a:pPr>
              <a:spcBef>
                <a:spcPct val="0"/>
              </a:spcBef>
              <a:buClrTx/>
              <a:defRPr/>
            </a:pPr>
            <a:endParaRPr lang="it-IT" alt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ClrTx/>
              <a:buNone/>
              <a:defRPr/>
            </a:pPr>
            <a:endParaRPr lang="it-IT" altLang="it-IT" sz="2000" dirty="0">
              <a:latin typeface="Arial"/>
              <a:ea typeface="MS PGothic"/>
              <a:cs typeface="Arial"/>
            </a:endParaRPr>
          </a:p>
          <a:p>
            <a:pPr>
              <a:spcBef>
                <a:spcPct val="0"/>
              </a:spcBef>
              <a:buClrTx/>
              <a:defRPr/>
            </a:pPr>
            <a:r>
              <a:rPr lang="it-IT" altLang="it-IT" sz="2000" dirty="0">
                <a:latin typeface="Arial"/>
                <a:ea typeface="MS PGothic"/>
                <a:cs typeface="Arial"/>
              </a:rPr>
              <a:t>Nel clustering, la ricerca di gruppi omogenei all’interno ed eterogenei fra di loro può essere compromessa dall’impiego di metodologie non robuste, le quali risultano suscettibili alla presenza di </a:t>
            </a:r>
            <a:r>
              <a:rPr lang="it-IT" altLang="it-IT" sz="2000" dirty="0" err="1">
                <a:latin typeface="Arial"/>
                <a:ea typeface="MS PGothic"/>
                <a:cs typeface="Arial"/>
              </a:rPr>
              <a:t>outliers</a:t>
            </a:r>
            <a:r>
              <a:rPr lang="it-IT" altLang="it-IT" sz="2000" dirty="0">
                <a:latin typeface="Arial"/>
                <a:ea typeface="MS PGothic"/>
                <a:cs typeface="Arial"/>
              </a:rPr>
              <a:t>.</a:t>
            </a:r>
          </a:p>
          <a:p>
            <a:pPr>
              <a:spcBef>
                <a:spcPct val="0"/>
              </a:spcBef>
              <a:buClrTx/>
              <a:defRPr/>
            </a:pPr>
            <a:endParaRPr lang="it-IT" alt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defRPr/>
            </a:pPr>
            <a:endParaRPr lang="it-IT" alt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defRPr/>
            </a:pPr>
            <a:endParaRPr lang="en-GB" altLang="it-IT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24FB13F-A7C0-4609-9DAD-CEF5CB4BF83E}"/>
              </a:ext>
            </a:extLst>
          </p:cNvPr>
          <p:cNvSpPr txBox="1"/>
          <p:nvPr/>
        </p:nvSpPr>
        <p:spPr>
          <a:xfrm>
            <a:off x="1259632" y="1052736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</a:rPr>
              <a:t>Introduzione: robustezza</a:t>
            </a:r>
            <a:endParaRPr lang="it-IT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916C7E-F2CD-44F9-8A8C-5F0A8030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TCLUST: nel dettaglio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1421F1-00A7-4615-B116-1B5E315B9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752600"/>
            <a:ext cx="7416800" cy="1676400"/>
          </a:xfrm>
        </p:spPr>
        <p:txBody>
          <a:bodyPr/>
          <a:lstStyle/>
          <a:p>
            <a:pPr marL="0" indent="0">
              <a:buNone/>
            </a:pPr>
            <a:r>
              <a:rPr lang="it-IT" sz="1900" dirty="0">
                <a:latin typeface="Arial" panose="020B0604020202020204" pitchFamily="34" charset="0"/>
                <a:cs typeface="Arial" panose="020B0604020202020204" pitchFamily="34" charset="0"/>
              </a:rPr>
              <a:t>I passi 2-4 sono ripetuti fino a convergenza o </a:t>
            </a:r>
            <a:r>
              <a:rPr lang="it-IT" sz="1900" dirty="0" err="1"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iter.max</a:t>
            </a:r>
            <a:r>
              <a:rPr lang="it-IT" sz="1900" dirty="0"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 </a:t>
            </a:r>
            <a:r>
              <a:rPr lang="it-IT" sz="1900" dirty="0">
                <a:latin typeface="Arial" panose="020B0604020202020204" pitchFamily="34" charset="0"/>
                <a:cs typeface="Arial" panose="020B0604020202020204" pitchFamily="34" charset="0"/>
              </a:rPr>
              <a:t>volte</a:t>
            </a:r>
          </a:p>
          <a:p>
            <a:pPr marL="0" indent="0">
              <a:buNone/>
            </a:pPr>
            <a:endParaRPr lang="it-IT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1900" dirty="0">
                <a:solidFill>
                  <a:srgbClr val="8224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it-IT" sz="1900" dirty="0">
                <a:latin typeface="Arial" panose="020B0604020202020204" pitchFamily="34" charset="0"/>
                <a:cs typeface="Arial" panose="020B0604020202020204" pitchFamily="34" charset="0"/>
              </a:rPr>
              <a:t>Confronto fra le funzioni obiettivo associate ai </a:t>
            </a:r>
            <a:r>
              <a:rPr lang="it-IT" sz="1900" i="1" dirty="0">
                <a:latin typeface="Arial" panose="020B0604020202020204" pitchFamily="34" charset="0"/>
                <a:cs typeface="Arial" panose="020B0604020202020204" pitchFamily="34" charset="0"/>
              </a:rPr>
              <a:t>multiple </a:t>
            </a:r>
            <a:r>
              <a:rPr lang="it-IT" sz="1900" i="1" dirty="0" err="1"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it-IT" sz="1900" i="1" dirty="0">
                <a:latin typeface="Arial" panose="020B0604020202020204" pitchFamily="34" charset="0"/>
                <a:cs typeface="Arial" panose="020B0604020202020204" pitchFamily="34" charset="0"/>
              </a:rPr>
              <a:t> points </a:t>
            </a:r>
          </a:p>
          <a:p>
            <a:pPr marL="0" indent="0">
              <a:buNone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761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D6E000-D652-45C9-9D42-9F21B7221FB0}"/>
              </a:ext>
            </a:extLst>
          </p:cNvPr>
          <p:cNvSpPr txBox="1"/>
          <p:nvPr/>
        </p:nvSpPr>
        <p:spPr>
          <a:xfrm>
            <a:off x="1331640" y="1268760"/>
            <a:ext cx="3036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822433"/>
                </a:solidFill>
              </a:rPr>
              <a:t>Pacchetto </a:t>
            </a:r>
            <a:r>
              <a:rPr lang="it-IT" sz="2800" b="1" dirty="0" err="1">
                <a:solidFill>
                  <a:srgbClr val="822433"/>
                </a:solidFill>
              </a:rPr>
              <a:t>Tclust</a:t>
            </a:r>
            <a:endParaRPr lang="it-IT" sz="2800" b="1" dirty="0">
              <a:solidFill>
                <a:srgbClr val="822433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8FFC5CC-AB81-43AF-ABF7-845D6F9199B1}"/>
              </a:ext>
            </a:extLst>
          </p:cNvPr>
          <p:cNvSpPr txBox="1"/>
          <p:nvPr/>
        </p:nvSpPr>
        <p:spPr>
          <a:xfrm>
            <a:off x="1331641" y="2361074"/>
            <a:ext cx="7812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0000"/>
                </a:solidFill>
              </a:rPr>
              <a:t>Il pacchetto </a:t>
            </a:r>
            <a:r>
              <a:rPr lang="it-IT" sz="2000" dirty="0" err="1">
                <a:solidFill>
                  <a:srgbClr val="000000"/>
                </a:solidFill>
              </a:rPr>
              <a:t>tclust</a:t>
            </a:r>
            <a:r>
              <a:rPr lang="it-IT" sz="2000" dirty="0">
                <a:solidFill>
                  <a:srgbClr val="000000"/>
                </a:solidFill>
              </a:rPr>
              <a:t> in R, implementa diversi algoritmi di clustering robusti in cui il </a:t>
            </a:r>
            <a:r>
              <a:rPr lang="it-IT" sz="2000" dirty="0" err="1">
                <a:solidFill>
                  <a:srgbClr val="000000"/>
                </a:solidFill>
              </a:rPr>
              <a:t>trimming</a:t>
            </a:r>
            <a:r>
              <a:rPr lang="it-IT" sz="2000" dirty="0">
                <a:solidFill>
                  <a:srgbClr val="000000"/>
                </a:solidFill>
              </a:rPr>
              <a:t> gioca un ruolo chiave.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F354F1-8B49-4C6E-B731-35A6BDFB666D}"/>
              </a:ext>
            </a:extLst>
          </p:cNvPr>
          <p:cNvSpPr txBox="1"/>
          <p:nvPr/>
        </p:nvSpPr>
        <p:spPr>
          <a:xfrm>
            <a:off x="1331640" y="3638054"/>
            <a:ext cx="7200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rgbClr val="000000"/>
                </a:solidFill>
              </a:rPr>
              <a:t>tclust</a:t>
            </a:r>
            <a:r>
              <a:rPr lang="it-IT" sz="2000" dirty="0">
                <a:solidFill>
                  <a:srgbClr val="000000"/>
                </a:solidFill>
              </a:rPr>
              <a:t> (x, k = 3, alpha = 0.05, </a:t>
            </a:r>
            <a:r>
              <a:rPr lang="it-IT" sz="2000" dirty="0" err="1">
                <a:solidFill>
                  <a:srgbClr val="000000"/>
                </a:solidFill>
              </a:rPr>
              <a:t>nstart</a:t>
            </a:r>
            <a:r>
              <a:rPr lang="it-IT" sz="2000" dirty="0">
                <a:solidFill>
                  <a:srgbClr val="000000"/>
                </a:solidFill>
              </a:rPr>
              <a:t> = 50, </a:t>
            </a:r>
            <a:r>
              <a:rPr lang="it-IT" sz="2000" dirty="0" err="1">
                <a:solidFill>
                  <a:srgbClr val="000000"/>
                </a:solidFill>
              </a:rPr>
              <a:t>iter.max</a:t>
            </a:r>
            <a:r>
              <a:rPr lang="it-IT" sz="2000" dirty="0">
                <a:solidFill>
                  <a:srgbClr val="000000"/>
                </a:solidFill>
              </a:rPr>
              <a:t> = 20, </a:t>
            </a:r>
          </a:p>
          <a:p>
            <a:r>
              <a:rPr lang="it-IT" sz="2000" dirty="0">
                <a:solidFill>
                  <a:srgbClr val="000000"/>
                </a:solidFill>
              </a:rPr>
              <a:t>           </a:t>
            </a:r>
            <a:r>
              <a:rPr lang="it-IT" sz="2000" dirty="0" err="1">
                <a:solidFill>
                  <a:srgbClr val="000000"/>
                </a:solidFill>
              </a:rPr>
              <a:t>restr</a:t>
            </a:r>
            <a:r>
              <a:rPr lang="it-IT" sz="2000" dirty="0">
                <a:solidFill>
                  <a:srgbClr val="000000"/>
                </a:solidFill>
              </a:rPr>
              <a:t> = c ("</a:t>
            </a:r>
            <a:r>
              <a:rPr lang="it-IT" sz="2000" dirty="0" err="1">
                <a:solidFill>
                  <a:srgbClr val="000000"/>
                </a:solidFill>
              </a:rPr>
              <a:t>eigen</a:t>
            </a:r>
            <a:r>
              <a:rPr lang="it-IT" sz="2000" dirty="0">
                <a:solidFill>
                  <a:srgbClr val="000000"/>
                </a:solidFill>
              </a:rPr>
              <a:t>", "</a:t>
            </a:r>
            <a:r>
              <a:rPr lang="it-IT" sz="2000" dirty="0" err="1">
                <a:solidFill>
                  <a:srgbClr val="000000"/>
                </a:solidFill>
              </a:rPr>
              <a:t>deter</a:t>
            </a:r>
            <a:r>
              <a:rPr lang="it-IT" sz="2000" dirty="0">
                <a:solidFill>
                  <a:srgbClr val="000000"/>
                </a:solidFill>
              </a:rPr>
              <a:t>", "sigma"), </a:t>
            </a:r>
            <a:r>
              <a:rPr lang="it-IT" sz="2000" dirty="0" err="1">
                <a:solidFill>
                  <a:srgbClr val="000000"/>
                </a:solidFill>
              </a:rPr>
              <a:t>restr.fact</a:t>
            </a:r>
            <a:r>
              <a:rPr lang="it-IT" sz="2000" dirty="0">
                <a:solidFill>
                  <a:srgbClr val="000000"/>
                </a:solidFill>
              </a:rPr>
              <a:t> = 12, </a:t>
            </a:r>
          </a:p>
          <a:p>
            <a:r>
              <a:rPr lang="it-IT" sz="2000" dirty="0">
                <a:solidFill>
                  <a:srgbClr val="000000"/>
                </a:solidFill>
              </a:rPr>
              <a:t>           </a:t>
            </a:r>
            <a:r>
              <a:rPr lang="it-IT" sz="2000" dirty="0" err="1">
                <a:solidFill>
                  <a:srgbClr val="000000"/>
                </a:solidFill>
              </a:rPr>
              <a:t>equal.weights</a:t>
            </a:r>
            <a:r>
              <a:rPr lang="it-IT" sz="2000" dirty="0">
                <a:solidFill>
                  <a:srgbClr val="000000"/>
                </a:solidFill>
              </a:rPr>
              <a:t> = FALSE)</a:t>
            </a:r>
          </a:p>
        </p:txBody>
      </p:sp>
    </p:spTree>
    <p:extLst>
      <p:ext uri="{BB962C8B-B14F-4D97-AF65-F5344CB8AC3E}">
        <p14:creationId xmlns:p14="http://schemas.microsoft.com/office/powerpoint/2010/main" val="2005426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48B4FE8-129F-4A36-84F0-04D7545EC412}"/>
              </a:ext>
            </a:extLst>
          </p:cNvPr>
          <p:cNvSpPr txBox="1"/>
          <p:nvPr/>
        </p:nvSpPr>
        <p:spPr>
          <a:xfrm>
            <a:off x="1331640" y="1556792"/>
            <a:ext cx="7056784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900" dirty="0">
                <a:solidFill>
                  <a:srgbClr val="000000"/>
                </a:solidFill>
                <a:cs typeface="Arial" panose="020B0604020202020204" pitchFamily="34" charset="0"/>
              </a:rPr>
              <a:t>x : 	            matrice o </a:t>
            </a:r>
            <a:r>
              <a:rPr lang="it-IT" sz="1900" dirty="0" err="1">
                <a:solidFill>
                  <a:srgbClr val="000000"/>
                </a:solidFill>
                <a:cs typeface="Arial" panose="020B0604020202020204" pitchFamily="34" charset="0"/>
              </a:rPr>
              <a:t>dataframe</a:t>
            </a:r>
            <a:r>
              <a:rPr lang="it-IT" sz="19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it-IT" sz="1900" dirty="0" err="1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r>
              <a:rPr lang="it-IT" sz="1600" dirty="0" err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it-IT" sz="1900" dirty="0" err="1">
                <a:solidFill>
                  <a:srgbClr val="000000"/>
                </a:solidFill>
                <a:cs typeface="Arial" panose="020B0604020202020204" pitchFamily="34" charset="0"/>
              </a:rPr>
              <a:t>p</a:t>
            </a:r>
            <a:r>
              <a:rPr lang="it-IT" sz="1900" dirty="0">
                <a:solidFill>
                  <a:srgbClr val="000000"/>
                </a:solidFill>
                <a:cs typeface="Arial" panose="020B0604020202020204" pitchFamily="34" charset="0"/>
              </a:rPr>
              <a:t> contenente le  	  	            osservazioni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9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900" dirty="0">
                <a:solidFill>
                  <a:srgbClr val="000000"/>
                </a:solidFill>
                <a:cs typeface="Arial" panose="020B0604020202020204" pitchFamily="34" charset="0"/>
              </a:rPr>
              <a:t>k : 	            numero di clusters impostati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9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900" dirty="0">
                <a:solidFill>
                  <a:srgbClr val="000000"/>
                </a:solidFill>
                <a:cs typeface="Arial" panose="020B0604020202020204" pitchFamily="34" charset="0"/>
              </a:rPr>
              <a:t>α : 	            proporzione di osservazioni da eliminare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9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9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nstart</a:t>
            </a:r>
            <a:r>
              <a:rPr lang="it-IT" sz="1900" dirty="0">
                <a:solidFill>
                  <a:srgbClr val="000000"/>
                </a:solidFill>
                <a:cs typeface="Arial" panose="020B0604020202020204" pitchFamily="34" charset="0"/>
              </a:rPr>
              <a:t> :      numero di inizializzazioni da eseguire</a:t>
            </a:r>
          </a:p>
          <a:p>
            <a:endParaRPr lang="it-IT" sz="19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9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iter.max</a:t>
            </a:r>
            <a:r>
              <a:rPr lang="it-IT" sz="19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 </a:t>
            </a:r>
            <a:r>
              <a:rPr lang="it-IT" sz="1900" dirty="0">
                <a:solidFill>
                  <a:srgbClr val="000000"/>
                </a:solidFill>
                <a:cs typeface="Arial" panose="020B0604020202020204" pitchFamily="34" charset="0"/>
              </a:rPr>
              <a:t>: numero massimo di iterazioni da eseguire. </a:t>
            </a:r>
          </a:p>
          <a:p>
            <a:r>
              <a:rPr lang="it-IT" sz="1900" dirty="0">
                <a:solidFill>
                  <a:srgbClr val="000000"/>
                </a:solidFill>
                <a:cs typeface="Arial" panose="020B0604020202020204" pitchFamily="34" charset="0"/>
              </a:rPr>
              <a:t>	             Vengono interrotte ogni volta che due passaggi 	             consecutivi portano alla stessa partizione dei  	             dati.</a:t>
            </a:r>
          </a:p>
        </p:txBody>
      </p:sp>
    </p:spTree>
    <p:extLst>
      <p:ext uri="{BB962C8B-B14F-4D97-AF65-F5344CB8AC3E}">
        <p14:creationId xmlns:p14="http://schemas.microsoft.com/office/powerpoint/2010/main" val="3337831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A4274D-711A-45C2-9968-072D8D5E0917}"/>
              </a:ext>
            </a:extLst>
          </p:cNvPr>
          <p:cNvSpPr txBox="1"/>
          <p:nvPr/>
        </p:nvSpPr>
        <p:spPr>
          <a:xfrm>
            <a:off x="1403648" y="897538"/>
            <a:ext cx="698477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900" dirty="0" err="1">
                <a:solidFill>
                  <a:srgbClr val="000000"/>
                </a:solidFill>
              </a:rPr>
              <a:t>equal.weights</a:t>
            </a:r>
            <a:r>
              <a:rPr lang="it-IT" sz="1900" dirty="0">
                <a:solidFill>
                  <a:srgbClr val="000000"/>
                </a:solidFill>
              </a:rPr>
              <a:t> : </a:t>
            </a:r>
          </a:p>
          <a:p>
            <a:r>
              <a:rPr lang="it-IT" sz="1900" dirty="0">
                <a:solidFill>
                  <a:srgbClr val="000000"/>
                </a:solidFill>
              </a:rPr>
              <a:t>se il suo valore è TRUE, l’algoritmo cerca di far si che tutti i cluster abbiamo lo stesso numero di osservazioni</a:t>
            </a:r>
          </a:p>
          <a:p>
            <a:endParaRPr lang="it-IT" sz="19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900" dirty="0" err="1">
                <a:solidFill>
                  <a:srgbClr val="000000"/>
                </a:solidFill>
              </a:rPr>
              <a:t>restr.fact</a:t>
            </a:r>
            <a:r>
              <a:rPr lang="it-IT" sz="1900" dirty="0">
                <a:solidFill>
                  <a:srgbClr val="000000"/>
                </a:solidFill>
              </a:rPr>
              <a:t> : </a:t>
            </a:r>
          </a:p>
          <a:p>
            <a:r>
              <a:rPr lang="it-IT" sz="1900" dirty="0">
                <a:solidFill>
                  <a:srgbClr val="000000"/>
                </a:solidFill>
              </a:rPr>
              <a:t>controlla il grado di restrizione.</a:t>
            </a:r>
          </a:p>
          <a:p>
            <a:r>
              <a:rPr lang="it-IT" sz="1900" dirty="0">
                <a:solidFill>
                  <a:srgbClr val="000000"/>
                </a:solidFill>
              </a:rPr>
              <a:t>Quanto maggiore è il suo valore, tanto minore è la restrizione e maggiore è l’eterogeneità nei cluster creati. </a:t>
            </a:r>
          </a:p>
          <a:p>
            <a:r>
              <a:rPr lang="it-IT" sz="1900" dirty="0">
                <a:solidFill>
                  <a:srgbClr val="000000"/>
                </a:solidFill>
              </a:rPr>
              <a:t>Valori vicini a 1 generano cluster con dispersione simile.</a:t>
            </a:r>
          </a:p>
          <a:p>
            <a:endParaRPr lang="it-IT" sz="19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900" dirty="0" err="1">
                <a:solidFill>
                  <a:srgbClr val="000000"/>
                </a:solidFill>
              </a:rPr>
              <a:t>restr</a:t>
            </a:r>
            <a:r>
              <a:rPr lang="it-IT" sz="1900" dirty="0">
                <a:solidFill>
                  <a:srgbClr val="000000"/>
                </a:solidFill>
              </a:rPr>
              <a:t> : 	   </a:t>
            </a:r>
          </a:p>
          <a:p>
            <a:r>
              <a:rPr lang="it-IT" sz="1900" dirty="0">
                <a:solidFill>
                  <a:srgbClr val="000000"/>
                </a:solidFill>
              </a:rPr>
              <a:t>vincolo imposto alle matrici di covarianza dei cluster. 	   Tre tipi di vincoli:</a:t>
            </a:r>
          </a:p>
          <a:p>
            <a:endParaRPr lang="it-IT" sz="1900" dirty="0">
              <a:solidFill>
                <a:srgbClr val="000000"/>
              </a:solidFill>
            </a:endParaRPr>
          </a:p>
          <a:p>
            <a:pPr marL="1828800" lvl="3" indent="-457200">
              <a:buClr>
                <a:srgbClr val="822433"/>
              </a:buClr>
              <a:buFont typeface="+mj-lt"/>
              <a:buAutoNum type="arabicPeriod"/>
            </a:pPr>
            <a:r>
              <a:rPr lang="it-IT" sz="1900" dirty="0" err="1">
                <a:solidFill>
                  <a:srgbClr val="000000"/>
                </a:solidFill>
              </a:rPr>
              <a:t>eigen</a:t>
            </a:r>
            <a:endParaRPr lang="it-IT" sz="1900" dirty="0">
              <a:solidFill>
                <a:srgbClr val="000000"/>
              </a:solidFill>
            </a:endParaRPr>
          </a:p>
          <a:p>
            <a:pPr marL="1828800" lvl="3" indent="-457200">
              <a:buClr>
                <a:srgbClr val="822433"/>
              </a:buClr>
              <a:buFont typeface="+mj-lt"/>
              <a:buAutoNum type="arabicPeriod"/>
            </a:pPr>
            <a:r>
              <a:rPr lang="it-IT" sz="1900" dirty="0">
                <a:solidFill>
                  <a:srgbClr val="000000"/>
                </a:solidFill>
              </a:rPr>
              <a:t>sigma </a:t>
            </a:r>
          </a:p>
          <a:p>
            <a:pPr marL="1828800" lvl="3" indent="-457200">
              <a:buClr>
                <a:srgbClr val="822433"/>
              </a:buClr>
              <a:buFont typeface="+mj-lt"/>
              <a:buAutoNum type="arabicPeriod"/>
            </a:pPr>
            <a:r>
              <a:rPr lang="it-IT" sz="1900" dirty="0" err="1">
                <a:solidFill>
                  <a:srgbClr val="000000"/>
                </a:solidFill>
              </a:rPr>
              <a:t>deter</a:t>
            </a:r>
            <a:r>
              <a:rPr lang="it-IT" sz="19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4355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355126-461B-418E-9575-8895CCB1B457}"/>
              </a:ext>
            </a:extLst>
          </p:cNvPr>
          <p:cNvSpPr txBox="1"/>
          <p:nvPr/>
        </p:nvSpPr>
        <p:spPr>
          <a:xfrm>
            <a:off x="1187624" y="2521059"/>
            <a:ext cx="78599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0000"/>
                </a:solidFill>
              </a:rPr>
              <a:t>M5data è un dataset presente nel pacchetto </a:t>
            </a:r>
            <a:r>
              <a:rPr lang="it-IT" sz="2000" dirty="0" err="1">
                <a:solidFill>
                  <a:srgbClr val="000000"/>
                </a:solidFill>
              </a:rPr>
              <a:t>tclust</a:t>
            </a:r>
            <a:r>
              <a:rPr lang="it-IT" sz="2000" dirty="0">
                <a:solidFill>
                  <a:srgbClr val="000000"/>
                </a:solidFill>
              </a:rPr>
              <a:t>, ottenuto da tre normali </a:t>
            </a:r>
            <a:r>
              <a:rPr lang="it-IT" sz="2000" dirty="0" err="1">
                <a:solidFill>
                  <a:srgbClr val="000000"/>
                </a:solidFill>
              </a:rPr>
              <a:t>bivariate</a:t>
            </a:r>
            <a:r>
              <a:rPr lang="it-IT" sz="2000" dirty="0">
                <a:solidFill>
                  <a:srgbClr val="000000"/>
                </a:solidFill>
              </a:rPr>
              <a:t> e l’aggiunta di un rumore pari al 10% distribuito uniformemente.</a:t>
            </a:r>
          </a:p>
          <a:p>
            <a:endParaRPr lang="it-IT" sz="1600" dirty="0">
              <a:solidFill>
                <a:srgbClr val="000000"/>
              </a:solidFill>
            </a:endParaRPr>
          </a:p>
          <a:p>
            <a:endParaRPr lang="it-IT" sz="1600" dirty="0">
              <a:solidFill>
                <a:srgbClr val="000000"/>
              </a:solidFill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D764F239-731D-407E-875F-B1B716F24C60}"/>
              </a:ext>
            </a:extLst>
          </p:cNvPr>
          <p:cNvSpPr txBox="1">
            <a:spLocks/>
          </p:cNvSpPr>
          <p:nvPr/>
        </p:nvSpPr>
        <p:spPr bwMode="auto">
          <a:xfrm>
            <a:off x="1187624" y="1700808"/>
            <a:ext cx="723508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it-IT" kern="0" dirty="0" err="1">
                <a:latin typeface="Arial" panose="020B0604020202020204" pitchFamily="34" charset="0"/>
                <a:cs typeface="Arial" panose="020B0604020202020204" pitchFamily="34" charset="0"/>
              </a:rPr>
              <a:t>Restr</a:t>
            </a:r>
            <a:r>
              <a:rPr lang="it-IT" kern="0" dirty="0">
                <a:latin typeface="Arial" panose="020B0604020202020204" pitchFamily="34" charset="0"/>
                <a:cs typeface="Arial" panose="020B0604020202020204" pitchFamily="34" charset="0"/>
              </a:rPr>
              <a:t>: esempio con M5data</a:t>
            </a:r>
          </a:p>
        </p:txBody>
      </p:sp>
    </p:spTree>
    <p:extLst>
      <p:ext uri="{BB962C8B-B14F-4D97-AF65-F5344CB8AC3E}">
        <p14:creationId xmlns:p14="http://schemas.microsoft.com/office/powerpoint/2010/main" val="3488706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1E776EA-7317-4F49-B246-5EDD485FB9BF}"/>
              </a:ext>
            </a:extLst>
          </p:cNvPr>
          <p:cNvSpPr txBox="1"/>
          <p:nvPr/>
        </p:nvSpPr>
        <p:spPr bwMode="auto">
          <a:xfrm>
            <a:off x="1259632" y="1196752"/>
            <a:ext cx="3560018" cy="4670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it-IT" sz="2400" dirty="0" err="1">
                <a:solidFill>
                  <a:srgbClr val="000000"/>
                </a:solidFill>
                <a:latin typeface="Calibri"/>
              </a:rPr>
              <a:t>eigen</a:t>
            </a:r>
            <a:r>
              <a:rPr lang="it-IT" sz="2400" dirty="0">
                <a:solidFill>
                  <a:srgbClr val="000000"/>
                </a:solidFill>
                <a:latin typeface="Calibri"/>
              </a:rPr>
              <a:t>:</a:t>
            </a:r>
            <a:endParaRPr lang="it-IT" sz="2200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it-IT" sz="1900" dirty="0">
                <a:solidFill>
                  <a:srgbClr val="000000"/>
                </a:solidFill>
                <a:cs typeface="Arial" panose="020B0604020202020204" pitchFamily="34" charset="0"/>
              </a:rPr>
              <a:t>Controlla il rapporto tra autovalore più grande e più piccolo delle matrici di covarianza.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it-IT" sz="19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it-IT" sz="1900" dirty="0">
                <a:solidFill>
                  <a:srgbClr val="000000"/>
                </a:solidFill>
                <a:cs typeface="Arial" panose="020B0604020202020204" pitchFamily="34" charset="0"/>
              </a:rPr>
              <a:t>Controlla la dimensione relativa degli assi degli </a:t>
            </a:r>
            <a:r>
              <a:rPr lang="it-IT" sz="1900" dirty="0" err="1">
                <a:solidFill>
                  <a:srgbClr val="000000"/>
                </a:solidFill>
                <a:cs typeface="Arial" panose="020B0604020202020204" pitchFamily="34" charset="0"/>
              </a:rPr>
              <a:t>elissoidi</a:t>
            </a:r>
            <a:r>
              <a:rPr lang="it-IT" sz="1900" dirty="0">
                <a:solidFill>
                  <a:srgbClr val="000000"/>
                </a:solidFill>
                <a:cs typeface="Arial" panose="020B0604020202020204" pitchFamily="34" charset="0"/>
              </a:rPr>
              <a:t> che definiscono i cluster, ossia quanto deviano da una forma sferica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it-IT" sz="2000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it-IT" sz="2000" dirty="0">
                <a:solidFill>
                  <a:srgbClr val="000000"/>
                </a:solidFill>
                <a:latin typeface="Calibri"/>
              </a:rPr>
              <a:t>Corrispondenza </a:t>
            </a:r>
            <a:r>
              <a:rPr lang="it-IT" sz="2000" dirty="0" err="1">
                <a:solidFill>
                  <a:srgbClr val="000000"/>
                </a:solidFill>
                <a:latin typeface="Calibri"/>
              </a:rPr>
              <a:t>trimmed</a:t>
            </a:r>
            <a:r>
              <a:rPr lang="it-IT" sz="2000" dirty="0">
                <a:solidFill>
                  <a:srgbClr val="000000"/>
                </a:solidFill>
                <a:latin typeface="Calibri"/>
              </a:rPr>
              <a:t> k-</a:t>
            </a:r>
            <a:r>
              <a:rPr lang="it-IT" sz="2000" dirty="0" err="1">
                <a:solidFill>
                  <a:srgbClr val="000000"/>
                </a:solidFill>
                <a:latin typeface="Calibri"/>
              </a:rPr>
              <a:t>means</a:t>
            </a:r>
            <a:endParaRPr lang="it-IT" sz="19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it-IT" sz="22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D3C087E-AE1D-4BAB-B58F-7CE7E7CC0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762472"/>
            <a:ext cx="3703320" cy="411480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6A5C3339-48A0-43A7-981F-0C36E2E1891B}"/>
                  </a:ext>
                </a:extLst>
              </p14:cNvPr>
              <p14:cNvContentPartPr/>
              <p14:nvPr/>
            </p14:nvContentPartPr>
            <p14:xfrm>
              <a:off x="5102810" y="3686988"/>
              <a:ext cx="360" cy="3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6A5C3339-48A0-43A7-981F-0C36E2E189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0170" y="362434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9AAF2AA2-6A14-47A1-9DCD-FD1A167A2CE3}"/>
                  </a:ext>
                </a:extLst>
              </p14:cNvPr>
              <p14:cNvContentPartPr/>
              <p14:nvPr/>
            </p14:nvContentPartPr>
            <p14:xfrm>
              <a:off x="6980930" y="5624148"/>
              <a:ext cx="360" cy="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9AAF2AA2-6A14-47A1-9DCD-FD1A167A2C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8290" y="5561148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uppo 13">
            <a:extLst>
              <a:ext uri="{FF2B5EF4-FFF2-40B4-BE49-F238E27FC236}">
                <a16:creationId xmlns:a16="http://schemas.microsoft.com/office/drawing/2014/main" id="{DFD6C9D8-D039-4612-AA9C-42402C5D4A95}"/>
              </a:ext>
            </a:extLst>
          </p:cNvPr>
          <p:cNvGrpSpPr/>
          <p:nvPr/>
        </p:nvGrpSpPr>
        <p:grpSpPr>
          <a:xfrm>
            <a:off x="5849810" y="2103708"/>
            <a:ext cx="2292840" cy="39960"/>
            <a:chOff x="5849810" y="2103708"/>
            <a:chExt cx="2292840" cy="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EF0A1C67-FB08-4F88-AD11-C84F07745303}"/>
                    </a:ext>
                  </a:extLst>
                </p14:cNvPr>
                <p14:cNvContentPartPr/>
                <p14:nvPr/>
              </p14:nvContentPartPr>
              <p14:xfrm>
                <a:off x="5849810" y="2103708"/>
                <a:ext cx="2292840" cy="2088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EF0A1C67-FB08-4F88-AD11-C84F077453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87170" y="2040708"/>
                  <a:ext cx="2418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ADABEB02-E931-4DC8-A246-7A7E30482303}"/>
                    </a:ext>
                  </a:extLst>
                </p14:cNvPr>
                <p14:cNvContentPartPr/>
                <p14:nvPr/>
              </p14:nvContentPartPr>
              <p14:xfrm>
                <a:off x="6715250" y="2143308"/>
                <a:ext cx="360" cy="36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ADABEB02-E931-4DC8-A246-7A7E304823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52610" y="208066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EEB497AC-555A-4541-83BA-169D8275D874}"/>
                  </a:ext>
                </a:extLst>
              </p14:cNvPr>
              <p14:cNvContentPartPr/>
              <p14:nvPr/>
            </p14:nvContentPartPr>
            <p14:xfrm>
              <a:off x="6745130" y="2182548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EEB497AC-555A-4541-83BA-169D8275D87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82130" y="211954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FC655D8A-D4F6-42F9-92BE-B5DEB3935A68}"/>
                  </a:ext>
                </a:extLst>
              </p14:cNvPr>
              <p14:cNvContentPartPr/>
              <p14:nvPr/>
            </p14:nvContentPartPr>
            <p14:xfrm>
              <a:off x="7099010" y="2192268"/>
              <a:ext cx="3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FC655D8A-D4F6-42F9-92BE-B5DEB3935A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36010" y="2129268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po 16">
            <a:extLst>
              <a:ext uri="{FF2B5EF4-FFF2-40B4-BE49-F238E27FC236}">
                <a16:creationId xmlns:a16="http://schemas.microsoft.com/office/drawing/2014/main" id="{F98D6DCD-3DC4-4EAA-B861-FCC89C873D64}"/>
              </a:ext>
            </a:extLst>
          </p:cNvPr>
          <p:cNvGrpSpPr/>
          <p:nvPr/>
        </p:nvGrpSpPr>
        <p:grpSpPr>
          <a:xfrm>
            <a:off x="5899130" y="2163108"/>
            <a:ext cx="352440" cy="29520"/>
            <a:chOff x="5899130" y="2163108"/>
            <a:chExt cx="352440" cy="2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00E11AEC-B6B0-4255-8078-C34816E9234B}"/>
                    </a:ext>
                  </a:extLst>
                </p14:cNvPr>
                <p14:cNvContentPartPr/>
                <p14:nvPr/>
              </p14:nvContentPartPr>
              <p14:xfrm>
                <a:off x="5916770" y="2163108"/>
                <a:ext cx="71280" cy="2520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00E11AEC-B6B0-4255-8078-C34816E923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54130" y="2100108"/>
                  <a:ext cx="196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F3B67084-CBBF-4625-847C-B5F7BB56F83D}"/>
                    </a:ext>
                  </a:extLst>
                </p14:cNvPr>
                <p14:cNvContentPartPr/>
                <p14:nvPr/>
              </p14:nvContentPartPr>
              <p14:xfrm>
                <a:off x="5899130" y="2192268"/>
                <a:ext cx="352440" cy="3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F3B67084-CBBF-4625-847C-B5F7BB56F8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36130" y="2129268"/>
                  <a:ext cx="47808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3EB804-F284-4927-BAED-F56FC88EB2C9}"/>
              </a:ext>
            </a:extLst>
          </p:cNvPr>
          <p:cNvSpPr txBox="1"/>
          <p:nvPr/>
        </p:nvSpPr>
        <p:spPr>
          <a:xfrm>
            <a:off x="5388264" y="1714745"/>
            <a:ext cx="3695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 err="1">
                <a:solidFill>
                  <a:srgbClr val="000000"/>
                </a:solidFill>
              </a:rPr>
              <a:t>tclust</a:t>
            </a:r>
            <a:r>
              <a:rPr lang="it-IT" sz="1400" dirty="0">
                <a:solidFill>
                  <a:srgbClr val="000000"/>
                </a:solidFill>
              </a:rPr>
              <a:t>(x, k = 3, alpha = 0.1, </a:t>
            </a:r>
            <a:r>
              <a:rPr lang="it-IT" sz="1400" dirty="0" err="1">
                <a:solidFill>
                  <a:srgbClr val="000000"/>
                </a:solidFill>
              </a:rPr>
              <a:t>restr.fact</a:t>
            </a:r>
            <a:r>
              <a:rPr lang="it-IT" sz="1400" dirty="0">
                <a:solidFill>
                  <a:srgbClr val="000000"/>
                </a:solidFill>
              </a:rPr>
              <a:t> = 1, </a:t>
            </a:r>
            <a:r>
              <a:rPr lang="it-IT" sz="1400" dirty="0" err="1">
                <a:solidFill>
                  <a:srgbClr val="000000"/>
                </a:solidFill>
              </a:rPr>
              <a:t>restr</a:t>
            </a:r>
            <a:r>
              <a:rPr lang="it-IT" sz="1400" dirty="0">
                <a:solidFill>
                  <a:srgbClr val="000000"/>
                </a:solidFill>
              </a:rPr>
              <a:t> = "</a:t>
            </a:r>
            <a:r>
              <a:rPr lang="it-IT" sz="1400" dirty="0" err="1">
                <a:solidFill>
                  <a:srgbClr val="000000"/>
                </a:solidFill>
              </a:rPr>
              <a:t>eigen</a:t>
            </a:r>
            <a:r>
              <a:rPr lang="it-IT" sz="1400" dirty="0">
                <a:solidFill>
                  <a:srgbClr val="000000"/>
                </a:solidFill>
              </a:rPr>
              <a:t>", </a:t>
            </a:r>
            <a:r>
              <a:rPr lang="it-IT" sz="1400" dirty="0" err="1">
                <a:solidFill>
                  <a:srgbClr val="000000"/>
                </a:solidFill>
              </a:rPr>
              <a:t>equal.weights</a:t>
            </a:r>
            <a:r>
              <a:rPr lang="it-IT" sz="1400" dirty="0">
                <a:solidFill>
                  <a:srgbClr val="000000"/>
                </a:solidFill>
              </a:rPr>
              <a:t> = TRUE)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5A5A6779-93A8-4EE2-8486-F727170DDA07}"/>
                  </a:ext>
                </a:extLst>
              </p14:cNvPr>
              <p14:cNvContentPartPr/>
              <p14:nvPr/>
            </p14:nvContentPartPr>
            <p14:xfrm>
              <a:off x="6741890" y="2330508"/>
              <a:ext cx="593280" cy="1944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5A5A6779-93A8-4EE2-8486-F727170DDA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9250" y="2267508"/>
                <a:ext cx="718920" cy="1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8689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266F91-90D4-409B-8678-81022CF22C3C}"/>
              </a:ext>
            </a:extLst>
          </p:cNvPr>
          <p:cNvSpPr txBox="1"/>
          <p:nvPr/>
        </p:nvSpPr>
        <p:spPr bwMode="auto">
          <a:xfrm>
            <a:off x="1259632" y="1752600"/>
            <a:ext cx="3560018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</a:pPr>
            <a:r>
              <a:rPr lang="it-IT" sz="2400" dirty="0">
                <a:solidFill>
                  <a:srgbClr val="000000"/>
                </a:solidFill>
                <a:latin typeface="Calibri"/>
              </a:rPr>
              <a:t>sigma:</a:t>
            </a:r>
          </a:p>
          <a:p>
            <a:pPr>
              <a:spcBef>
                <a:spcPct val="20000"/>
              </a:spcBef>
            </a:pPr>
            <a:endParaRPr lang="it-IT" sz="2800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it-IT" sz="1900" dirty="0">
                <a:solidFill>
                  <a:srgbClr val="000000"/>
                </a:solidFill>
                <a:cs typeface="Arial" panose="020B0604020202020204" pitchFamily="34" charset="0"/>
              </a:rPr>
              <a:t>Imposta che la matrice di covarianza di tutti i cluster sia la stessa</a:t>
            </a:r>
          </a:p>
          <a:p>
            <a:pPr>
              <a:spcBef>
                <a:spcPct val="20000"/>
              </a:spcBef>
            </a:pPr>
            <a:endParaRPr lang="it-IT" sz="28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E1D245-0B2B-424F-875B-F6CE9C1B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209" y="1752600"/>
            <a:ext cx="3703320" cy="411480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13CD870B-01D6-454F-A2E8-786A129589A2}"/>
                  </a:ext>
                </a:extLst>
              </p14:cNvPr>
              <p14:cNvContentPartPr/>
              <p14:nvPr/>
            </p14:nvContentPartPr>
            <p14:xfrm>
              <a:off x="5083010" y="3726228"/>
              <a:ext cx="360" cy="3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13CD870B-01D6-454F-A2E8-786A129589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0010" y="36632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ABF46148-04B1-45BF-9BAD-CAA1B03171D9}"/>
                  </a:ext>
                </a:extLst>
              </p14:cNvPr>
              <p14:cNvContentPartPr/>
              <p14:nvPr/>
            </p14:nvContentPartPr>
            <p14:xfrm>
              <a:off x="6990650" y="5633868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ABF46148-04B1-45BF-9BAD-CAA1B03171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28010" y="557086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CA215AC7-FCF6-41D4-A55A-013ED7302CE7}"/>
                  </a:ext>
                </a:extLst>
              </p14:cNvPr>
              <p14:cNvContentPartPr/>
              <p14:nvPr/>
            </p14:nvContentPartPr>
            <p14:xfrm>
              <a:off x="6331850" y="2047908"/>
              <a:ext cx="1210680" cy="10584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CA215AC7-FCF6-41D4-A55A-013ED7302C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69210" y="1984908"/>
                <a:ext cx="1336320" cy="2314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8C71CD0-50B2-47A8-9EE1-8B0C77CA246C}"/>
              </a:ext>
            </a:extLst>
          </p:cNvPr>
          <p:cNvSpPr txBox="1"/>
          <p:nvPr/>
        </p:nvSpPr>
        <p:spPr>
          <a:xfrm>
            <a:off x="5388264" y="1714745"/>
            <a:ext cx="3695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 err="1">
                <a:solidFill>
                  <a:srgbClr val="000000"/>
                </a:solidFill>
              </a:rPr>
              <a:t>tclust</a:t>
            </a:r>
            <a:r>
              <a:rPr lang="it-IT" sz="1400" dirty="0">
                <a:solidFill>
                  <a:srgbClr val="000000"/>
                </a:solidFill>
              </a:rPr>
              <a:t>(x, k = 3, alpha = 0.1, </a:t>
            </a:r>
            <a:r>
              <a:rPr lang="it-IT" sz="1400" dirty="0" err="1">
                <a:solidFill>
                  <a:srgbClr val="000000"/>
                </a:solidFill>
              </a:rPr>
              <a:t>restr.fact</a:t>
            </a:r>
            <a:r>
              <a:rPr lang="it-IT" sz="1400" dirty="0">
                <a:solidFill>
                  <a:srgbClr val="000000"/>
                </a:solidFill>
              </a:rPr>
              <a:t> = 1, </a:t>
            </a:r>
            <a:r>
              <a:rPr lang="it-IT" sz="1400" dirty="0" err="1">
                <a:solidFill>
                  <a:srgbClr val="000000"/>
                </a:solidFill>
              </a:rPr>
              <a:t>restr</a:t>
            </a:r>
            <a:r>
              <a:rPr lang="it-IT" sz="1400" dirty="0">
                <a:solidFill>
                  <a:srgbClr val="000000"/>
                </a:solidFill>
              </a:rPr>
              <a:t> = "sigma", </a:t>
            </a:r>
            <a:r>
              <a:rPr lang="it-IT" sz="1400" dirty="0" err="1">
                <a:solidFill>
                  <a:srgbClr val="000000"/>
                </a:solidFill>
              </a:rPr>
              <a:t>equal.weights</a:t>
            </a:r>
            <a:r>
              <a:rPr lang="it-IT" sz="1400" dirty="0">
                <a:solidFill>
                  <a:srgbClr val="000000"/>
                </a:solidFill>
              </a:rPr>
              <a:t> = TRUE)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90A3C768-D83A-4274-8616-5DDF4B05C421}"/>
                  </a:ext>
                </a:extLst>
              </p14:cNvPr>
              <p14:cNvContentPartPr/>
              <p14:nvPr/>
            </p14:nvContentPartPr>
            <p14:xfrm>
              <a:off x="6636770" y="2300628"/>
              <a:ext cx="659520" cy="3060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90A3C768-D83A-4274-8616-5DDF4B05C4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73770" y="2237628"/>
                <a:ext cx="785160" cy="1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1227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7739E2-9FDC-42B9-9E4F-3979EFC26A23}"/>
              </a:ext>
            </a:extLst>
          </p:cNvPr>
          <p:cNvSpPr txBox="1"/>
          <p:nvPr/>
        </p:nvSpPr>
        <p:spPr bwMode="auto">
          <a:xfrm>
            <a:off x="1259632" y="1752600"/>
            <a:ext cx="3560018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it-IT" sz="2400" dirty="0" err="1">
                <a:solidFill>
                  <a:srgbClr val="000000"/>
                </a:solidFill>
                <a:latin typeface="Calibri"/>
              </a:rPr>
              <a:t>deter</a:t>
            </a:r>
            <a:r>
              <a:rPr lang="it-IT" sz="2400" dirty="0">
                <a:solidFill>
                  <a:srgbClr val="000000"/>
                </a:solidFill>
                <a:latin typeface="Calibri"/>
              </a:rPr>
              <a:t> :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it-IT" sz="2400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it-IT" sz="1900" dirty="0">
                <a:solidFill>
                  <a:srgbClr val="000000"/>
                </a:solidFill>
                <a:cs typeface="Arial" panose="020B0604020202020204" pitchFamily="34" charset="0"/>
              </a:rPr>
              <a:t>Controlla il rapporto tra il più grande ed il più piccolo determinante delle matrici di covarianza.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it-IT" sz="19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it-IT" sz="1900" dirty="0">
                <a:solidFill>
                  <a:srgbClr val="000000"/>
                </a:solidFill>
                <a:cs typeface="Arial" panose="020B0604020202020204" pitchFamily="34" charset="0"/>
              </a:rPr>
              <a:t>Controlla il volume relativo degli </a:t>
            </a:r>
            <a:r>
              <a:rPr lang="it-IT" sz="1900" dirty="0" err="1">
                <a:solidFill>
                  <a:srgbClr val="000000"/>
                </a:solidFill>
                <a:cs typeface="Arial" panose="020B0604020202020204" pitchFamily="34" charset="0"/>
              </a:rPr>
              <a:t>elissoidi</a:t>
            </a:r>
            <a:r>
              <a:rPr lang="it-IT" sz="1900" dirty="0">
                <a:solidFill>
                  <a:srgbClr val="000000"/>
                </a:solidFill>
                <a:cs typeface="Arial" panose="020B0604020202020204" pitchFamily="34" charset="0"/>
              </a:rPr>
              <a:t> che formano i cluster, ma non la loro forma.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BFD727-2A6A-4BCD-87E8-34FBB50F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209" y="1762472"/>
            <a:ext cx="3703320" cy="411480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B68FFB50-B086-46C5-8E76-3011602B099D}"/>
                  </a:ext>
                </a:extLst>
              </p14:cNvPr>
              <p14:cNvContentPartPr/>
              <p14:nvPr/>
            </p14:nvContentPartPr>
            <p14:xfrm>
              <a:off x="5083010" y="3726228"/>
              <a:ext cx="360" cy="3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B68FFB50-B086-46C5-8E76-3011602B09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0010" y="36632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CA13689C-3E5D-4850-B306-5A190B7AA65E}"/>
                  </a:ext>
                </a:extLst>
              </p14:cNvPr>
              <p14:cNvContentPartPr/>
              <p14:nvPr/>
            </p14:nvContentPartPr>
            <p14:xfrm>
              <a:off x="6990650" y="5603988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CA13689C-3E5D-4850-B306-5A190B7AA6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28010" y="554134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FCD3FEAF-4ABD-4999-B16A-BB88A049FAE6}"/>
                  </a:ext>
                </a:extLst>
              </p14:cNvPr>
              <p14:cNvContentPartPr/>
              <p14:nvPr/>
            </p14:nvContentPartPr>
            <p14:xfrm>
              <a:off x="5820650" y="2054388"/>
              <a:ext cx="2302200" cy="12924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FCD3FEAF-4ABD-4999-B16A-BB88A049FA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7650" y="1991388"/>
                <a:ext cx="24278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2582670D-337C-4297-80C1-122C7F6CBB36}"/>
                  </a:ext>
                </a:extLst>
              </p14:cNvPr>
              <p14:cNvContentPartPr/>
              <p14:nvPr/>
            </p14:nvContentPartPr>
            <p14:xfrm>
              <a:off x="7678250" y="2209188"/>
              <a:ext cx="167760" cy="2268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2582670D-337C-4297-80C1-122C7F6CBB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15610" y="2146548"/>
                <a:ext cx="293400" cy="1483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07F8C4-4D8D-4AF5-9D43-449B6BB3FCD1}"/>
              </a:ext>
            </a:extLst>
          </p:cNvPr>
          <p:cNvSpPr txBox="1"/>
          <p:nvPr/>
        </p:nvSpPr>
        <p:spPr>
          <a:xfrm>
            <a:off x="5388264" y="1714745"/>
            <a:ext cx="3695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 err="1">
                <a:solidFill>
                  <a:srgbClr val="000000"/>
                </a:solidFill>
              </a:rPr>
              <a:t>tclust</a:t>
            </a:r>
            <a:r>
              <a:rPr lang="it-IT" sz="1400" dirty="0">
                <a:solidFill>
                  <a:srgbClr val="000000"/>
                </a:solidFill>
              </a:rPr>
              <a:t>(x, k = 3, alpha = 0.1, </a:t>
            </a:r>
            <a:r>
              <a:rPr lang="it-IT" sz="1400" dirty="0" err="1">
                <a:solidFill>
                  <a:srgbClr val="000000"/>
                </a:solidFill>
              </a:rPr>
              <a:t>restr.fact</a:t>
            </a:r>
            <a:r>
              <a:rPr lang="it-IT" sz="1400" dirty="0">
                <a:solidFill>
                  <a:srgbClr val="000000"/>
                </a:solidFill>
              </a:rPr>
              <a:t> = 1, </a:t>
            </a:r>
            <a:r>
              <a:rPr lang="it-IT" sz="1400" dirty="0" err="1">
                <a:solidFill>
                  <a:srgbClr val="000000"/>
                </a:solidFill>
              </a:rPr>
              <a:t>restr</a:t>
            </a:r>
            <a:r>
              <a:rPr lang="it-IT" sz="1400" dirty="0">
                <a:solidFill>
                  <a:srgbClr val="000000"/>
                </a:solidFill>
              </a:rPr>
              <a:t> = "</a:t>
            </a:r>
            <a:r>
              <a:rPr lang="it-IT" sz="1400" dirty="0" err="1">
                <a:solidFill>
                  <a:srgbClr val="000000"/>
                </a:solidFill>
              </a:rPr>
              <a:t>deter</a:t>
            </a:r>
            <a:r>
              <a:rPr lang="it-IT" sz="1400" dirty="0">
                <a:solidFill>
                  <a:srgbClr val="000000"/>
                </a:solidFill>
              </a:rPr>
              <a:t>", </a:t>
            </a:r>
            <a:r>
              <a:rPr lang="it-IT" sz="1400" dirty="0" err="1">
                <a:solidFill>
                  <a:srgbClr val="000000"/>
                </a:solidFill>
              </a:rPr>
              <a:t>equal.weights</a:t>
            </a:r>
            <a:r>
              <a:rPr lang="it-IT" sz="1400" dirty="0">
                <a:solidFill>
                  <a:srgbClr val="000000"/>
                </a:solidFill>
              </a:rPr>
              <a:t> = TRUE)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E42C937A-BCF5-4DB5-A961-930361AAFD9E}"/>
                  </a:ext>
                </a:extLst>
              </p14:cNvPr>
              <p14:cNvContentPartPr/>
              <p14:nvPr/>
            </p14:nvContentPartPr>
            <p14:xfrm>
              <a:off x="6646490" y="2290908"/>
              <a:ext cx="649440" cy="5040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E42C937A-BCF5-4DB5-A961-930361AAFD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83850" y="2227908"/>
                <a:ext cx="775080" cy="1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025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6BC059-B130-4399-B002-A509E794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90" y="971579"/>
            <a:ext cx="7235080" cy="504056"/>
          </a:xfrm>
        </p:spPr>
        <p:txBody>
          <a:bodyPr/>
          <a:lstStyle/>
          <a:p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restr_fact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82B5E701-782F-4A2E-86DC-8A981F19410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84881" y="1844824"/>
                <a:ext cx="7307089" cy="3384375"/>
              </a:xfrm>
            </p:spPr>
            <p:txBody>
              <a:bodyPr/>
              <a:lstStyle/>
              <a:p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tclust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potrebbe emettere un «warning» quando la soluzione di clustering restituita è stata «artificialmente limitata» dall’algoritmo.</a:t>
                </a:r>
              </a:p>
              <a:p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Questo avviene quando tale condizione NON è soddisfatta:</a:t>
                </a:r>
              </a:p>
              <a:p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𝑟𝑒𝑠𝑡𝑟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𝑓𝑎𝑐𝑡</m:t>
                      </m:r>
                    </m:oMath>
                  </m:oMathPara>
                </a14:m>
                <a:endParaRPr lang="it-I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it-I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In questa situazione è opportuno incrementare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restr.fact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per gradi finche non scompare il «warning».</a:t>
                </a:r>
              </a:p>
            </p:txBody>
          </p:sp>
        </mc:Choice>
        <mc:Fallback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82B5E701-782F-4A2E-86DC-8A981F194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4881" y="1844824"/>
                <a:ext cx="7307089" cy="3384375"/>
              </a:xfrm>
              <a:blipFill>
                <a:blip r:embed="rId2"/>
                <a:stretch>
                  <a:fillRect l="-834" t="-1261" b="-34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349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E68312EC-D6D9-4EB6-A9F8-D4D00E11C5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9933" y="1917624"/>
            <a:ext cx="4246563" cy="2303463"/>
          </a:xfr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619627F-77EF-43C8-9E72-B5FC87C208B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7362" y="1917625"/>
            <a:ext cx="4030662" cy="2303463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F7B8D4F-4740-422B-8406-395735FA2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8276" y="1628798"/>
            <a:ext cx="864592" cy="390559"/>
          </a:xfrm>
        </p:spPr>
        <p:txBody>
          <a:bodyPr/>
          <a:lstStyle/>
          <a:p>
            <a:r>
              <a:rPr lang="it-IT" altLang="it-IT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mclust</a:t>
            </a:r>
            <a:endParaRPr lang="it-IT" altLang="it-IT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373507E-0900-4D77-9DF8-7BE7AD282679}"/>
              </a:ext>
            </a:extLst>
          </p:cNvPr>
          <p:cNvSpPr txBox="1">
            <a:spLocks/>
          </p:cNvSpPr>
          <p:nvPr/>
        </p:nvSpPr>
        <p:spPr bwMode="auto">
          <a:xfrm>
            <a:off x="5177553" y="1634577"/>
            <a:ext cx="724258" cy="37900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it-IT" sz="1800" kern="0" dirty="0" err="1">
                <a:solidFill>
                  <a:srgbClr val="000000"/>
                </a:solidFill>
              </a:rPr>
              <a:t>tclust</a:t>
            </a:r>
            <a:endParaRPr lang="it-IT" sz="1800" kern="0" dirty="0">
              <a:solidFill>
                <a:srgbClr val="000000"/>
              </a:solidFill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01246C9C-6644-4F58-A00B-812E913F3E51}"/>
              </a:ext>
            </a:extLst>
          </p:cNvPr>
          <p:cNvSpPr txBox="1">
            <a:spLocks/>
          </p:cNvSpPr>
          <p:nvPr/>
        </p:nvSpPr>
        <p:spPr bwMode="auto">
          <a:xfrm>
            <a:off x="1115616" y="931863"/>
            <a:ext cx="7164784" cy="504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it-IT" kern="0" dirty="0">
                <a:latin typeface="Arial" panose="020B0604020202020204" pitchFamily="34" charset="0"/>
                <a:cs typeface="Arial" panose="020B0604020202020204" pitchFamily="34" charset="0"/>
              </a:rPr>
              <a:t>Confronto tra </a:t>
            </a:r>
            <a:r>
              <a:rPr lang="it-IT" kern="0" dirty="0" err="1">
                <a:latin typeface="Arial" panose="020B0604020202020204" pitchFamily="34" charset="0"/>
                <a:cs typeface="Arial" panose="020B0604020202020204" pitchFamily="34" charset="0"/>
              </a:rPr>
              <a:t>mclust</a:t>
            </a:r>
            <a:r>
              <a:rPr lang="it-IT" kern="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kern="0" dirty="0" err="1">
                <a:latin typeface="Arial" panose="020B0604020202020204" pitchFamily="34" charset="0"/>
                <a:cs typeface="Arial" panose="020B0604020202020204" pitchFamily="34" charset="0"/>
              </a:rPr>
              <a:t>tclust</a:t>
            </a:r>
            <a:endParaRPr lang="it-IT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5" name="CasellaDiTesto 14">
            <a:extLst>
              <a:ext uri="{FF2B5EF4-FFF2-40B4-BE49-F238E27FC236}">
                <a16:creationId xmlns:a16="http://schemas.microsoft.com/office/drawing/2014/main" id="{F8D80EC7-5546-4BFA-9778-2DC300EA4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276" y="4292600"/>
            <a:ext cx="317782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" panose="020B0604020202020204" pitchFamily="34" charset="0"/>
              </a:rPr>
              <a:t>Il pacchetto </a:t>
            </a:r>
            <a:r>
              <a:rPr lang="it-IT" altLang="it-IT" sz="1800" dirty="0" err="1">
                <a:latin typeface="Arial" panose="020B0604020202020204" pitchFamily="34" charset="0"/>
              </a:rPr>
              <a:t>mclust</a:t>
            </a:r>
            <a:r>
              <a:rPr lang="it-IT" altLang="it-IT" sz="1800" dirty="0">
                <a:latin typeface="Arial" panose="020B0604020202020204" pitchFamily="34" charset="0"/>
              </a:rPr>
              <a:t> con k = 2 non è in grado di far fronte ad una situazione del genere.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1800" dirty="0">
              <a:latin typeface="Arial" panose="020B0604020202020204" pitchFamily="34" charset="0"/>
            </a:endParaRPr>
          </a:p>
        </p:txBody>
      </p:sp>
      <p:sp>
        <p:nvSpPr>
          <p:cNvPr id="32776" name="CasellaDiTesto 15">
            <a:extLst>
              <a:ext uri="{FF2B5EF4-FFF2-40B4-BE49-F238E27FC236}">
                <a16:creationId xmlns:a16="http://schemas.microsoft.com/office/drawing/2014/main" id="{E5C0D319-1A86-4125-A5B7-109C8968A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7553" y="4292600"/>
            <a:ext cx="335526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" panose="020B0604020202020204" pitchFamily="34" charset="0"/>
              </a:rPr>
              <a:t>Il pacchetto </a:t>
            </a:r>
            <a:r>
              <a:rPr lang="it-IT" altLang="it-IT" sz="1800" dirty="0" err="1">
                <a:latin typeface="Arial" panose="020B0604020202020204" pitchFamily="34" charset="0"/>
              </a:rPr>
              <a:t>tclust</a:t>
            </a:r>
            <a:r>
              <a:rPr lang="it-IT" altLang="it-IT" sz="1800" dirty="0">
                <a:latin typeface="Arial" panose="020B0604020202020204" pitchFamily="34" charset="0"/>
              </a:rPr>
              <a:t> con: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" panose="020B0604020202020204" pitchFamily="34" charset="0"/>
              </a:rPr>
              <a:t>K = 2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l-GR" altLang="it-IT" sz="1800" i="1" dirty="0">
                <a:latin typeface="Arial" panose="020B0604020202020204" pitchFamily="34" charset="0"/>
              </a:rPr>
              <a:t>α</a:t>
            </a:r>
            <a:r>
              <a:rPr lang="it-IT" altLang="it-IT" sz="1800" i="1" dirty="0">
                <a:latin typeface="Arial" panose="020B0604020202020204" pitchFamily="34" charset="0"/>
              </a:rPr>
              <a:t> </a:t>
            </a:r>
            <a:r>
              <a:rPr lang="it-IT" altLang="it-IT" sz="1800" dirty="0">
                <a:latin typeface="Arial" panose="020B0604020202020204" pitchFamily="34" charset="0"/>
              </a:rPr>
              <a:t>=  0.1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" panose="020B0604020202020204" pitchFamily="34" charset="0"/>
              </a:rPr>
              <a:t>scopre gli </a:t>
            </a:r>
            <a:r>
              <a:rPr lang="it-IT" altLang="it-IT" sz="1800" dirty="0" err="1">
                <a:latin typeface="Arial" panose="020B0604020202020204" pitchFamily="34" charset="0"/>
              </a:rPr>
              <a:t>outliers</a:t>
            </a:r>
            <a:r>
              <a:rPr lang="it-IT" altLang="it-IT" sz="1800" dirty="0">
                <a:latin typeface="Arial" panose="020B0604020202020204" pitchFamily="34" charset="0"/>
              </a:rPr>
              <a:t> senza provare ad adattarli.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BC2C36D1-BB81-4F30-9767-7E97DAB085AA}"/>
                  </a:ext>
                </a:extLst>
              </p14:cNvPr>
              <p14:cNvContentPartPr/>
              <p14:nvPr/>
            </p14:nvContentPartPr>
            <p14:xfrm>
              <a:off x="4345730" y="3972108"/>
              <a:ext cx="325440" cy="10440"/>
            </p14:xfrm>
          </p:contentPart>
        </mc:Choice>
        <mc:Fallback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BC2C36D1-BB81-4F30-9767-7E97DAB085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3090" y="3909468"/>
                <a:ext cx="4510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B2C0962D-D9A5-46CC-A0D3-4A09652C3C03}"/>
                  </a:ext>
                </a:extLst>
              </p14:cNvPr>
              <p14:cNvContentPartPr/>
              <p14:nvPr/>
            </p14:nvContentPartPr>
            <p14:xfrm>
              <a:off x="2861090" y="4099908"/>
              <a:ext cx="360" cy="360"/>
            </p14:xfrm>
          </p:contentPart>
        </mc:Choice>
        <mc:Fallback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B2C0962D-D9A5-46CC-A0D3-4A09652C3C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8450" y="403726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D369AA85-A913-4FF6-A868-EFB3115E615C}"/>
                  </a:ext>
                </a:extLst>
              </p14:cNvPr>
              <p14:cNvContentPartPr/>
              <p14:nvPr/>
            </p14:nvContentPartPr>
            <p14:xfrm>
              <a:off x="845450" y="2949348"/>
              <a:ext cx="36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D369AA85-A913-4FF6-A868-EFB3115E61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2810" y="28867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92CD32BB-1D14-401D-863E-D21E7698B3C6}"/>
                  </a:ext>
                </a:extLst>
              </p14:cNvPr>
              <p14:cNvContentPartPr/>
              <p14:nvPr/>
            </p14:nvContentPartPr>
            <p14:xfrm>
              <a:off x="8534330" y="4011348"/>
              <a:ext cx="363240" cy="3096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92CD32BB-1D14-401D-863E-D21E7698B3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71330" y="3948348"/>
                <a:ext cx="4888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A82A520E-198C-4363-8B51-09000ABB3C3D}"/>
                  </a:ext>
                </a:extLst>
              </p14:cNvPr>
              <p14:cNvContentPartPr/>
              <p14:nvPr/>
            </p14:nvContentPartPr>
            <p14:xfrm>
              <a:off x="6990650" y="4119708"/>
              <a:ext cx="360" cy="360"/>
            </p14:xfrm>
          </p:contentPart>
        </mc:Choice>
        <mc:Fallback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A82A520E-198C-4363-8B51-09000ABB3C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28010" y="40567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5BE3616C-6014-48B8-9592-80D20E394DFC}"/>
                  </a:ext>
                </a:extLst>
              </p14:cNvPr>
              <p14:cNvContentPartPr/>
              <p14:nvPr/>
            </p14:nvContentPartPr>
            <p14:xfrm>
              <a:off x="4876730" y="2998668"/>
              <a:ext cx="360" cy="360"/>
            </p14:xfrm>
          </p:contentPart>
        </mc:Choice>
        <mc:Fallback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5BE3616C-6014-48B8-9592-80D20E394D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3730" y="2935668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19F80B20-C6BB-4664-89DD-5EB4045BBE8D}"/>
              </a:ext>
            </a:extLst>
          </p:cNvPr>
          <p:cNvSpPr/>
          <p:nvPr/>
        </p:nvSpPr>
        <p:spPr bwMode="auto">
          <a:xfrm>
            <a:off x="935930" y="1773238"/>
            <a:ext cx="7956550" cy="382456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t"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Arial"/>
              </a:rPr>
              <a:t>In statistica, gli </a:t>
            </a:r>
            <a:r>
              <a:rPr lang="it-IT" sz="2000" dirty="0" err="1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Arial"/>
              </a:rPr>
              <a:t>outliers</a:t>
            </a:r>
            <a:r>
              <a:rPr lang="it-IT" sz="2000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Arial"/>
              </a:rPr>
              <a:t> sono valori anomali, in quanto non seguono lo stesso andamento della massa principale dei dati.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Arial"/>
              </a:rPr>
              <a:t>Nel clustering basato su modello, si distinguono:</a:t>
            </a:r>
          </a:p>
          <a:p>
            <a:pPr lvl="1">
              <a:defRPr/>
            </a:pPr>
            <a:endParaRPr lang="it-IT" sz="2000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Arial"/>
              </a:rPr>
              <a:t>Valori estremi: data points particolarmente grandi o piccoli in una o più dimensioni rispetto al principale raggruppamento dei dati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it-IT" sz="2000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</a:rPr>
              <a:t>Bridge points: data points situati in prossimità delle frontiere di due o più </a:t>
            </a:r>
            <a:r>
              <a:rPr lang="it-IT" sz="2000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Arial"/>
              </a:rPr>
              <a:t>cluster</a:t>
            </a:r>
            <a:endParaRPr lang="it-IT" sz="2000" dirty="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lvl="1">
              <a:defRPr/>
            </a:pPr>
            <a:endParaRPr lang="it-IT" sz="1900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sz="19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defRPr/>
            </a:pPr>
            <a:endParaRPr lang="it-IT" sz="1800" dirty="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sz="2400" dirty="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sz="2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sz="2400" dirty="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C35564-619B-4159-A06B-1BD0F3A9F8D8}"/>
              </a:ext>
            </a:extLst>
          </p:cNvPr>
          <p:cNvSpPr txBox="1"/>
          <p:nvPr/>
        </p:nvSpPr>
        <p:spPr>
          <a:xfrm>
            <a:off x="1187624" y="1268760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tx1"/>
                </a:solidFill>
              </a:rPr>
              <a:t>Outliers</a:t>
            </a:r>
            <a:endParaRPr lang="it-IT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6DD94F-092F-4E08-A3E6-393AE856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di k e di </a:t>
            </a:r>
            <a:r>
              <a:rPr lang="el-GR" dirty="0"/>
              <a:t>α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C4A747-53CA-421F-96A4-917946F94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484784"/>
            <a:ext cx="7416800" cy="4536504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it-IT" sz="1900" dirty="0">
                <a:latin typeface="Arial" panose="020B0604020202020204" pitchFamily="34" charset="0"/>
                <a:cs typeface="Arial" panose="020B0604020202020204" pitchFamily="34" charset="0"/>
              </a:rPr>
              <a:t>Solitamente informazioni relative a k ed </a:t>
            </a:r>
            <a:r>
              <a:rPr lang="el-GR" sz="19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it-IT" sz="1900" dirty="0">
                <a:latin typeface="Arial" panose="020B0604020202020204" pitchFamily="34" charset="0"/>
                <a:cs typeface="Arial" panose="020B0604020202020204" pitchFamily="34" charset="0"/>
              </a:rPr>
              <a:t> non sono note a priori.</a:t>
            </a:r>
          </a:p>
          <a:p>
            <a:pPr>
              <a:buClr>
                <a:srgbClr val="000000"/>
              </a:buClr>
            </a:pPr>
            <a:endParaRPr lang="it-IT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</a:pPr>
            <a:r>
              <a:rPr lang="it-IT" sz="1900" dirty="0">
                <a:latin typeface="Arial" panose="020B0604020202020204" pitchFamily="34" charset="0"/>
                <a:cs typeface="Arial" panose="020B0604020202020204" pitchFamily="34" charset="0"/>
              </a:rPr>
              <a:t>Per determinarle possono essere utilizzate tecniche euristiche basate sul monitoraggio della funzione obiettivo al variare del numero di gruppi e della quota di osservazioni spurie.</a:t>
            </a:r>
          </a:p>
          <a:p>
            <a:pPr>
              <a:buClr>
                <a:srgbClr val="000000"/>
              </a:buClr>
            </a:pPr>
            <a:endParaRPr lang="it-IT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</a:pPr>
            <a:r>
              <a:rPr lang="it-IT" sz="1900" dirty="0">
                <a:latin typeface="Arial" panose="020B0604020202020204" pitchFamily="34" charset="0"/>
                <a:cs typeface="Arial" panose="020B0604020202020204" pitchFamily="34" charset="0"/>
              </a:rPr>
              <a:t>La scelta di k ed </a:t>
            </a:r>
            <a:r>
              <a:rPr lang="el-GR" sz="19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it-IT" sz="1900" dirty="0">
                <a:latin typeface="Arial" panose="020B0604020202020204" pitchFamily="34" charset="0"/>
                <a:cs typeface="Arial" panose="020B0604020202020204" pitchFamily="34" charset="0"/>
              </a:rPr>
              <a:t> avviene simultaneamente e dipende dal tipo di cluster che si sta cercando e dalle differenze tra le dimensioni dei cluster</a:t>
            </a:r>
          </a:p>
          <a:p>
            <a:pPr>
              <a:buClr>
                <a:srgbClr val="000000"/>
              </a:buClr>
            </a:pPr>
            <a:endParaRPr lang="it-IT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</a:pPr>
            <a:r>
              <a:rPr lang="it-IT" sz="1900" dirty="0">
                <a:latin typeface="Arial" panose="020B0604020202020204" pitchFamily="34" charset="0"/>
                <a:cs typeface="Arial" panose="020B0604020202020204" pitchFamily="34" charset="0"/>
              </a:rPr>
              <a:t>Quando si aumenta </a:t>
            </a:r>
            <a:r>
              <a:rPr lang="el-GR" sz="19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it-IT" sz="1900" dirty="0">
                <a:latin typeface="Arial" panose="020B0604020202020204" pitchFamily="34" charset="0"/>
                <a:cs typeface="Arial" panose="020B0604020202020204" pitchFamily="34" charset="0"/>
              </a:rPr>
              <a:t> tendono ad essere tagliati completamente dei cluster; d'altra parte con </a:t>
            </a:r>
            <a:r>
              <a:rPr lang="el-GR" sz="19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it-IT" sz="1900" dirty="0">
                <a:latin typeface="Arial" panose="020B0604020202020204" pitchFamily="34" charset="0"/>
                <a:cs typeface="Arial" panose="020B0604020202020204" pitchFamily="34" charset="0"/>
              </a:rPr>
              <a:t>molto basso si tendono ad individuare molti più cluster spuri.</a:t>
            </a:r>
          </a:p>
        </p:txBody>
      </p:sp>
    </p:spTree>
    <p:extLst>
      <p:ext uri="{BB962C8B-B14F-4D97-AF65-F5344CB8AC3E}">
        <p14:creationId xmlns:p14="http://schemas.microsoft.com/office/powerpoint/2010/main" val="130500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BE27CA-C393-4C0A-979D-F5BA7B9B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Curve CTL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9F42EAC-ADDA-403B-8D0F-022CC6DCA2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8888" y="1844824"/>
                <a:ext cx="7416800" cy="3672408"/>
              </a:xfrm>
            </p:spPr>
            <p:txBody>
              <a:bodyPr/>
              <a:lstStyle/>
              <a:p>
                <a:pPr>
                  <a:buClr>
                    <a:srgbClr val="000000"/>
                  </a:buClr>
                </a:pPr>
                <a:r>
                  <a:rPr lang="it-IT" sz="1900" b="0" dirty="0">
                    <a:ea typeface="Cambria Math" panose="02040503050406030204" pitchFamily="18" charset="0"/>
                  </a:rPr>
                  <a:t>Si definisce la </a:t>
                </a:r>
                <a14:m>
                  <m:oMath xmlns:m="http://schemas.openxmlformats.org/officeDocument/2006/math">
                    <m:r>
                      <a:rPr lang="it-IT" sz="1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sz="1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9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– esima curva di </a:t>
                </a:r>
                <a:r>
                  <a:rPr lang="it-IT" sz="19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classification</a:t>
                </a:r>
                <a:r>
                  <a:rPr lang="it-IT" sz="19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it-IT" sz="19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trimmed</a:t>
                </a:r>
                <a:r>
                  <a:rPr lang="it-IT" sz="19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log-</a:t>
                </a:r>
                <a:r>
                  <a:rPr lang="it-IT" sz="19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likelihood</a:t>
                </a:r>
                <a:r>
                  <a:rPr lang="it-IT" sz="19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		     </a:t>
                </a:r>
                <a14:m>
                  <m:oMath xmlns:m="http://schemas.openxmlformats.org/officeDocument/2006/math">
                    <m:r>
                      <a:rPr lang="it-IT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900" dirty="0" smtClean="0">
                        <a:latin typeface="Cambria Math" panose="02040503050406030204" pitchFamily="18" charset="0"/>
                      </a:rPr>
                      <m:t>↦</m:t>
                    </m:r>
                    <m:sSubSup>
                      <m:sSubSupPr>
                        <m:ctrlPr>
                          <a:rPr lang="it-IT" sz="19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900" dirty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it-IT" sz="19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it-IT" sz="1900" i="1" dirty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sz="1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per </a:t>
                </a:r>
                <a14:m>
                  <m:oMath xmlns:m="http://schemas.openxmlformats.org/officeDocument/2006/math">
                    <m:r>
                      <a:rPr lang="it-IT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900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it-IT" sz="19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900" b="0" i="0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it-IT" sz="19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000000"/>
                  </a:buClr>
                </a:pPr>
                <a:endParaRPr lang="it-IT" sz="19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rgbClr val="000000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19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 sz="1900" i="1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it-IT" sz="19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it-IT" sz="19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9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900" dirty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it-IT" sz="19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it-IT" sz="1900" i="1" dirty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it-IT" sz="19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it-IT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1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it-IT" sz="19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900" dirty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it-IT" sz="19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it-IT" sz="1900" i="1" dirty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sz="1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quantifica il beneficio derivante dall’aggiunta di un ulteriore cluster per una data quota di osservazioni spurie </a:t>
                </a:r>
                <a14:m>
                  <m:oMath xmlns:m="http://schemas.openxmlformats.org/officeDocument/2006/math">
                    <m:r>
                      <a:rPr lang="it-IT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it-IT" sz="19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altLang="it-IT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Scegliere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il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più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piccolo </a:t>
                </a:r>
                <a14:m>
                  <m:oMath xmlns:m="http://schemas.openxmlformats.org/officeDocument/2006/math">
                    <m:r>
                      <a:rPr lang="it-IT" sz="1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per il quale vi è per la prima volta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convergenza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fra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una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curva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quella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sovrastante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e,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simultaneamente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, il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valore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</a:t>
                </a:r>
                <a14:m>
                  <m:oMath xmlns:m="http://schemas.openxmlformats.org/officeDocument/2006/math">
                    <m:r>
                      <a:rPr lang="it-IT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tale per cui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questa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convergenza</a:t>
                </a:r>
                <a:r>
                  <a:rPr lang="en-GB" alt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altLang="it-IT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avviene</a:t>
                </a:r>
                <a:endParaRPr lang="it-IT" sz="19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9F42EAC-ADDA-403B-8D0F-022CC6DCA2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8888" y="1844824"/>
                <a:ext cx="7416800" cy="3672408"/>
              </a:xfrm>
              <a:blipFill>
                <a:blip r:embed="rId2"/>
                <a:stretch>
                  <a:fillRect l="-822" t="-1163" r="-987" b="-8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40ACCB12-8805-481B-8CDE-76D3B2F1716D}"/>
              </a:ext>
            </a:extLst>
          </p:cNvPr>
          <p:cNvSpPr/>
          <p:nvPr/>
        </p:nvSpPr>
        <p:spPr bwMode="auto">
          <a:xfrm>
            <a:off x="1258888" y="4078635"/>
            <a:ext cx="7416800" cy="1510605"/>
          </a:xfrm>
          <a:prstGeom prst="rect">
            <a:avLst/>
          </a:prstGeom>
          <a:solidFill>
            <a:srgbClr val="830022">
              <a:alpha val="21000"/>
            </a:srgbClr>
          </a:solidFill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62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BE27CA-C393-4C0A-979D-F5BA7B9B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CTLcurves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F42EAC-ADDA-403B-8D0F-022CC6DCA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844824"/>
            <a:ext cx="7416800" cy="2447503"/>
          </a:xfrm>
        </p:spPr>
        <p:txBody>
          <a:bodyPr/>
          <a:lstStyle/>
          <a:p>
            <a:r>
              <a:rPr lang="it-IT" sz="2000" dirty="0"/>
              <a:t>La funzione </a:t>
            </a:r>
            <a:r>
              <a:rPr lang="it-IT" sz="2000" dirty="0" err="1"/>
              <a:t>ctlcurves</a:t>
            </a:r>
            <a:r>
              <a:rPr lang="it-IT" sz="2000" dirty="0"/>
              <a:t> del pacchetto </a:t>
            </a:r>
            <a:r>
              <a:rPr lang="it-IT" sz="2000" dirty="0" err="1"/>
              <a:t>Tclust</a:t>
            </a:r>
            <a:r>
              <a:rPr lang="it-IT" sz="2000" dirty="0"/>
              <a:t> approssima le verosimiglianze applicando la funzione </a:t>
            </a:r>
            <a:r>
              <a:rPr lang="it-IT" sz="2000" dirty="0" err="1"/>
              <a:t>tclust</a:t>
            </a:r>
            <a:r>
              <a:rPr lang="it-IT" sz="2000" dirty="0"/>
              <a:t> per una sequenza di valori di k ed </a:t>
            </a:r>
            <a:r>
              <a:rPr lang="el-GR" sz="2000" dirty="0"/>
              <a:t>α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r>
              <a:rPr lang="it-IT" sz="2000" dirty="0"/>
              <a:t>Esempio presentato si riferisce al dataset utilizzato per presentare </a:t>
            </a:r>
            <a:r>
              <a:rPr lang="it-IT" sz="2000" dirty="0" err="1"/>
              <a:t>mclust</a:t>
            </a:r>
            <a:r>
              <a:rPr lang="it-IT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718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F4ED155-AC5E-452A-BA75-524C9F00F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719" y="1484784"/>
            <a:ext cx="3902553" cy="461456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F2BDC2B-8B1B-4400-9882-61466CEC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730" y="2492896"/>
            <a:ext cx="4320480" cy="406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CCBA454-25F3-44DB-B2E8-8577B65B25C4}"/>
                  </a:ext>
                </a:extLst>
              </p:cNvPr>
              <p:cNvSpPr txBox="1"/>
              <p:nvPr/>
            </p:nvSpPr>
            <p:spPr>
              <a:xfrm>
                <a:off x="4860032" y="3511168"/>
                <a:ext cx="381642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9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Non vi sono miglioramenti significativi per livelli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19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it-IT" sz="19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19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IT" sz="19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</a:p>
              <a:p>
                <a:endParaRPr lang="it-IT" sz="19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19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 sz="19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it-IT" sz="19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it-IT" sz="19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it-IT" sz="19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sz="19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it-IT" sz="19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per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9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9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≥0.1</m:t>
                    </m:r>
                  </m:oMath>
                </a14:m>
                <a:r>
                  <a:rPr lang="it-IT" sz="19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:</a:t>
                </a:r>
                <a:r>
                  <a:rPr lang="it-IT" sz="1900" b="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9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9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it-IT" sz="19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sz="2000" b="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CCBA454-25F3-44DB-B2E8-8577B65B2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511168"/>
                <a:ext cx="3816424" cy="1862048"/>
              </a:xfrm>
              <a:prstGeom prst="rect">
                <a:avLst/>
              </a:prstGeom>
              <a:blipFill>
                <a:blip r:embed="rId4"/>
                <a:stretch>
                  <a:fillRect l="-1118" t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1">
            <a:extLst>
              <a:ext uri="{FF2B5EF4-FFF2-40B4-BE49-F238E27FC236}">
                <a16:creationId xmlns:a16="http://schemas.microsoft.com/office/drawing/2014/main" id="{9D72700E-F636-4864-9BD0-213C8546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979959"/>
            <a:ext cx="7416800" cy="50482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F866F7D-0C33-4154-8323-ADA523F079C9}"/>
              </a:ext>
            </a:extLst>
          </p:cNvPr>
          <p:cNvSpPr txBox="1"/>
          <p:nvPr/>
        </p:nvSpPr>
        <p:spPr>
          <a:xfrm rot="16200000">
            <a:off x="291676" y="3752339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00"/>
                </a:solidFill>
              </a:rPr>
              <a:t>Log-verosimiglianza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8687E8CC-7626-4E33-A95A-AF7FF1D02412}"/>
                  </a:ext>
                </a:extLst>
              </p14:cNvPr>
              <p14:cNvContentPartPr/>
              <p14:nvPr/>
            </p14:nvContentPartPr>
            <p14:xfrm>
              <a:off x="780735" y="3180990"/>
              <a:ext cx="11160" cy="1153080"/>
            </p14:xfrm>
          </p:contentPart>
        </mc:Choice>
        <mc:Fallback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8687E8CC-7626-4E33-A95A-AF7FF1D024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735" y="3117990"/>
                <a:ext cx="136800" cy="127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8396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C635ED-67A6-4FA9-BE33-BD9B8C12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1125538"/>
            <a:ext cx="7777608" cy="50482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Valutazione delle scelte di assegnazione al cluster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F19401E-EC9E-48E7-8612-EA727E424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 la soluzione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9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9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9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1900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9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it-IT" sz="19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1900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9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it-IT" sz="19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9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9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9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1900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900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it-IT" sz="19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900" b="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it-IT" sz="19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9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it-IT" sz="1900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900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it-IT" sz="19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it-IT" sz="19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9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9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9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1900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900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it-IT" sz="19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9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sz="19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1900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900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it-IT" sz="19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9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̂"/>
                            <m:ctrlPr>
                              <a:rPr lang="it-IT" sz="19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it-IT" sz="19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sz="19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sz="19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900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it-IT" sz="19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9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9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9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sz="19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9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it-IT" sz="19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misura il grado di affiliazione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al cluster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it-IT" sz="19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In particolare, i valori per una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sono ordinabili 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d>
                          <m:dPr>
                            <m:ctrlP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̂"/>
                            <m:ctrlPr>
                              <a:rPr lang="it-IT" sz="19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it-IT" sz="19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it-I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d>
                          <m:dPr>
                            <m:ctrlP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̂"/>
                            <m:ctrlPr>
                              <a:rPr lang="it-IT" sz="19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it-IT" sz="19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</m:oMath>
                </a14:m>
                <a:r>
                  <a:rPr lang="it-IT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è assegnata al cluster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d>
                          <m:dPr>
                            <m:ctrlP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̂"/>
                            <m:ctrlPr>
                              <a:rPr lang="it-IT" sz="19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it-IT" sz="19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9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9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̂"/>
                            <m:ctrlPr>
                              <a:rPr lang="it-IT" sz="19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it-IT" sz="19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</m:oMath>
                </a14:m>
                <a:endParaRPr lang="it-IT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it-IT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È ragionevole valutare la qualità della scelta di  assegnazione al cluster con</a:t>
                </a:r>
              </a:p>
              <a:p>
                <a:pPr marL="0" indent="0">
                  <a:buNone/>
                </a:pPr>
                <a:r>
                  <a:rPr lang="it-IT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𝐷𝐹</m:t>
                    </m:r>
                    <m:d>
                      <m:d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19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d>
                          <m:dPr>
                            <m:ctrlP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̂"/>
                        <m:ctrlPr>
                          <a:rPr lang="it-IT" sz="19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sz="19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d>
                          <m:dPr>
                            <m:ctrlP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̂"/>
                        <m:ctrlPr>
                          <a:rPr lang="it-IT" sz="19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sz="19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it-IT" sz="19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F19401E-EC9E-48E7-8612-EA727E424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8" t="-741" r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1213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EAF7E6-6CD5-4FD1-9D22-F3417256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Valutazione delle scelte di eliminazione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7EEBE9F-0260-4B78-908C-6EFB0A14B4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8888" y="1617662"/>
                <a:ext cx="7416800" cy="4403626"/>
              </a:xfrm>
            </p:spPr>
            <p:txBody>
              <a:bodyPr/>
              <a:lstStyle/>
              <a:p>
                <a:r>
                  <a:rPr lang="it-IT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Alternativamente, è possibile ordinare tutte le osservazioni in accordo ai loro valori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d>
                          <m:dPr>
                            <m:ctrlPr>
                              <a:rPr lang="it-IT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it-IT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it-IT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sz="1900" i="1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̂"/>
                            <m:ctrlPr>
                              <a:rPr lang="it-IT" sz="19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it-IT" sz="19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it-IT" sz="19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9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</m:oMath>
                </a14:m>
                <a:r>
                  <a:rPr lang="it-IT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d>
                          <m:dPr>
                            <m:ctrlP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̂"/>
                            <m:ctrlPr>
                              <a:rPr lang="it-IT" sz="19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it-IT" sz="19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it-I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d>
                          <m:dPr>
                            <m:ctrlP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it-IT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9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̂"/>
                            <m:ctrlPr>
                              <a:rPr lang="it-IT" sz="19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it-IT" sz="19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</m:oMath>
                </a14:m>
                <a:endParaRPr lang="it-IT" sz="19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it-IT" sz="19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Definito l’ordinamento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19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it-IT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le unità eliminate sono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9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it-IT" sz="19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900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it-IT" sz="19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19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it-IT" sz="19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it-IT" sz="19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it-IT" sz="19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è eliminata, è ragionevole valutare tale scelta di </a:t>
                </a:r>
                <a:r>
                  <a:rPr lang="it-IT" sz="1900" b="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trimming</a:t>
                </a:r>
                <a:r>
                  <a:rPr lang="it-IT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con  </a:t>
                </a:r>
              </a:p>
              <a:p>
                <a:pPr marL="0" indent="0">
                  <a:buNone/>
                </a:pPr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𝐷𝐹</m:t>
                    </m:r>
                    <m:d>
                      <m:d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19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d>
                          <m:dPr>
                            <m:ctrlP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̂"/>
                        <m:ctrlPr>
                          <a:rPr lang="it-IT" sz="19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sz="19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d>
                          <m:dPr>
                            <m:ctrlP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it-IT" sz="19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19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̂"/>
                        <m:ctrlPr>
                          <a:rPr lang="it-IT" sz="19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sz="19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it-IT" sz="19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In entrambi i casi,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𝐷𝐹</m:t>
                    </m:r>
                    <m:d>
                      <m:d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. Valori vicini a 0 identificano scelte dubbie.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7EEBE9F-0260-4B78-908C-6EFB0A14B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8888" y="1617662"/>
                <a:ext cx="7416800" cy="4403626"/>
              </a:xfrm>
              <a:blipFill>
                <a:blip r:embed="rId2"/>
                <a:stretch>
                  <a:fillRect l="-658" t="-830" b="-3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5550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>
            <a:extLst>
              <a:ext uri="{FF2B5EF4-FFF2-40B4-BE49-F238E27FC236}">
                <a16:creationId xmlns:a16="http://schemas.microsoft.com/office/drawing/2014/main" id="{B5996B41-35FF-46F8-AAFD-A8EF161F6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922338"/>
            <a:ext cx="7416800" cy="504825"/>
          </a:xfrm>
        </p:spPr>
        <p:txBody>
          <a:bodyPr/>
          <a:lstStyle/>
          <a:p>
            <a:r>
              <a:rPr lang="it-IT" altLang="it-IT">
                <a:latin typeface="Calibri" panose="020F0502020204030204" pitchFamily="34" charset="0"/>
              </a:rPr>
              <a:t>Clustering sulle Province Italiane al 2019</a:t>
            </a:r>
          </a:p>
        </p:txBody>
      </p:sp>
      <p:sp>
        <p:nvSpPr>
          <p:cNvPr id="4099" name="Segnaposto contenuto 2">
            <a:extLst>
              <a:ext uri="{FF2B5EF4-FFF2-40B4-BE49-F238E27FC236}">
                <a16:creationId xmlns:a16="http://schemas.microsoft.com/office/drawing/2014/main" id="{897E5DE9-0FD6-4FC1-AC81-A8A1C5BC2EB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01663" y="1438275"/>
            <a:ext cx="3322637" cy="449738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it-IT" altLang="it-IT" sz="1600" dirty="0">
                <a:latin typeface="Calibri" panose="020F0502020204030204" pitchFamily="34" charset="0"/>
              </a:rPr>
              <a:t>Osservazioni: 107 province italiane                  </a:t>
            </a:r>
          </a:p>
          <a:p>
            <a:pPr marL="0" indent="0">
              <a:buFontTx/>
              <a:buNone/>
              <a:defRPr/>
            </a:pPr>
            <a:r>
              <a:rPr lang="it-IT" altLang="it-IT" sz="1600" dirty="0">
                <a:latin typeface="Calibri" panose="020F0502020204030204" pitchFamily="34" charset="0"/>
              </a:rPr>
              <a:t>Variabili: 8 indicatori demografici:</a:t>
            </a:r>
          </a:p>
          <a:p>
            <a:pPr marL="0" indent="0">
              <a:buFontTx/>
              <a:buNone/>
              <a:defRPr/>
            </a:pPr>
            <a:endParaRPr lang="it-IT" altLang="it-IT" sz="1600" dirty="0">
              <a:latin typeface="Calibri" panose="020F0502020204030204" pitchFamily="34" charset="0"/>
            </a:endParaRPr>
          </a:p>
          <a:p>
            <a:pPr>
              <a:buFontTx/>
              <a:buChar char="-"/>
              <a:defRPr/>
            </a:pPr>
            <a:r>
              <a:rPr lang="it-IT" altLang="it-IT" sz="1600" dirty="0">
                <a:latin typeface="Calibri" panose="020F0502020204030204" pitchFamily="34" charset="0"/>
              </a:rPr>
              <a:t>Tasso di natalità                    </a:t>
            </a:r>
          </a:p>
          <a:p>
            <a:pPr>
              <a:buFontTx/>
              <a:buChar char="-"/>
              <a:defRPr/>
            </a:pPr>
            <a:r>
              <a:rPr lang="it-IT" altLang="it-IT" sz="1600" dirty="0">
                <a:latin typeface="Calibri" panose="020F0502020204030204" pitchFamily="34" charset="0"/>
              </a:rPr>
              <a:t>Numero medio di figli per donna</a:t>
            </a:r>
          </a:p>
          <a:p>
            <a:pPr>
              <a:buFontTx/>
              <a:buChar char="-"/>
              <a:defRPr/>
            </a:pPr>
            <a:endParaRPr lang="it-IT" altLang="it-IT" sz="1600" dirty="0">
              <a:latin typeface="Calibri" panose="020F0502020204030204" pitchFamily="34" charset="0"/>
            </a:endParaRPr>
          </a:p>
          <a:p>
            <a:pPr>
              <a:buFontTx/>
              <a:buChar char="-"/>
              <a:defRPr/>
            </a:pPr>
            <a:r>
              <a:rPr lang="it-IT" altLang="it-IT" sz="1600" dirty="0">
                <a:latin typeface="Calibri" panose="020F0502020204030204" pitchFamily="34" charset="0"/>
              </a:rPr>
              <a:t>Tasso di mortalità</a:t>
            </a:r>
          </a:p>
          <a:p>
            <a:pPr>
              <a:buFontTx/>
              <a:buChar char="-"/>
              <a:defRPr/>
            </a:pPr>
            <a:r>
              <a:rPr lang="it-IT" altLang="it-IT" sz="1600" dirty="0">
                <a:latin typeface="Calibri" panose="020F0502020204030204" pitchFamily="34" charset="0"/>
              </a:rPr>
              <a:t>Speranza di vita alla nascita</a:t>
            </a:r>
          </a:p>
          <a:p>
            <a:pPr>
              <a:buFontTx/>
              <a:buChar char="-"/>
              <a:defRPr/>
            </a:pPr>
            <a:endParaRPr lang="it-IT" altLang="it-IT" sz="1600" dirty="0">
              <a:latin typeface="Calibri" panose="020F0502020204030204" pitchFamily="34" charset="0"/>
            </a:endParaRPr>
          </a:p>
          <a:p>
            <a:pPr>
              <a:buFontTx/>
              <a:buChar char="-"/>
              <a:defRPr/>
            </a:pPr>
            <a:r>
              <a:rPr lang="it-IT" altLang="it-IT" sz="1600" dirty="0">
                <a:latin typeface="Calibri" panose="020F0502020204030204" pitchFamily="34" charset="0"/>
              </a:rPr>
              <a:t>Indice di vecchiaia</a:t>
            </a:r>
          </a:p>
          <a:p>
            <a:pPr>
              <a:buFontTx/>
              <a:buChar char="-"/>
              <a:defRPr/>
            </a:pPr>
            <a:r>
              <a:rPr lang="it-IT" altLang="it-IT" sz="1600" dirty="0">
                <a:latin typeface="Calibri" panose="020F0502020204030204" pitchFamily="34" charset="0"/>
              </a:rPr>
              <a:t>Età media della popolazione</a:t>
            </a:r>
          </a:p>
          <a:p>
            <a:pPr>
              <a:buFontTx/>
              <a:buChar char="-"/>
              <a:defRPr/>
            </a:pPr>
            <a:endParaRPr lang="it-IT" altLang="it-IT" sz="1600" dirty="0">
              <a:latin typeface="Calibri" panose="020F0502020204030204" pitchFamily="34" charset="0"/>
            </a:endParaRPr>
          </a:p>
          <a:p>
            <a:pPr>
              <a:buFontTx/>
              <a:buChar char="-"/>
              <a:defRPr/>
            </a:pPr>
            <a:r>
              <a:rPr lang="it-IT" altLang="it-IT" sz="1600" dirty="0">
                <a:latin typeface="Calibri" panose="020F0502020204030204" pitchFamily="34" charset="0"/>
              </a:rPr>
              <a:t>Saldo migratorio totale</a:t>
            </a:r>
          </a:p>
          <a:p>
            <a:pPr>
              <a:buFontTx/>
              <a:buChar char="-"/>
              <a:defRPr/>
            </a:pPr>
            <a:endParaRPr lang="it-IT" altLang="it-IT" sz="1600" dirty="0">
              <a:latin typeface="Calibri" panose="020F0502020204030204" pitchFamily="34" charset="0"/>
            </a:endParaRPr>
          </a:p>
          <a:p>
            <a:pPr>
              <a:buFontTx/>
              <a:buChar char="-"/>
              <a:defRPr/>
            </a:pPr>
            <a:r>
              <a:rPr lang="it-IT" altLang="it-IT" sz="1600" dirty="0">
                <a:latin typeface="Calibri" panose="020F0502020204030204" pitchFamily="34" charset="0"/>
              </a:rPr>
              <a:t>Tasso di nuzialità</a:t>
            </a:r>
          </a:p>
          <a:p>
            <a:pPr>
              <a:buFontTx/>
              <a:buChar char="-"/>
              <a:defRPr/>
            </a:pPr>
            <a:endParaRPr lang="it-IT" altLang="it-IT" sz="1600" dirty="0">
              <a:latin typeface="Calibri" panose="020F0502020204030204" pitchFamily="34" charset="0"/>
            </a:endParaRPr>
          </a:p>
        </p:txBody>
      </p:sp>
      <p:sp>
        <p:nvSpPr>
          <p:cNvPr id="4100" name="Freccia a destra 1">
            <a:extLst>
              <a:ext uri="{FF2B5EF4-FFF2-40B4-BE49-F238E27FC236}">
                <a16:creationId xmlns:a16="http://schemas.microsoft.com/office/drawing/2014/main" id="{60781F20-062C-4C52-BAD0-A9E661D0B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636838"/>
            <a:ext cx="720725" cy="792162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3D91A786-44FD-412E-B26D-562F66D34136}"/>
              </a:ext>
            </a:extLst>
          </p:cNvPr>
          <p:cNvSpPr/>
          <p:nvPr/>
        </p:nvSpPr>
        <p:spPr bwMode="auto">
          <a:xfrm>
            <a:off x="4087813" y="2355850"/>
            <a:ext cx="1189037" cy="573088"/>
          </a:xfrm>
          <a:prstGeom prst="rightArrow">
            <a:avLst>
              <a:gd name="adj1" fmla="val 50000"/>
              <a:gd name="adj2" fmla="val 36589"/>
            </a:avLst>
          </a:prstGeom>
          <a:solidFill>
            <a:srgbClr val="00F26D"/>
          </a:solidFill>
          <a:ln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 lang="it-IT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ADA45DD7-6F80-4473-A1A2-57C378CF6E97}"/>
              </a:ext>
            </a:extLst>
          </p:cNvPr>
          <p:cNvSpPr/>
          <p:nvPr/>
        </p:nvSpPr>
        <p:spPr bwMode="auto">
          <a:xfrm>
            <a:off x="4113213" y="3263900"/>
            <a:ext cx="1189037" cy="573088"/>
          </a:xfrm>
          <a:prstGeom prst="rightArrow">
            <a:avLst>
              <a:gd name="adj1" fmla="val 50000"/>
              <a:gd name="adj2" fmla="val 36589"/>
            </a:avLst>
          </a:prstGeom>
          <a:solidFill>
            <a:srgbClr val="C00000"/>
          </a:solidFill>
          <a:ln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 lang="it-IT" sz="240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2D250A25-FC96-4014-9E43-EA85B7166596}"/>
              </a:ext>
            </a:extLst>
          </p:cNvPr>
          <p:cNvSpPr/>
          <p:nvPr/>
        </p:nvSpPr>
        <p:spPr bwMode="auto">
          <a:xfrm>
            <a:off x="4094163" y="4092575"/>
            <a:ext cx="1187450" cy="573088"/>
          </a:xfrm>
          <a:prstGeom prst="rightArrow">
            <a:avLst>
              <a:gd name="adj1" fmla="val 50000"/>
              <a:gd name="adj2" fmla="val 36589"/>
            </a:avLst>
          </a:prstGeom>
          <a:solidFill>
            <a:srgbClr val="FFC000"/>
          </a:solidFill>
          <a:ln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 lang="it-IT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F6EDCAAF-8B21-488A-B449-D9DFDE94C6E4}"/>
              </a:ext>
            </a:extLst>
          </p:cNvPr>
          <p:cNvSpPr/>
          <p:nvPr/>
        </p:nvSpPr>
        <p:spPr bwMode="auto">
          <a:xfrm>
            <a:off x="4087813" y="4968875"/>
            <a:ext cx="1189037" cy="285750"/>
          </a:xfrm>
          <a:prstGeom prst="rightArrow">
            <a:avLst>
              <a:gd name="adj1" fmla="val 50000"/>
              <a:gd name="adj2" fmla="val 84874"/>
            </a:avLst>
          </a:prstGeom>
          <a:solidFill>
            <a:srgbClr val="00B0F0"/>
          </a:solidFill>
          <a:ln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 lang="it-IT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A8DEDF19-6097-464F-B935-4AAD7209FE65}"/>
              </a:ext>
            </a:extLst>
          </p:cNvPr>
          <p:cNvSpPr/>
          <p:nvPr/>
        </p:nvSpPr>
        <p:spPr bwMode="auto">
          <a:xfrm>
            <a:off x="4087813" y="5538788"/>
            <a:ext cx="1189037" cy="285750"/>
          </a:xfrm>
          <a:prstGeom prst="rightArrow">
            <a:avLst>
              <a:gd name="adj1" fmla="val 50000"/>
              <a:gd name="adj2" fmla="val 84874"/>
            </a:avLst>
          </a:prstGeom>
          <a:solidFill>
            <a:srgbClr val="D21EAB"/>
          </a:solidFill>
          <a:ln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 lang="it-IT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6" name="CasellaDiTesto 6">
            <a:extLst>
              <a:ext uri="{FF2B5EF4-FFF2-40B4-BE49-F238E27FC236}">
                <a16:creationId xmlns:a16="http://schemas.microsoft.com/office/drawing/2014/main" id="{F24B80F8-3390-40FC-8FEC-811D3EDEE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452688"/>
            <a:ext cx="1882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NATALITA’</a:t>
            </a:r>
          </a:p>
        </p:txBody>
      </p:sp>
      <p:sp>
        <p:nvSpPr>
          <p:cNvPr id="4107" name="CasellaDiTesto 13">
            <a:extLst>
              <a:ext uri="{FF2B5EF4-FFF2-40B4-BE49-F238E27FC236}">
                <a16:creationId xmlns:a16="http://schemas.microsoft.com/office/drawing/2014/main" id="{96F11AB3-785B-4C82-BA49-2B24D936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88" y="3363913"/>
            <a:ext cx="1882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MORTALITA’</a:t>
            </a:r>
          </a:p>
        </p:txBody>
      </p:sp>
      <p:sp>
        <p:nvSpPr>
          <p:cNvPr id="4108" name="CasellaDiTesto 14">
            <a:extLst>
              <a:ext uri="{FF2B5EF4-FFF2-40B4-BE49-F238E27FC236}">
                <a16:creationId xmlns:a16="http://schemas.microsoft.com/office/drawing/2014/main" id="{22DC39ED-AD99-4B68-974E-7CA892488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4194175"/>
            <a:ext cx="1882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ETA’</a:t>
            </a:r>
          </a:p>
        </p:txBody>
      </p:sp>
      <p:sp>
        <p:nvSpPr>
          <p:cNvPr id="4109" name="CasellaDiTesto 15">
            <a:extLst>
              <a:ext uri="{FF2B5EF4-FFF2-40B4-BE49-F238E27FC236}">
                <a16:creationId xmlns:a16="http://schemas.microsoft.com/office/drawing/2014/main" id="{7E27F903-7CD7-4002-AF92-EF02BE036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4922838"/>
            <a:ext cx="2025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MIGRATORIETA’</a:t>
            </a:r>
          </a:p>
        </p:txBody>
      </p:sp>
      <p:sp>
        <p:nvSpPr>
          <p:cNvPr id="4110" name="CasellaDiTesto 16">
            <a:extLst>
              <a:ext uri="{FF2B5EF4-FFF2-40B4-BE49-F238E27FC236}">
                <a16:creationId xmlns:a16="http://schemas.microsoft.com/office/drawing/2014/main" id="{53B5E6AD-4FF8-418F-9C15-2E04218FA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5487988"/>
            <a:ext cx="188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NUZIALITA’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8D189D-1CD8-4B15-8EC7-402B48701B4E}"/>
              </a:ext>
            </a:extLst>
          </p:cNvPr>
          <p:cNvSpPr txBox="1"/>
          <p:nvPr/>
        </p:nvSpPr>
        <p:spPr>
          <a:xfrm>
            <a:off x="7019925" y="1414463"/>
            <a:ext cx="18827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t-IT" sz="1600" dirty="0">
                <a:solidFill>
                  <a:srgbClr val="000000"/>
                </a:solidFill>
                <a:latin typeface="+mn-lt"/>
              </a:rPr>
              <a:t>Fonte</a:t>
            </a:r>
            <a:r>
              <a:rPr lang="it-IT" sz="1800" dirty="0">
                <a:solidFill>
                  <a:srgbClr val="000000"/>
                </a:solidFill>
                <a:latin typeface="+mn-lt"/>
              </a:rPr>
              <a:t>: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600" dirty="0">
                <a:solidFill>
                  <a:srgbClr val="000000"/>
                </a:solidFill>
                <a:latin typeface="+mn-lt"/>
              </a:rPr>
              <a:t>Istat</a:t>
            </a:r>
            <a:endParaRPr lang="it-IT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>
            <a:extLst>
              <a:ext uri="{FF2B5EF4-FFF2-40B4-BE49-F238E27FC236}">
                <a16:creationId xmlns:a16="http://schemas.microsoft.com/office/drawing/2014/main" id="{BF612CFB-C1F5-4B7D-9208-7BF11B2F7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Istogrammi di Frequenza</a:t>
            </a:r>
          </a:p>
        </p:txBody>
      </p:sp>
      <p:pic>
        <p:nvPicPr>
          <p:cNvPr id="5123" name="Segnaposto contenuto 4">
            <a:extLst>
              <a:ext uri="{FF2B5EF4-FFF2-40B4-BE49-F238E27FC236}">
                <a16:creationId xmlns:a16="http://schemas.microsoft.com/office/drawing/2014/main" id="{7B1B332A-6E0E-4AC9-A4BD-C5F1EE59A9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630362"/>
            <a:ext cx="5761384" cy="4419291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8D971ED2-E547-4525-8086-CD00E78B9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1046163"/>
            <a:ext cx="7416800" cy="504825"/>
          </a:xfrm>
        </p:spPr>
        <p:txBody>
          <a:bodyPr/>
          <a:lstStyle/>
          <a:p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Confronto Vincoli</a:t>
            </a:r>
          </a:p>
        </p:txBody>
      </p:sp>
      <p:pic>
        <p:nvPicPr>
          <p:cNvPr id="6147" name="Segnaposto contenuto 4">
            <a:extLst>
              <a:ext uri="{FF2B5EF4-FFF2-40B4-BE49-F238E27FC236}">
                <a16:creationId xmlns:a16="http://schemas.microsoft.com/office/drawing/2014/main" id="{D130F8EC-F0EB-4D56-BC39-D7FF3EF4476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2525" y="2924175"/>
            <a:ext cx="6553200" cy="3109913"/>
          </a:xfrm>
        </p:spPr>
      </p:pic>
      <p:sp>
        <p:nvSpPr>
          <p:cNvPr id="6148" name="CasellaDiTesto 8">
            <a:extLst>
              <a:ext uri="{FF2B5EF4-FFF2-40B4-BE49-F238E27FC236}">
                <a16:creationId xmlns:a16="http://schemas.microsoft.com/office/drawing/2014/main" id="{AB86B08E-6E04-4F2D-A224-EFE0B205B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586038"/>
            <a:ext cx="1008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" panose="020B0604020202020204" pitchFamily="34" charset="0"/>
              </a:rPr>
              <a:t>EIGEN</a:t>
            </a:r>
          </a:p>
        </p:txBody>
      </p:sp>
      <p:sp>
        <p:nvSpPr>
          <p:cNvPr id="6149" name="CasellaDiTesto 9">
            <a:extLst>
              <a:ext uri="{FF2B5EF4-FFF2-40B4-BE49-F238E27FC236}">
                <a16:creationId xmlns:a16="http://schemas.microsoft.com/office/drawing/2014/main" id="{81330C7D-BF25-4F43-BCE1-85CD5927D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2586038"/>
            <a:ext cx="1009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" panose="020B0604020202020204" pitchFamily="34" charset="0"/>
              </a:rPr>
              <a:t>SIGMA</a:t>
            </a:r>
          </a:p>
        </p:txBody>
      </p:sp>
      <p:sp>
        <p:nvSpPr>
          <p:cNvPr id="6150" name="CasellaDiTesto 10">
            <a:extLst>
              <a:ext uri="{FF2B5EF4-FFF2-40B4-BE49-F238E27FC236}">
                <a16:creationId xmlns:a16="http://schemas.microsoft.com/office/drawing/2014/main" id="{AC283656-32D7-4916-A7A9-35CA0109C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586038"/>
            <a:ext cx="10080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" panose="020B0604020202020204" pitchFamily="34" charset="0"/>
              </a:rPr>
              <a:t>DETER</a:t>
            </a:r>
          </a:p>
        </p:txBody>
      </p:sp>
      <p:pic>
        <p:nvPicPr>
          <p:cNvPr id="6151" name="Segnaposto contenuto 3">
            <a:extLst>
              <a:ext uri="{FF2B5EF4-FFF2-40B4-BE49-F238E27FC236}">
                <a16:creationId xmlns:a16="http://schemas.microsoft.com/office/drawing/2014/main" id="{C65D3743-FDFE-49C9-96E9-F832D091B60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758950"/>
            <a:ext cx="5248275" cy="619125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>
            <a:extLst>
              <a:ext uri="{FF2B5EF4-FFF2-40B4-BE49-F238E27FC236}">
                <a16:creationId xmlns:a16="http://schemas.microsoft.com/office/drawing/2014/main" id="{DBED9E13-2B42-4E96-B016-285C70E18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Confronto Vincoli : BIC</a:t>
            </a:r>
          </a:p>
        </p:txBody>
      </p:sp>
      <p:pic>
        <p:nvPicPr>
          <p:cNvPr id="7171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F91E2B7-3BC9-446B-A4B8-5471DE4D5E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773238"/>
            <a:ext cx="6272212" cy="2751137"/>
          </a:xfrm>
        </p:spPr>
      </p:pic>
      <p:pic>
        <p:nvPicPr>
          <p:cNvPr id="7172" name="Segnaposto contenuto 7">
            <a:extLst>
              <a:ext uri="{FF2B5EF4-FFF2-40B4-BE49-F238E27FC236}">
                <a16:creationId xmlns:a16="http://schemas.microsoft.com/office/drawing/2014/main" id="{B0866A38-7B2C-4194-B1CE-C49CDA4E3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797425"/>
            <a:ext cx="25923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Immagine 5">
            <a:extLst>
              <a:ext uri="{FF2B5EF4-FFF2-40B4-BE49-F238E27FC236}">
                <a16:creationId xmlns:a16="http://schemas.microsoft.com/office/drawing/2014/main" id="{406CBB87-FD93-4BEE-A5A3-75BE68CF4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9767"/>
            <a:ext cx="4211960" cy="507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Immagine 8">
            <a:extLst>
              <a:ext uri="{FF2B5EF4-FFF2-40B4-BE49-F238E27FC236}">
                <a16:creationId xmlns:a16="http://schemas.microsoft.com/office/drawing/2014/main" id="{2F1A9717-5983-4C6B-8DC8-811FD3079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780" y="1021776"/>
            <a:ext cx="4342220" cy="507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B299A83F-1F38-466C-9B2D-777B6352D7BE}"/>
              </a:ext>
            </a:extLst>
          </p:cNvPr>
          <p:cNvGrpSpPr/>
          <p:nvPr/>
        </p:nvGrpSpPr>
        <p:grpSpPr>
          <a:xfrm>
            <a:off x="2675774" y="4899012"/>
            <a:ext cx="59040" cy="360"/>
            <a:chOff x="2675774" y="4899012"/>
            <a:chExt cx="590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99BF0520-545D-48BB-BC46-A34C749E6BA8}"/>
                    </a:ext>
                  </a:extLst>
                </p14:cNvPr>
                <p14:cNvContentPartPr/>
                <p14:nvPr/>
              </p14:nvContentPartPr>
              <p14:xfrm>
                <a:off x="2675774" y="4899012"/>
                <a:ext cx="360" cy="36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99BF0520-545D-48BB-BC46-A34C749E6BA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2774" y="48360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FC0F657D-C2D2-4258-BB30-9BAA87431D75}"/>
                    </a:ext>
                  </a:extLst>
                </p14:cNvPr>
                <p14:cNvContentPartPr/>
                <p14:nvPr/>
              </p14:nvContentPartPr>
              <p14:xfrm>
                <a:off x="2734454" y="4899012"/>
                <a:ext cx="360" cy="36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FC0F657D-C2D2-4258-BB30-9BAA87431D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71454" y="48360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DAABE543-DB89-431C-A42A-813F6B643A68}"/>
                  </a:ext>
                </a:extLst>
              </p14:cNvPr>
              <p14:cNvContentPartPr/>
              <p14:nvPr/>
            </p14:nvContentPartPr>
            <p14:xfrm>
              <a:off x="6794894" y="4831692"/>
              <a:ext cx="360" cy="3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DAABE543-DB89-431C-A42A-813F6B643A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1894" y="476869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94DE4886-495D-4BDB-8A6E-BDFBA7A50154}"/>
                  </a:ext>
                </a:extLst>
              </p14:cNvPr>
              <p14:cNvContentPartPr/>
              <p14:nvPr/>
            </p14:nvContentPartPr>
            <p14:xfrm>
              <a:off x="5142134" y="2927652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94DE4886-495D-4BDB-8A6E-BDFBA7A501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9134" y="286465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D995089E-1BBE-45DF-8369-A7251AE8D896}"/>
                  </a:ext>
                </a:extLst>
              </p14:cNvPr>
              <p14:cNvContentPartPr/>
              <p14:nvPr/>
            </p14:nvContentPartPr>
            <p14:xfrm>
              <a:off x="6902090" y="4581588"/>
              <a:ext cx="360" cy="540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D995089E-1BBE-45DF-8369-A7251AE8D8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39090" y="4518948"/>
                <a:ext cx="1260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523A40A7-34A5-483D-BE5A-71BD21DC9847}"/>
                  </a:ext>
                </a:extLst>
              </p14:cNvPr>
              <p14:cNvContentPartPr/>
              <p14:nvPr/>
            </p14:nvContentPartPr>
            <p14:xfrm>
              <a:off x="5142050" y="2694108"/>
              <a:ext cx="360" cy="36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523A40A7-34A5-483D-BE5A-71BD21DC98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79050" y="2631108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uppo 9">
            <a:extLst>
              <a:ext uri="{FF2B5EF4-FFF2-40B4-BE49-F238E27FC236}">
                <a16:creationId xmlns:a16="http://schemas.microsoft.com/office/drawing/2014/main" id="{7AEC0B8F-5141-49A3-8C6D-B659E66FDB4A}"/>
              </a:ext>
            </a:extLst>
          </p:cNvPr>
          <p:cNvGrpSpPr/>
          <p:nvPr/>
        </p:nvGrpSpPr>
        <p:grpSpPr>
          <a:xfrm>
            <a:off x="158448" y="3255360"/>
            <a:ext cx="85680" cy="97560"/>
            <a:chOff x="158448" y="3255360"/>
            <a:chExt cx="85680" cy="9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" name="Input penna 1">
                  <a:extLst>
                    <a:ext uri="{FF2B5EF4-FFF2-40B4-BE49-F238E27FC236}">
                      <a16:creationId xmlns:a16="http://schemas.microsoft.com/office/drawing/2014/main" id="{A9BE5A44-2B11-4310-AF6B-57DF4754084F}"/>
                    </a:ext>
                  </a:extLst>
                </p14:cNvPr>
                <p14:cNvContentPartPr/>
                <p14:nvPr/>
              </p14:nvContentPartPr>
              <p14:xfrm>
                <a:off x="194808" y="3352560"/>
                <a:ext cx="360" cy="360"/>
              </p14:xfrm>
            </p:contentPart>
          </mc:Choice>
          <mc:Fallback>
            <p:pic>
              <p:nvPicPr>
                <p:cNvPr id="2" name="Input penna 1">
                  <a:extLst>
                    <a:ext uri="{FF2B5EF4-FFF2-40B4-BE49-F238E27FC236}">
                      <a16:creationId xmlns:a16="http://schemas.microsoft.com/office/drawing/2014/main" id="{A9BE5A44-2B11-4310-AF6B-57DF475408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1808" y="32895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" name="Input penna 2">
                  <a:extLst>
                    <a:ext uri="{FF2B5EF4-FFF2-40B4-BE49-F238E27FC236}">
                      <a16:creationId xmlns:a16="http://schemas.microsoft.com/office/drawing/2014/main" id="{BEE3F58B-28F0-4D69-8B8A-F3ABB2B6BE6C}"/>
                    </a:ext>
                  </a:extLst>
                </p14:cNvPr>
                <p14:cNvContentPartPr/>
                <p14:nvPr/>
              </p14:nvContentPartPr>
              <p14:xfrm>
                <a:off x="158448" y="3255360"/>
                <a:ext cx="360" cy="360"/>
              </p14:xfrm>
            </p:contentPart>
          </mc:Choice>
          <mc:Fallback>
            <p:pic>
              <p:nvPicPr>
                <p:cNvPr id="3" name="Input penna 2">
                  <a:extLst>
                    <a:ext uri="{FF2B5EF4-FFF2-40B4-BE49-F238E27FC236}">
                      <a16:creationId xmlns:a16="http://schemas.microsoft.com/office/drawing/2014/main" id="{BEE3F58B-28F0-4D69-8B8A-F3ABB2B6BE6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448" y="31923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12A9E068-6A12-4936-873F-B7530EF0FF0A}"/>
                    </a:ext>
                  </a:extLst>
                </p14:cNvPr>
                <p14:cNvContentPartPr/>
                <p14:nvPr/>
              </p14:nvContentPartPr>
              <p14:xfrm>
                <a:off x="243768" y="3267240"/>
                <a:ext cx="360" cy="360"/>
              </p14:xfrm>
            </p:contentPart>
          </mc:Choice>
          <mc:Fallback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12A9E068-6A12-4936-873F-B7530EF0FF0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0768" y="32046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EA8D2C0D-8D5E-4C4D-A94C-25C9CAAE7D5C}"/>
              </a:ext>
            </a:extLst>
          </p:cNvPr>
          <p:cNvGrpSpPr/>
          <p:nvPr/>
        </p:nvGrpSpPr>
        <p:grpSpPr>
          <a:xfrm>
            <a:off x="2328888" y="5742240"/>
            <a:ext cx="97560" cy="36720"/>
            <a:chOff x="2328888" y="5742240"/>
            <a:chExt cx="97560" cy="3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572C4E95-1B06-4657-A99E-B1279DB0E1E8}"/>
                    </a:ext>
                  </a:extLst>
                </p14:cNvPr>
                <p14:cNvContentPartPr/>
                <p14:nvPr/>
              </p14:nvContentPartPr>
              <p14:xfrm>
                <a:off x="2365248" y="5778600"/>
                <a:ext cx="360" cy="360"/>
              </p14:xfrm>
            </p:contentPart>
          </mc:Choice>
          <mc:Fallback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572C4E95-1B06-4657-A99E-B1279DB0E1E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02248" y="57159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321307A1-4785-4452-A194-87E083C3F1B9}"/>
                    </a:ext>
                  </a:extLst>
                </p14:cNvPr>
                <p14:cNvContentPartPr/>
                <p14:nvPr/>
              </p14:nvContentPartPr>
              <p14:xfrm>
                <a:off x="2426088" y="5742240"/>
                <a:ext cx="360" cy="360"/>
              </p14:xfrm>
            </p:contentPart>
          </mc:Choice>
          <mc:Fallback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321307A1-4785-4452-A194-87E083C3F1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63448" y="56796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12BB7E8D-5284-4BAF-A3F0-87CAE3DB47CB}"/>
                    </a:ext>
                  </a:extLst>
                </p14:cNvPr>
                <p14:cNvContentPartPr/>
                <p14:nvPr/>
              </p14:nvContentPartPr>
              <p14:xfrm>
                <a:off x="2328888" y="5742240"/>
                <a:ext cx="360" cy="360"/>
              </p14:xfrm>
            </p:contentPart>
          </mc:Choice>
          <mc:Fallback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12BB7E8D-5284-4BAF-A3F0-87CAE3DB47C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65888" y="56796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9ED2E7A1-EE03-4D77-AFE3-0AA426B23819}"/>
              </a:ext>
            </a:extLst>
          </p:cNvPr>
          <p:cNvGrpSpPr/>
          <p:nvPr/>
        </p:nvGrpSpPr>
        <p:grpSpPr>
          <a:xfrm>
            <a:off x="4986408" y="3291360"/>
            <a:ext cx="61560" cy="101148"/>
            <a:chOff x="4986408" y="3291360"/>
            <a:chExt cx="61560" cy="10114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B69AA5CE-B265-43E6-AA2B-282BBDF80091}"/>
                    </a:ext>
                  </a:extLst>
                </p14:cNvPr>
                <p14:cNvContentPartPr/>
                <p14:nvPr/>
              </p14:nvContentPartPr>
              <p14:xfrm>
                <a:off x="5047608" y="3291360"/>
                <a:ext cx="360" cy="360"/>
              </p14:xfrm>
            </p:contentPart>
          </mc:Choice>
          <mc:Fallback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B69AA5CE-B265-43E6-AA2B-282BBDF8009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84608" y="32287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18E018C5-0405-408B-8E63-9540FD5A53E3}"/>
                    </a:ext>
                  </a:extLst>
                </p14:cNvPr>
                <p14:cNvContentPartPr/>
                <p14:nvPr/>
              </p14:nvContentPartPr>
              <p14:xfrm>
                <a:off x="4986408" y="3291360"/>
                <a:ext cx="360" cy="360"/>
              </p14:xfrm>
            </p:contentPart>
          </mc:Choice>
          <mc:Fallback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18E018C5-0405-408B-8E63-9540FD5A53E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23768" y="32287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8FD083B1-3DB7-48F6-A4F1-971F2A83EDDE}"/>
                    </a:ext>
                  </a:extLst>
                </p14:cNvPr>
                <p14:cNvContentPartPr/>
                <p14:nvPr/>
              </p14:nvContentPartPr>
              <p14:xfrm>
                <a:off x="5023970" y="3392148"/>
                <a:ext cx="360" cy="360"/>
              </p14:xfrm>
            </p:contentPart>
          </mc:Choice>
          <mc:Fallback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8FD083B1-3DB7-48F6-A4F1-971F2A83EDD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60970" y="332914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D5EE3EE0-45FE-4875-8B91-58CA54E2F89F}"/>
              </a:ext>
            </a:extLst>
          </p:cNvPr>
          <p:cNvGrpSpPr/>
          <p:nvPr/>
        </p:nvGrpSpPr>
        <p:grpSpPr>
          <a:xfrm>
            <a:off x="7205088" y="5681400"/>
            <a:ext cx="90842" cy="139668"/>
            <a:chOff x="7205088" y="5681400"/>
            <a:chExt cx="90842" cy="13966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FEB1C125-DA60-42C2-8CA0-25F92111CD52}"/>
                    </a:ext>
                  </a:extLst>
                </p14:cNvPr>
                <p14:cNvContentPartPr/>
                <p14:nvPr/>
              </p14:nvContentPartPr>
              <p14:xfrm>
                <a:off x="7205088" y="5766720"/>
                <a:ext cx="360" cy="360"/>
              </p14:xfrm>
            </p:contentPart>
          </mc:Choice>
          <mc:Fallback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FEB1C125-DA60-42C2-8CA0-25F92111CD5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42448" y="57037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D0133FE4-0C4F-460F-AC53-3F9F5E4CC1C3}"/>
                    </a:ext>
                  </a:extLst>
                </p14:cNvPr>
                <p14:cNvContentPartPr/>
                <p14:nvPr/>
              </p14:nvContentPartPr>
              <p14:xfrm>
                <a:off x="7229928" y="5730360"/>
                <a:ext cx="360" cy="360"/>
              </p14:xfrm>
            </p:contentPart>
          </mc:Choice>
          <mc:Fallback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D0133FE4-0C4F-460F-AC53-3F9F5E4CC1C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67288" y="56673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60A226AA-C1E5-4C64-9E11-EE6A60052534}"/>
                    </a:ext>
                  </a:extLst>
                </p14:cNvPr>
                <p14:cNvContentPartPr/>
                <p14:nvPr/>
              </p14:nvContentPartPr>
              <p14:xfrm>
                <a:off x="7217328" y="5730360"/>
                <a:ext cx="360" cy="360"/>
              </p14:xfrm>
            </p:contentPart>
          </mc:Choice>
          <mc:Fallback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60A226AA-C1E5-4C64-9E11-EE6A600525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54328" y="56673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10E4EE2D-ABB2-490A-B6B7-F0C65FACA835}"/>
                    </a:ext>
                  </a:extLst>
                </p14:cNvPr>
                <p14:cNvContentPartPr/>
                <p14:nvPr/>
              </p14:nvContentPartPr>
              <p14:xfrm>
                <a:off x="7242168" y="5681400"/>
                <a:ext cx="360" cy="360"/>
              </p14:xfrm>
            </p:contentPart>
          </mc:Choice>
          <mc:Fallback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10E4EE2D-ABB2-490A-B6B7-F0C65FACA83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79168" y="56184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5999DF64-945E-4114-AFF9-097D32B9AAE4}"/>
                    </a:ext>
                  </a:extLst>
                </p14:cNvPr>
                <p14:cNvContentPartPr/>
                <p14:nvPr/>
              </p14:nvContentPartPr>
              <p14:xfrm>
                <a:off x="7295570" y="5820708"/>
                <a:ext cx="360" cy="360"/>
              </p14:xfrm>
            </p:contentPart>
          </mc:Choice>
          <mc:Fallback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5999DF64-945E-4114-AFF9-097D32B9AAE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32570" y="575770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917DE861-925C-4BD0-8BFC-17A3E4816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624" y="1125538"/>
            <a:ext cx="7416800" cy="504825"/>
          </a:xfrm>
        </p:spPr>
        <p:txBody>
          <a:bodyPr/>
          <a:lstStyle/>
          <a:p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Scelta di k e </a:t>
            </a:r>
            <a:r>
              <a:rPr lang="el-GR" altLang="it-IT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: Curve di Verosimiglianza Tagliate</a:t>
            </a:r>
          </a:p>
        </p:txBody>
      </p:sp>
      <p:pic>
        <p:nvPicPr>
          <p:cNvPr id="8195" name="Segnaposto contenuto 4">
            <a:extLst>
              <a:ext uri="{FF2B5EF4-FFF2-40B4-BE49-F238E27FC236}">
                <a16:creationId xmlns:a16="http://schemas.microsoft.com/office/drawing/2014/main" id="{24760F5B-92B4-43F0-A53B-9CC836F3F03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0053" y="2159000"/>
            <a:ext cx="6264275" cy="3933825"/>
          </a:xfrm>
        </p:spPr>
      </p:pic>
      <p:pic>
        <p:nvPicPr>
          <p:cNvPr id="8196" name="Segnaposto contenuto 3">
            <a:extLst>
              <a:ext uri="{FF2B5EF4-FFF2-40B4-BE49-F238E27FC236}">
                <a16:creationId xmlns:a16="http://schemas.microsoft.com/office/drawing/2014/main" id="{A4946F99-A9DC-44B9-B276-75066ACC627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0698" y="1916113"/>
            <a:ext cx="5543550" cy="242887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>
            <a:extLst>
              <a:ext uri="{FF2B5EF4-FFF2-40B4-BE49-F238E27FC236}">
                <a16:creationId xmlns:a16="http://schemas.microsoft.com/office/drawing/2014/main" id="{9D65F4E3-8255-48C1-B90B-902C9CE84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Scelta di k e </a:t>
            </a:r>
            <a:r>
              <a:rPr lang="el-GR" altLang="it-IT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: Grafico a Silhouette</a:t>
            </a:r>
          </a:p>
        </p:txBody>
      </p:sp>
      <p:pic>
        <p:nvPicPr>
          <p:cNvPr id="9219" name="Segnaposto contenuto 4">
            <a:extLst>
              <a:ext uri="{FF2B5EF4-FFF2-40B4-BE49-F238E27FC236}">
                <a16:creationId xmlns:a16="http://schemas.microsoft.com/office/drawing/2014/main" id="{D7D91EE1-2627-4E53-BB01-C249E4FB1DA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2501900"/>
            <a:ext cx="6481762" cy="3590925"/>
          </a:xfrm>
        </p:spPr>
      </p:pic>
      <p:pic>
        <p:nvPicPr>
          <p:cNvPr id="9220" name="Segnaposto contenuto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BED0CE65-5D18-4ACE-BA88-87810C40F9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2419" y="1773238"/>
            <a:ext cx="3703637" cy="587375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olo 5">
            <a:extLst>
              <a:ext uri="{FF2B5EF4-FFF2-40B4-BE49-F238E27FC236}">
                <a16:creationId xmlns:a16="http://schemas.microsoft.com/office/drawing/2014/main" id="{FAAE6FAE-DD39-46A2-BF07-2A49868CD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5736" y="1700808"/>
            <a:ext cx="4680496" cy="504825"/>
          </a:xfrm>
        </p:spPr>
        <p:txBody>
          <a:bodyPr/>
          <a:lstStyle/>
          <a:p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Caratterizzazione dei Cluster</a:t>
            </a:r>
          </a:p>
        </p:txBody>
      </p:sp>
      <p:pic>
        <p:nvPicPr>
          <p:cNvPr id="10243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5D62E80-BFEF-4F7E-8B01-10BC8236ABE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2708920"/>
            <a:ext cx="4886325" cy="1846263"/>
          </a:xfrm>
        </p:spPr>
      </p:pic>
      <p:pic>
        <p:nvPicPr>
          <p:cNvPr id="10244" name="Segnaposto contenuto 8">
            <a:extLst>
              <a:ext uri="{FF2B5EF4-FFF2-40B4-BE49-F238E27FC236}">
                <a16:creationId xmlns:a16="http://schemas.microsoft.com/office/drawing/2014/main" id="{F5416419-28E4-4327-B3B5-8B2D7F0E87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4958" y="2708920"/>
            <a:ext cx="3122612" cy="1846263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olo 1">
            <a:extLst>
              <a:ext uri="{FF2B5EF4-FFF2-40B4-BE49-F238E27FC236}">
                <a16:creationId xmlns:a16="http://schemas.microsoft.com/office/drawing/2014/main" id="{4C9C11EC-EC37-4488-B3F5-BBC3B3E71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Mappa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Tclust</a:t>
            </a:r>
            <a:endParaRPr lang="it-IT" alt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7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F3DC0280-F42B-4985-B1B1-BC1273E7A4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62" y="1630363"/>
            <a:ext cx="6109346" cy="4005590"/>
          </a:xfrm>
        </p:spPr>
      </p:pic>
      <p:pic>
        <p:nvPicPr>
          <p:cNvPr id="4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F6C0BB6-F842-4D13-A362-C260B578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72" y="4520204"/>
            <a:ext cx="4752528" cy="141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olo 1">
            <a:extLst>
              <a:ext uri="{FF2B5EF4-FFF2-40B4-BE49-F238E27FC236}">
                <a16:creationId xmlns:a16="http://schemas.microsoft.com/office/drawing/2014/main" id="{C7755BD5-30EF-4F30-BF6C-8EC781879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Dati Spuri</a:t>
            </a:r>
          </a:p>
        </p:txBody>
      </p:sp>
      <p:pic>
        <p:nvPicPr>
          <p:cNvPr id="12291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CF0A575-13B4-412B-A91D-1B0DC96A39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2565400"/>
            <a:ext cx="6657975" cy="1943100"/>
          </a:xfr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olo 1">
            <a:extLst>
              <a:ext uri="{FF2B5EF4-FFF2-40B4-BE49-F238E27FC236}">
                <a16:creationId xmlns:a16="http://schemas.microsoft.com/office/drawing/2014/main" id="{01579EA0-60A5-428F-9E8B-19D31B7DC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>
                <a:latin typeface="Calibri" panose="020F0502020204030204" pitchFamily="34" charset="0"/>
              </a:rPr>
              <a:t>Confronto Tclust-Mclust</a:t>
            </a:r>
          </a:p>
        </p:txBody>
      </p:sp>
      <p:pic>
        <p:nvPicPr>
          <p:cNvPr id="15363" name="Segnaposto contenuto 5">
            <a:extLst>
              <a:ext uri="{FF2B5EF4-FFF2-40B4-BE49-F238E27FC236}">
                <a16:creationId xmlns:a16="http://schemas.microsoft.com/office/drawing/2014/main" id="{330ED350-921D-4147-98C2-DCB72CF6458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0970" y="2205038"/>
            <a:ext cx="7129462" cy="431800"/>
          </a:xfrm>
        </p:spPr>
      </p:pic>
      <p:pic>
        <p:nvPicPr>
          <p:cNvPr id="15364" name="Segnaposto contenuto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B9FF48B-09D9-4640-A525-55066A9C721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3295650"/>
            <a:ext cx="4103687" cy="1849438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5DD6FDE8-7234-43B2-96F1-32E8812C5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981075"/>
            <a:ext cx="7499350" cy="436563"/>
          </a:xfrm>
        </p:spPr>
        <p:txBody>
          <a:bodyPr/>
          <a:lstStyle/>
          <a:p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Confronto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Tclust-Mclust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- Mappa </a:t>
            </a:r>
          </a:p>
        </p:txBody>
      </p:sp>
      <p:sp>
        <p:nvSpPr>
          <p:cNvPr id="13315" name="Segnaposto testo 8">
            <a:extLst>
              <a:ext uri="{FF2B5EF4-FFF2-40B4-BE49-F238E27FC236}">
                <a16:creationId xmlns:a16="http://schemas.microsoft.com/office/drawing/2014/main" id="{D2E52FDA-45FF-4505-BBB6-848EECBC65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5656" y="1758949"/>
            <a:ext cx="1152128" cy="436564"/>
          </a:xfrm>
        </p:spPr>
        <p:txBody>
          <a:bodyPr/>
          <a:lstStyle/>
          <a:p>
            <a:r>
              <a:rPr lang="it-IT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TCLUST</a:t>
            </a:r>
          </a:p>
        </p:txBody>
      </p:sp>
      <p:pic>
        <p:nvPicPr>
          <p:cNvPr id="13316" name="Segnaposto contenuto 2" descr="Immagine che contiene mappa&#10;&#10;Descrizione generata automaticamente">
            <a:extLst>
              <a:ext uri="{FF2B5EF4-FFF2-40B4-BE49-F238E27FC236}">
                <a16:creationId xmlns:a16="http://schemas.microsoft.com/office/drawing/2014/main" id="{6A39D0C5-4E04-47F2-87E7-4554398BC7A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2345915"/>
            <a:ext cx="3816424" cy="3327400"/>
          </a:xfrm>
        </p:spPr>
      </p:pic>
      <p:sp>
        <p:nvSpPr>
          <p:cNvPr id="13317" name="Segnaposto testo 9">
            <a:extLst>
              <a:ext uri="{FF2B5EF4-FFF2-40B4-BE49-F238E27FC236}">
                <a16:creationId xmlns:a16="http://schemas.microsoft.com/office/drawing/2014/main" id="{6766399B-122B-4BFD-9B84-4054B8CE834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>
          <a:xfrm>
            <a:off x="5868144" y="1844824"/>
            <a:ext cx="1224136" cy="350689"/>
          </a:xfrm>
        </p:spPr>
        <p:txBody>
          <a:bodyPr/>
          <a:lstStyle/>
          <a:p>
            <a:r>
              <a:rPr lang="it-IT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MCLUST</a:t>
            </a:r>
          </a:p>
        </p:txBody>
      </p:sp>
      <p:pic>
        <p:nvPicPr>
          <p:cNvPr id="13318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2AA32C2D-B073-4DC8-9D4E-920FC99B0A9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4068" y="2345915"/>
            <a:ext cx="3816424" cy="3327400"/>
          </a:xfr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olo 1">
            <a:extLst>
              <a:ext uri="{FF2B5EF4-FFF2-40B4-BE49-F238E27FC236}">
                <a16:creationId xmlns:a16="http://schemas.microsoft.com/office/drawing/2014/main" id="{C8F821CF-C7CC-4DEC-B70C-6483F692D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981075"/>
            <a:ext cx="7499350" cy="436563"/>
          </a:xfrm>
        </p:spPr>
        <p:txBody>
          <a:bodyPr/>
          <a:lstStyle/>
          <a:p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Confronto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Tclust-Mclust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- Indicatori</a:t>
            </a:r>
          </a:p>
        </p:txBody>
      </p:sp>
      <p:sp>
        <p:nvSpPr>
          <p:cNvPr id="14339" name="Segnaposto testo 2">
            <a:extLst>
              <a:ext uri="{FF2B5EF4-FFF2-40B4-BE49-F238E27FC236}">
                <a16:creationId xmlns:a16="http://schemas.microsoft.com/office/drawing/2014/main" id="{E70217F3-F279-4959-A6B4-65B969262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98" y="2996952"/>
            <a:ext cx="1206650" cy="496887"/>
          </a:xfrm>
        </p:spPr>
        <p:txBody>
          <a:bodyPr/>
          <a:lstStyle/>
          <a:p>
            <a:r>
              <a:rPr lang="it-IT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TCLUST</a:t>
            </a:r>
          </a:p>
        </p:txBody>
      </p:sp>
      <p:pic>
        <p:nvPicPr>
          <p:cNvPr id="14340" name="Segnaposto contenuto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1156A6A-A0B5-43F8-B2DC-03B4F69CBD2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2172664"/>
            <a:ext cx="4716016" cy="1718169"/>
          </a:xfrm>
        </p:spPr>
      </p:pic>
      <p:sp>
        <p:nvSpPr>
          <p:cNvPr id="14341" name="Segnaposto testo 4">
            <a:extLst>
              <a:ext uri="{FF2B5EF4-FFF2-40B4-BE49-F238E27FC236}">
                <a16:creationId xmlns:a16="http://schemas.microsoft.com/office/drawing/2014/main" id="{6ED55BBB-2309-4208-9323-665FF75CC92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>
          <a:xfrm>
            <a:off x="7380336" y="4653136"/>
            <a:ext cx="1206650" cy="639763"/>
          </a:xfrm>
        </p:spPr>
        <p:txBody>
          <a:bodyPr/>
          <a:lstStyle/>
          <a:p>
            <a:r>
              <a:rPr lang="it-IT" altLang="it-IT" sz="1900" dirty="0">
                <a:latin typeface="Arial" panose="020B0604020202020204" pitchFamily="34" charset="0"/>
                <a:cs typeface="Arial" panose="020B0604020202020204" pitchFamily="34" charset="0"/>
              </a:rPr>
              <a:t>MCLUST</a:t>
            </a:r>
          </a:p>
        </p:txBody>
      </p:sp>
      <p:pic>
        <p:nvPicPr>
          <p:cNvPr id="14342" name="Segnaposto contenuto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059826A-0093-4A31-93BB-5000D531EB3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4192034"/>
            <a:ext cx="4716016" cy="1714255"/>
          </a:xfrm>
        </p:spPr>
      </p:pic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0ED26A8C-6D84-4E05-ACE2-7E3EB5702804}"/>
              </a:ext>
            </a:extLst>
          </p:cNvPr>
          <p:cNvSpPr/>
          <p:nvPr/>
        </p:nvSpPr>
        <p:spPr bwMode="auto">
          <a:xfrm>
            <a:off x="6228184" y="3246405"/>
            <a:ext cx="864096" cy="144016"/>
          </a:xfrm>
          <a:prstGeom prst="rightArrow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C1F69638-E5B7-4EE3-8C86-78726C200573}"/>
              </a:ext>
            </a:extLst>
          </p:cNvPr>
          <p:cNvSpPr/>
          <p:nvPr/>
        </p:nvSpPr>
        <p:spPr bwMode="auto">
          <a:xfrm>
            <a:off x="6228184" y="5013176"/>
            <a:ext cx="864096" cy="144016"/>
          </a:xfrm>
          <a:prstGeom prst="rightArrow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DB178D-D6E6-4F9B-A2EF-9AD25905E73E}"/>
              </a:ext>
            </a:extLst>
          </p:cNvPr>
          <p:cNvSpPr txBox="1"/>
          <p:nvPr/>
        </p:nvSpPr>
        <p:spPr>
          <a:xfrm>
            <a:off x="0" y="1124744"/>
            <a:ext cx="9144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sz="1900" b="1" dirty="0">
                <a:solidFill>
                  <a:srgbClr val="000000"/>
                </a:solidFill>
                <a:cs typeface="Arial" panose="020B0604020202020204" pitchFamily="34" charset="0"/>
              </a:rPr>
              <a:t>Fonti:</a:t>
            </a:r>
            <a:endParaRPr lang="it-IT" sz="18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A General Trimming Approach to Robust Cluster Analysis - </a:t>
            </a:r>
            <a:r>
              <a:rPr lang="es-ES" sz="1800" dirty="0">
                <a:solidFill>
                  <a:srgbClr val="000000"/>
                </a:solidFill>
                <a:cs typeface="Arial" panose="020B0604020202020204" pitchFamily="34" charset="0"/>
              </a:rPr>
              <a:t>Luis A. García-Escudero, Alfonso Gordaliza, Carlos Matrán and Agustin Mayo-Iscar (2008)</a:t>
            </a:r>
          </a:p>
          <a:p>
            <a:pPr marL="2171700" lvl="4" indent="-342900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Exploring the number of groups in robust model-based clustering - </a:t>
            </a:r>
            <a:r>
              <a:rPr lang="es-ES" sz="1800" dirty="0">
                <a:solidFill>
                  <a:srgbClr val="000000"/>
                </a:solidFill>
                <a:cs typeface="Arial" panose="020B0604020202020204" pitchFamily="34" charset="0"/>
              </a:rPr>
              <a:t>L.A. García-Escudero, A. Gordaliza, C. Matrán and A. Mayo-Iscar (2011)</a:t>
            </a:r>
          </a:p>
          <a:p>
            <a:pPr marL="2171700" lvl="4" indent="-342900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  <a:defRPr/>
            </a:pPr>
            <a:r>
              <a:rPr 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Tclust</a:t>
            </a:r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: An R Package for a Trimming Approach to Cluster Analysis - </a:t>
            </a:r>
            <a:r>
              <a:rPr lang="it-IT" sz="1800" dirty="0">
                <a:solidFill>
                  <a:srgbClr val="000000"/>
                </a:solidFill>
                <a:cs typeface="Arial" panose="020B0604020202020204" pitchFamily="34" charset="0"/>
              </a:rPr>
              <a:t>Heinrich Fritz, Luis A. </a:t>
            </a:r>
            <a:r>
              <a:rPr lang="it-IT" sz="1800" dirty="0" err="1">
                <a:solidFill>
                  <a:srgbClr val="000000"/>
                </a:solidFill>
                <a:cs typeface="Arial" panose="020B0604020202020204" pitchFamily="34" charset="0"/>
              </a:rPr>
              <a:t>Garcìa-Escudero</a:t>
            </a:r>
            <a:r>
              <a:rPr lang="it-IT" sz="1800" dirty="0">
                <a:solidFill>
                  <a:srgbClr val="000000"/>
                </a:solidFill>
                <a:cs typeface="Arial" panose="020B0604020202020204" pitchFamily="34" charset="0"/>
              </a:rPr>
              <a:t> and </a:t>
            </a:r>
            <a:r>
              <a:rPr lang="it-IT" sz="1800" dirty="0" err="1">
                <a:solidFill>
                  <a:srgbClr val="000000"/>
                </a:solidFill>
                <a:cs typeface="Arial" panose="020B0604020202020204" pitchFamily="34" charset="0"/>
              </a:rPr>
              <a:t>Agustìn</a:t>
            </a:r>
            <a:r>
              <a:rPr lang="it-IT" sz="1800" dirty="0">
                <a:solidFill>
                  <a:srgbClr val="000000"/>
                </a:solidFill>
                <a:cs typeface="Arial" panose="020B0604020202020204" pitchFamily="34" charset="0"/>
              </a:rPr>
              <a:t> Mayo-</a:t>
            </a:r>
            <a:r>
              <a:rPr lang="it-IT" sz="1800" dirty="0" err="1">
                <a:solidFill>
                  <a:srgbClr val="000000"/>
                </a:solidFill>
                <a:cs typeface="Arial" panose="020B0604020202020204" pitchFamily="34" charset="0"/>
              </a:rPr>
              <a:t>Iscar</a:t>
            </a:r>
            <a:r>
              <a:rPr lang="it-IT" sz="1800" dirty="0">
                <a:solidFill>
                  <a:srgbClr val="000000"/>
                </a:solidFill>
                <a:cs typeface="Arial" panose="020B0604020202020204" pitchFamily="34" charset="0"/>
              </a:rPr>
              <a:t> (2012)</a:t>
            </a:r>
          </a:p>
          <a:p>
            <a:pPr marL="2171700" lvl="4" indent="-342900">
              <a:buFont typeface="Arial" panose="020B0604020202020204" pitchFamily="34" charset="0"/>
              <a:buChar char="•"/>
              <a:defRPr/>
            </a:pPr>
            <a:endParaRPr lang="it-IT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Model-Based Clustering and Classification for Data Science: With Applications in R - Charles </a:t>
            </a:r>
            <a:r>
              <a:rPr 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Bouveyron</a:t>
            </a:r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, Gilles </a:t>
            </a:r>
            <a:r>
              <a:rPr 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Celeux</a:t>
            </a:r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, T. Brendan Murphy and Adrian E. Raftery (2019)</a:t>
            </a:r>
          </a:p>
          <a:p>
            <a:pPr marL="2171700" lvl="4" indent="-342900">
              <a:buFont typeface="Arial" panose="020B0604020202020204" pitchFamily="34" charset="0"/>
              <a:buChar char="•"/>
              <a:defRPr/>
            </a:pPr>
            <a:endParaRPr lang="en-US" sz="1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>
            <a:extLst>
              <a:ext uri="{FF2B5EF4-FFF2-40B4-BE49-F238E27FC236}">
                <a16:creationId xmlns:a16="http://schemas.microsoft.com/office/drawing/2014/main" id="{D71E7106-49C9-4174-8C6F-DAB274F00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GB" altLang="it-IT" sz="900">
              <a:solidFill>
                <a:schemeClr val="bg1"/>
              </a:solidFill>
            </a:endParaRPr>
          </a:p>
        </p:txBody>
      </p:sp>
      <p:grpSp>
        <p:nvGrpSpPr>
          <p:cNvPr id="36867" name="Group 17">
            <a:extLst>
              <a:ext uri="{FF2B5EF4-FFF2-40B4-BE49-F238E27FC236}">
                <a16:creationId xmlns:a16="http://schemas.microsoft.com/office/drawing/2014/main" id="{9827C20B-B2B8-4F06-9A2C-6590A48289C2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36871" name="Picture 15" descr="Fondino">
              <a:extLst>
                <a:ext uri="{FF2B5EF4-FFF2-40B4-BE49-F238E27FC236}">
                  <a16:creationId xmlns:a16="http://schemas.microsoft.com/office/drawing/2014/main" id="{1D55E7B5-E76D-4F09-AFF2-E1E24CC74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2" name="Picture 13" descr="logo +marchio">
              <a:extLst>
                <a:ext uri="{FF2B5EF4-FFF2-40B4-BE49-F238E27FC236}">
                  <a16:creationId xmlns:a16="http://schemas.microsoft.com/office/drawing/2014/main" id="{34372BF3-2EE3-4198-8FED-C246B00CD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3" name="Picture 16" descr="fascia">
              <a:extLst>
                <a:ext uri="{FF2B5EF4-FFF2-40B4-BE49-F238E27FC236}">
                  <a16:creationId xmlns:a16="http://schemas.microsoft.com/office/drawing/2014/main" id="{8B98F6E5-6EE8-4636-8181-7C9EDAC71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9" name="CasellaDiTesto 1">
            <a:extLst>
              <a:ext uri="{FF2B5EF4-FFF2-40B4-BE49-F238E27FC236}">
                <a16:creationId xmlns:a16="http://schemas.microsoft.com/office/drawing/2014/main" id="{A205C2F6-C965-42AA-8439-11941CC32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2852936"/>
            <a:ext cx="4835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800" dirty="0">
                <a:solidFill>
                  <a:srgbClr val="FFFFFF"/>
                </a:solidFill>
              </a:rPr>
              <a:t>Grazie per la Vostra Attenzione!</a:t>
            </a:r>
          </a:p>
        </p:txBody>
      </p:sp>
      <p:sp>
        <p:nvSpPr>
          <p:cNvPr id="36870" name="Sottotitolo 3">
            <a:extLst>
              <a:ext uri="{FF2B5EF4-FFF2-40B4-BE49-F238E27FC236}">
                <a16:creationId xmlns:a16="http://schemas.microsoft.com/office/drawing/2014/main" id="{B66810A6-3512-4D75-B7B2-7617E47DDE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732240" y="5437981"/>
            <a:ext cx="2298055" cy="1370014"/>
          </a:xfrm>
        </p:spPr>
        <p:txBody>
          <a:bodyPr/>
          <a:lstStyle/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Domenico Pierri</a:t>
            </a: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Costanza Addari</a:t>
            </a: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Davide Pirro</a:t>
            </a: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Romeo Silvestri</a:t>
            </a: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Gabriele D’Andrea</a:t>
            </a:r>
            <a:endParaRPr lang="it-IT" altLang="it-IT" sz="1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4D8500-B611-4030-9338-06B421E6456D}"/>
              </a:ext>
            </a:extLst>
          </p:cNvPr>
          <p:cNvSpPr txBox="1"/>
          <p:nvPr/>
        </p:nvSpPr>
        <p:spPr>
          <a:xfrm>
            <a:off x="1211505" y="1973160"/>
            <a:ext cx="7343775" cy="286232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it-IT" altLang="it-IT" sz="2000" dirty="0">
                <a:solidFill>
                  <a:srgbClr val="000000"/>
                </a:solidFill>
                <a:cs typeface="Arial" panose="020B0604020202020204" pitchFamily="34" charset="0"/>
              </a:rPr>
              <a:t>Ignorare la presenza di </a:t>
            </a:r>
            <a:r>
              <a:rPr lang="it-IT" altLang="it-IT" sz="2000" dirty="0" err="1">
                <a:solidFill>
                  <a:srgbClr val="000000"/>
                </a:solidFill>
                <a:cs typeface="Arial" panose="020B0604020202020204" pitchFamily="34" charset="0"/>
              </a:rPr>
              <a:t>outliers</a:t>
            </a:r>
            <a:r>
              <a:rPr lang="it-IT" altLang="it-IT" sz="2000" dirty="0">
                <a:solidFill>
                  <a:srgbClr val="000000"/>
                </a:solidFill>
                <a:cs typeface="Arial" panose="020B0604020202020204" pitchFamily="34" charset="0"/>
              </a:rPr>
              <a:t> può causare:</a:t>
            </a:r>
          </a:p>
          <a:p>
            <a:pPr>
              <a:defRPr/>
            </a:pPr>
            <a:endParaRPr lang="it-IT" altLang="it-IT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822433"/>
              </a:buClr>
              <a:buFont typeface="+mj-lt"/>
              <a:buAutoNum type="arabicPeriod"/>
              <a:defRPr/>
            </a:pPr>
            <a:r>
              <a:rPr lang="it-IT" altLang="it-IT" sz="2000" dirty="0">
                <a:solidFill>
                  <a:srgbClr val="000000"/>
                </a:solidFill>
                <a:cs typeface="Arial" panose="020B0604020202020204" pitchFamily="34" charset="0"/>
              </a:rPr>
              <a:t>un incremento indesiderato del numero di cluster con l’aggiunta di cluster spuri.</a:t>
            </a:r>
          </a:p>
          <a:p>
            <a:pPr marL="342900" indent="-342900">
              <a:buClr>
                <a:srgbClr val="822433"/>
              </a:buClr>
              <a:buFont typeface="+mj-lt"/>
              <a:buAutoNum type="arabicPeriod"/>
              <a:defRPr/>
            </a:pPr>
            <a:endParaRPr lang="it-IT" altLang="it-IT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822433"/>
              </a:buClr>
              <a:buFont typeface="+mj-lt"/>
              <a:buAutoNum type="arabicPeriod"/>
              <a:defRPr/>
            </a:pPr>
            <a:r>
              <a:rPr lang="it-IT" altLang="it-IT" sz="2000" dirty="0">
                <a:solidFill>
                  <a:srgbClr val="000000"/>
                </a:solidFill>
                <a:cs typeface="Arial" panose="020B0604020202020204" pitchFamily="34" charset="0"/>
              </a:rPr>
              <a:t>L’unione di cluster distinti (nel caso di bridge points).</a:t>
            </a:r>
          </a:p>
          <a:p>
            <a:pPr marL="342900" indent="-342900">
              <a:buClr>
                <a:srgbClr val="822433"/>
              </a:buClr>
              <a:buFont typeface="+mj-lt"/>
              <a:buAutoNum type="arabicPeriod"/>
              <a:defRPr/>
            </a:pPr>
            <a:endParaRPr lang="it-IT" altLang="it-IT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822433"/>
              </a:buClr>
              <a:buFont typeface="+mj-lt"/>
              <a:buAutoNum type="arabicPeriod"/>
              <a:defRPr/>
            </a:pPr>
            <a:r>
              <a:rPr lang="it-IT" altLang="it-IT" sz="2000" dirty="0">
                <a:solidFill>
                  <a:srgbClr val="000000"/>
                </a:solidFill>
                <a:cs typeface="Arial" panose="020B0604020202020204" pitchFamily="34" charset="0"/>
              </a:rPr>
              <a:t>Errori nella stima delle medie dei cluster, incremento delle stime delle varianze dei cluster. </a:t>
            </a:r>
            <a:endParaRPr lang="it-IT" altLang="it-IT" sz="1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F25C45-C66B-4E2F-B1CE-C0684B20F15B}"/>
              </a:ext>
            </a:extLst>
          </p:cNvPr>
          <p:cNvSpPr txBox="1"/>
          <p:nvPr/>
        </p:nvSpPr>
        <p:spPr>
          <a:xfrm>
            <a:off x="1211505" y="1196752"/>
            <a:ext cx="7176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tx1"/>
                </a:solidFill>
              </a:rPr>
              <a:t>Outliers</a:t>
            </a:r>
            <a:r>
              <a:rPr lang="it-IT" sz="2400" b="1" dirty="0">
                <a:solidFill>
                  <a:schemeClr val="tx1"/>
                </a:solidFill>
              </a:rPr>
              <a:t>: problematiche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63F937-5951-45DF-9C08-70D0822D1EAB}"/>
              </a:ext>
            </a:extLst>
          </p:cNvPr>
          <p:cNvSpPr txBox="1"/>
          <p:nvPr/>
        </p:nvSpPr>
        <p:spPr>
          <a:xfrm>
            <a:off x="1175741" y="1988840"/>
            <a:ext cx="7980948" cy="37702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Simulazione di:</a:t>
            </a:r>
          </a:p>
          <a:p>
            <a:r>
              <a:rPr lang="it-IT" sz="20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      - 600 osservazioni da una normale </a:t>
            </a:r>
            <a:r>
              <a:rPr lang="it-IT" sz="2000" dirty="0" err="1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bivariata</a:t>
            </a:r>
            <a:endParaRPr lang="it-IT" sz="2000" dirty="0">
              <a:solidFill>
                <a:srgbClr val="000000"/>
              </a:solidFill>
              <a:cs typeface="Arial"/>
            </a:endParaRPr>
          </a:p>
          <a:p>
            <a:r>
              <a:rPr lang="it-IT" sz="20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      - 300 osservazioni da una normale </a:t>
            </a:r>
            <a:r>
              <a:rPr lang="it-IT" sz="2000" dirty="0" err="1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bivariata</a:t>
            </a:r>
            <a:r>
              <a:rPr lang="it-IT" sz="20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endParaRPr lang="it-IT" sz="2000" dirty="0">
              <a:solidFill>
                <a:srgbClr val="000000"/>
              </a:solidFill>
              <a:cs typeface="Arial"/>
            </a:endParaRPr>
          </a:p>
          <a:p>
            <a:r>
              <a:rPr lang="it-IT" sz="20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      - 100 osservazioni da una uniforme </a:t>
            </a:r>
            <a:r>
              <a:rPr lang="it-IT" sz="2000" dirty="0" err="1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bivariata</a:t>
            </a:r>
            <a:endParaRPr lang="it-IT" sz="2000" dirty="0">
              <a:solidFill>
                <a:srgbClr val="000000"/>
              </a:solidFill>
              <a:highlight>
                <a:srgbClr val="FFFF00"/>
              </a:highlight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it-IT" sz="2000" dirty="0">
              <a:solidFill>
                <a:srgbClr val="000000"/>
              </a:solidFill>
              <a:latin typeface="Arial"/>
              <a:ea typeface="MS PGothic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it-IT" sz="20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Si ottengono così due popolazioni distinte e un insieme di dati pari al 10% del dataset che svolgono il ruolo di </a:t>
            </a:r>
            <a:r>
              <a:rPr lang="it-IT" sz="2000" dirty="0" err="1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outliers</a:t>
            </a:r>
            <a:r>
              <a:rPr lang="it-IT" sz="20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it-IT" sz="2000" dirty="0">
              <a:solidFill>
                <a:srgbClr val="000000"/>
              </a:solidFill>
              <a:latin typeface="Arial"/>
              <a:ea typeface="MS PGothic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it-IT" sz="20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Si stimano quindi i modelli mistura finita con componenti Gaussiane tramite </a:t>
            </a:r>
            <a:r>
              <a:rPr lang="it-IT" sz="2000" dirty="0" err="1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mclust</a:t>
            </a:r>
            <a:r>
              <a:rPr lang="it-IT" sz="20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 e si seleziona il modello migliore attraverso il Criterio di Informazione </a:t>
            </a:r>
            <a:r>
              <a:rPr lang="it-IT" sz="2000" dirty="0" err="1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Bayesiana</a:t>
            </a:r>
            <a:r>
              <a:rPr lang="it-IT" sz="2000" dirty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 (BIC).</a:t>
            </a:r>
            <a:endParaRPr lang="it-IT" sz="2000" dirty="0">
              <a:solidFill>
                <a:srgbClr val="000000"/>
              </a:solidFill>
              <a:cs typeface="Arial"/>
            </a:endParaRPr>
          </a:p>
          <a:p>
            <a:pPr algn="l"/>
            <a:endParaRPr lang="it-IT" sz="19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9FA6230-E438-4584-9EA0-53B1CB84A77C}"/>
              </a:ext>
            </a:extLst>
          </p:cNvPr>
          <p:cNvSpPr txBox="1"/>
          <p:nvPr/>
        </p:nvSpPr>
        <p:spPr>
          <a:xfrm>
            <a:off x="1331640" y="1052736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</a:rPr>
              <a:t>Esempio: MCLUST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375E66C8-DF53-4EA9-9545-3021F1D745B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664" y="881182"/>
            <a:ext cx="5456065" cy="3118059"/>
          </a:xfrm>
        </p:spPr>
      </p:pic>
      <p:sp>
        <p:nvSpPr>
          <p:cNvPr id="16387" name="CasellaDiTesto 14">
            <a:extLst>
              <a:ext uri="{FF2B5EF4-FFF2-40B4-BE49-F238E27FC236}">
                <a16:creationId xmlns:a16="http://schemas.microsoft.com/office/drawing/2014/main" id="{66443948-ED6D-40A4-BF72-BC18CA2B7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3" y="4293096"/>
            <a:ext cx="756084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it-IT" sz="2000" dirty="0">
                <a:latin typeface="Arial"/>
                <a:ea typeface="MS PGothic"/>
                <a:cs typeface="Calibri"/>
              </a:rPr>
              <a:t>I due veri cluster non vengono identificati distintamente l’uno dall’altro, bensì vengono uniti.</a:t>
            </a:r>
          </a:p>
          <a:p>
            <a:pPr>
              <a:buNone/>
            </a:pPr>
            <a:r>
              <a:rPr lang="it-IT" sz="2000" dirty="0">
                <a:latin typeface="Arial"/>
                <a:ea typeface="MS PGothic"/>
                <a:cs typeface="Calibri"/>
              </a:rPr>
              <a:t>L'insieme dei dati spuri costituisce un cluster a parte, il secondo ricercato.</a:t>
            </a:r>
            <a:endParaRPr lang="it-IT" sz="2000" dirty="0">
              <a:latin typeface="Arial"/>
              <a:ea typeface="MS PGothic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B8FFAA65-5E71-49B7-9B16-C0346E0AE6AC}"/>
                  </a:ext>
                </a:extLst>
              </p14:cNvPr>
              <p14:cNvContentPartPr/>
              <p14:nvPr/>
            </p14:nvContentPartPr>
            <p14:xfrm>
              <a:off x="564374" y="2440212"/>
              <a:ext cx="64800" cy="3492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B8FFAA65-5E71-49B7-9B16-C0346E0AE6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374" y="2377212"/>
                <a:ext cx="1904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D8AA4D20-4F6B-4EBC-9A05-419668A4EAC8}"/>
                  </a:ext>
                </a:extLst>
              </p14:cNvPr>
              <p14:cNvContentPartPr/>
              <p14:nvPr/>
            </p14:nvContentPartPr>
            <p14:xfrm>
              <a:off x="2524934" y="3588972"/>
              <a:ext cx="60840" cy="11916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D8AA4D20-4F6B-4EBC-9A05-419668A4EA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1934" y="3525972"/>
                <a:ext cx="1864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77847CA-4530-4946-829D-5A2672ED0838}"/>
                  </a:ext>
                </a:extLst>
              </p14:cNvPr>
              <p14:cNvContentPartPr/>
              <p14:nvPr/>
            </p14:nvContentPartPr>
            <p14:xfrm>
              <a:off x="6400610" y="3647748"/>
              <a:ext cx="470880" cy="709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77847CA-4530-4946-829D-5A2672ED08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37970" y="3584748"/>
                <a:ext cx="5965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CD684C57-9D53-47E5-9B71-936B6E07E1B5}"/>
                  </a:ext>
                </a:extLst>
              </p14:cNvPr>
              <p14:cNvContentPartPr/>
              <p14:nvPr/>
            </p14:nvContentPartPr>
            <p14:xfrm>
              <a:off x="1681370" y="2330148"/>
              <a:ext cx="360" cy="360"/>
            </p14:xfrm>
          </p:contentPart>
        </mc:Choice>
        <mc:Fallback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CD684C57-9D53-47E5-9B71-936B6E07E1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8370" y="2267508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uppo 8">
            <a:extLst>
              <a:ext uri="{FF2B5EF4-FFF2-40B4-BE49-F238E27FC236}">
                <a16:creationId xmlns:a16="http://schemas.microsoft.com/office/drawing/2014/main" id="{54E8168B-897A-45A9-8574-549456BBF81D}"/>
              </a:ext>
            </a:extLst>
          </p:cNvPr>
          <p:cNvGrpSpPr/>
          <p:nvPr/>
        </p:nvGrpSpPr>
        <p:grpSpPr>
          <a:xfrm>
            <a:off x="4395050" y="3824508"/>
            <a:ext cx="360" cy="118440"/>
            <a:chOff x="4395050" y="3824508"/>
            <a:chExt cx="360" cy="11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981549C7-6E37-41A2-9753-F3FE830F0C34}"/>
                    </a:ext>
                  </a:extLst>
                </p14:cNvPr>
                <p14:cNvContentPartPr/>
                <p14:nvPr/>
              </p14:nvContentPartPr>
              <p14:xfrm>
                <a:off x="4395050" y="3942588"/>
                <a:ext cx="360" cy="360"/>
              </p14:xfrm>
            </p:contentPart>
          </mc:Choice>
          <mc:Fallback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981549C7-6E37-41A2-9753-F3FE830F0C3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32050" y="387958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02111CDC-DB23-4850-95F8-586697F59CF5}"/>
                    </a:ext>
                  </a:extLst>
                </p14:cNvPr>
                <p14:cNvContentPartPr/>
                <p14:nvPr/>
              </p14:nvContentPartPr>
              <p14:xfrm>
                <a:off x="4395050" y="3824508"/>
                <a:ext cx="360" cy="360"/>
              </p14:xfrm>
            </p:contentPart>
          </mc:Choice>
          <mc:Fallback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02111CDC-DB23-4850-95F8-586697F59C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32050" y="376186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olo 1">
            <a:extLst>
              <a:ext uri="{FF2B5EF4-FFF2-40B4-BE49-F238E27FC236}">
                <a16:creationId xmlns:a16="http://schemas.microsoft.com/office/drawing/2014/main" id="{03DC8B8F-37E3-406A-B3AC-0CC359986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1562183"/>
            <a:ext cx="8100392" cy="1223317"/>
          </a:xfrm>
        </p:spPr>
        <p:txBody>
          <a:bodyPr/>
          <a:lstStyle/>
          <a:p>
            <a:br>
              <a:rPr lang="it-IT" altLang="it-IT" sz="19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altLang="it-IT" sz="19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D32CED6-BD86-4A83-98D9-2CB44F4E8582}"/>
              </a:ext>
            </a:extLst>
          </p:cNvPr>
          <p:cNvSpPr/>
          <p:nvPr/>
        </p:nvSpPr>
        <p:spPr bwMode="auto">
          <a:xfrm>
            <a:off x="1043608" y="1988839"/>
            <a:ext cx="7992888" cy="316316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anchor="t"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buClrTx/>
              <a:buNone/>
              <a:defRPr/>
            </a:pPr>
            <a:r>
              <a:rPr lang="it-IT" altLang="it-IT" sz="2000" dirty="0">
                <a:latin typeface="Arial"/>
                <a:ea typeface="MS PGothic"/>
                <a:cs typeface="Arial"/>
              </a:rPr>
              <a:t>Nell’ambito della classificazione basata sul modello vi sono due approcci per far fronte alla presenza di valori anomali. </a:t>
            </a:r>
          </a:p>
          <a:p>
            <a:pPr marL="0" indent="0">
              <a:buFontTx/>
              <a:buNone/>
              <a:defRPr/>
            </a:pPr>
            <a:endParaRPr lang="it-IT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buClr>
                <a:srgbClr val="822433"/>
              </a:buClr>
              <a:buFont typeface="+mj-lt"/>
              <a:buAutoNum type="arabicPeriod"/>
              <a:defRPr/>
            </a:pPr>
            <a:r>
              <a:rPr lang="it-IT" b="1" i="1" dirty="0">
                <a:latin typeface="Arial" panose="020B0604020202020204" pitchFamily="34" charset="0"/>
                <a:cs typeface="Arial" panose="020B0604020202020204" pitchFamily="34" charset="0"/>
              </a:rPr>
              <a:t>metodologie che integrano gli </a:t>
            </a:r>
            <a:r>
              <a:rPr lang="it-IT" b="1" i="1" dirty="0" err="1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lang="it-IT" b="1" i="1" dirty="0">
                <a:latin typeface="Arial" panose="020B0604020202020204" pitchFamily="34" charset="0"/>
                <a:cs typeface="Arial" panose="020B0604020202020204" pitchFamily="34" charset="0"/>
              </a:rPr>
              <a:t> nel modello</a:t>
            </a:r>
          </a:p>
          <a:p>
            <a:pPr marL="857250" lvl="1" indent="-457200">
              <a:buClr>
                <a:srgbClr val="822433"/>
              </a:buClr>
              <a:buFont typeface="+mj-lt"/>
              <a:buAutoNum type="arabicPeriod"/>
              <a:defRPr/>
            </a:pPr>
            <a:endParaRPr lang="it-IT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buClr>
                <a:srgbClr val="822433"/>
              </a:buClr>
              <a:buFont typeface="+mj-lt"/>
              <a:buAutoNum type="arabicPeriod"/>
              <a:defRPr/>
            </a:pPr>
            <a:r>
              <a:rPr lang="it-IT" b="1" i="1" dirty="0">
                <a:latin typeface="Arial" panose="020B0604020202020204" pitchFamily="34" charset="0"/>
                <a:cs typeface="Arial" panose="020B0604020202020204" pitchFamily="34" charset="0"/>
              </a:rPr>
              <a:t>metodologie che eliminano gli </a:t>
            </a:r>
            <a:r>
              <a:rPr lang="it-IT" b="1" i="1" dirty="0" err="1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endParaRPr lang="it-IT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/>
              <a:defRPr/>
            </a:pPr>
            <a:endParaRPr lang="it-IT" altLang="it-IT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  <a:defRPr/>
            </a:pPr>
            <a:endParaRPr lang="it-IT" altLang="it-IT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it-IT" altLang="it-IT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A7151B-F831-48AD-8E49-5123BAE2AA6E}"/>
              </a:ext>
            </a:extLst>
          </p:cNvPr>
          <p:cNvSpPr txBox="1"/>
          <p:nvPr/>
        </p:nvSpPr>
        <p:spPr>
          <a:xfrm>
            <a:off x="1187624" y="1331350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</a:rPr>
              <a:t>Strategie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025C182953D541AB77DB60E1705558" ma:contentTypeVersion="2" ma:contentTypeDescription="Create a new document." ma:contentTypeScope="" ma:versionID="0e12c20a0e61c05ac86c32f6b1ba2bf6">
  <xsd:schema xmlns:xsd="http://www.w3.org/2001/XMLSchema" xmlns:xs="http://www.w3.org/2001/XMLSchema" xmlns:p="http://schemas.microsoft.com/office/2006/metadata/properties" xmlns:ns3="b41e5b78-84a2-487c-b257-225b60a21949" targetNamespace="http://schemas.microsoft.com/office/2006/metadata/properties" ma:root="true" ma:fieldsID="51d4287b8d6563b25043a32fa99e411b" ns3:_="">
    <xsd:import namespace="b41e5b78-84a2-487c-b257-225b60a2194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e5b78-84a2-487c-b257-225b60a219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6BF931-19AB-46CA-A65D-CB9660FA503B}">
  <ds:schemaRefs>
    <ds:schemaRef ds:uri="b41e5b78-84a2-487c-b257-225b60a2194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050355-A5FA-4BC4-B0FD-B677B74797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C553EA-AF0C-4642-AC28-CC74A2200CE5}">
  <ds:schemaRefs>
    <ds:schemaRef ds:uri="b41e5b78-84a2-487c-b257-225b60a2194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5160</TotalTime>
  <Words>3117</Words>
  <Application>Microsoft Office PowerPoint</Application>
  <PresentationFormat>Presentazione su schermo (4:3)</PresentationFormat>
  <Paragraphs>375</Paragraphs>
  <Slides>59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59</vt:i4>
      </vt:variant>
    </vt:vector>
  </HeadingPairs>
  <TitlesOfParts>
    <vt:vector size="68" baseType="lpstr">
      <vt:lpstr>Arial</vt:lpstr>
      <vt:lpstr>Calibri</vt:lpstr>
      <vt:lpstr>Cambria Math</vt:lpstr>
      <vt:lpstr>Lucida Sans</vt:lpstr>
      <vt:lpstr>Source Code Pro</vt:lpstr>
      <vt:lpstr>Tahoma</vt:lpstr>
      <vt:lpstr>Times New Roman</vt:lpstr>
      <vt:lpstr>Wingdings</vt:lpstr>
      <vt:lpstr>Default Theme</vt:lpstr>
      <vt:lpstr>General trimming approach to robust cluster analysis  Modelli statistici corso avanzato Facoltà di Scienze Statistiche, Università di Roma Sapienza  Anno Accademico 2021-2022  Docente: Francesca Martella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 </vt:lpstr>
      <vt:lpstr> Metodologie che integrano gli outliers nel modello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L’algoritmo TCLUST: introduzione</vt:lpstr>
      <vt:lpstr>EM e Classification EM</vt:lpstr>
      <vt:lpstr>CEM: iterazione</vt:lpstr>
      <vt:lpstr>TCLUST: lo step di Trimming</vt:lpstr>
      <vt:lpstr>TCLUST: nel dettaglio</vt:lpstr>
      <vt:lpstr>TCLUST: nel dettaglio</vt:lpstr>
      <vt:lpstr>TCLUST: nel dettaglio</vt:lpstr>
      <vt:lpstr>TCLUST: nel dettaglio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restr_fact</vt:lpstr>
      <vt:lpstr>mclust</vt:lpstr>
      <vt:lpstr>Scelta di k e di α</vt:lpstr>
      <vt:lpstr>Curve CTL</vt:lpstr>
      <vt:lpstr>CTLcurves</vt:lpstr>
      <vt:lpstr>Esempio:</vt:lpstr>
      <vt:lpstr>Valutazione delle scelte di assegnazione al cluster  </vt:lpstr>
      <vt:lpstr>Valutazione delle scelte di eliminazione </vt:lpstr>
      <vt:lpstr>Clustering sulle Province Italiane al 2019</vt:lpstr>
      <vt:lpstr>Istogrammi di Frequenza</vt:lpstr>
      <vt:lpstr>Confronto Vincoli</vt:lpstr>
      <vt:lpstr>Confronto Vincoli : BIC</vt:lpstr>
      <vt:lpstr>Scelta di k e α : Curve di Verosimiglianza Tagliate</vt:lpstr>
      <vt:lpstr>Scelta di k e α : Grafico a Silhouette</vt:lpstr>
      <vt:lpstr>Caratterizzazione dei Cluster</vt:lpstr>
      <vt:lpstr>Mappa Tclust</vt:lpstr>
      <vt:lpstr>Dati Spuri</vt:lpstr>
      <vt:lpstr>Confronto Tclust-Mclust</vt:lpstr>
      <vt:lpstr>Confronto Tclust-Mclust - Mappa </vt:lpstr>
      <vt:lpstr>Confronto Tclust-Mclust - Indicatori</vt:lpstr>
      <vt:lpstr>Presentazione standard di PowerPoint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Domenico Pierri</cp:lastModifiedBy>
  <cp:revision>218</cp:revision>
  <dcterms:created xsi:type="dcterms:W3CDTF">2006-11-20T16:13:10Z</dcterms:created>
  <dcterms:modified xsi:type="dcterms:W3CDTF">2021-12-15T23:23:00Z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0x010100AE025C182953D541AB77DB60E1705558</vt:lpwstr>
  </property>
</Properties>
</file>