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319" r:id="rId3"/>
    <p:sldId id="298" r:id="rId4"/>
    <p:sldId id="316" r:id="rId5"/>
    <p:sldId id="317" r:id="rId6"/>
    <p:sldId id="320" r:id="rId7"/>
    <p:sldId id="321" r:id="rId8"/>
    <p:sldId id="324" r:id="rId9"/>
    <p:sldId id="312" r:id="rId10"/>
    <p:sldId id="322" r:id="rId11"/>
    <p:sldId id="325" r:id="rId12"/>
    <p:sldId id="313" r:id="rId13"/>
    <p:sldId id="326" r:id="rId14"/>
    <p:sldId id="327" r:id="rId15"/>
    <p:sldId id="318" r:id="rId16"/>
    <p:sldId id="299" r:id="rId17"/>
    <p:sldId id="297" r:id="rId18"/>
    <p:sldId id="309" r:id="rId19"/>
    <p:sldId id="310" r:id="rId20"/>
    <p:sldId id="311" r:id="rId21"/>
    <p:sldId id="328" r:id="rId22"/>
    <p:sldId id="329" r:id="rId23"/>
    <p:sldId id="330" r:id="rId24"/>
    <p:sldId id="331" r:id="rId2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1F37-2D88-4F78-ABC8-72DE16DFADDE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97C0-76CF-423B-BA90-382637A0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2018.03.03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iability_theory" TargetMode="External"/><Relationship Id="rId2" Type="http://schemas.openxmlformats.org/officeDocument/2006/relationships/hyperlink" Target="http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Sociology" TargetMode="External"/><Relationship Id="rId5" Type="http://schemas.openxmlformats.org/officeDocument/2006/relationships/hyperlink" Target="http://en.wikipedia.org/wiki/Economics" TargetMode="External"/><Relationship Id="rId4" Type="http://schemas.openxmlformats.org/officeDocument/2006/relationships/hyperlink" Target="http://en.wikipedia.org/wiki/Enginee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" TargetMode="External"/><Relationship Id="rId2" Type="http://schemas.openxmlformats.org/officeDocument/2006/relationships/hyperlink" Target="http://en.wikipedia.org/wiki/Random_variab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Hazard_fun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survival-analysis-with-r/" TargetMode="External"/><Relationship Id="rId2" Type="http://schemas.openxmlformats.org/officeDocument/2006/relationships/hyperlink" Target="https://en.wikipedia.org/wiki/Survival_analysi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692696"/>
            <a:ext cx="42232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Survival </a:t>
            </a:r>
            <a:r>
              <a:rPr lang="en-US" sz="4800" dirty="0" smtClean="0"/>
              <a:t>analysis</a:t>
            </a:r>
            <a:endParaRPr lang="lt-LT" sz="4800" dirty="0" smtClean="0"/>
          </a:p>
          <a:p>
            <a:r>
              <a:rPr lang="en-US" sz="4800" b="1" dirty="0"/>
              <a:t>CHAPTER </a:t>
            </a:r>
            <a:r>
              <a:rPr lang="en-US" sz="4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03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 </a:t>
            </a:r>
            <a:r>
              <a:rPr lang="lt-LT" dirty="0"/>
              <a:t>SELECT * FROM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80" y="450912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Įrašas </a:t>
            </a:r>
            <a:r>
              <a:rPr lang="lt-LT" dirty="0" err="1" smtClean="0">
                <a:solidFill>
                  <a:schemeClr val="accent3"/>
                </a:solidFill>
              </a:rPr>
              <a:t>Nr</a:t>
            </a:r>
            <a:r>
              <a:rPr lang="lt-LT" dirty="0" smtClean="0">
                <a:solidFill>
                  <a:schemeClr val="accent3"/>
                </a:solidFill>
              </a:rPr>
              <a:t> 6. matome, kad </a:t>
            </a:r>
            <a:r>
              <a:rPr lang="lt-LT" dirty="0" err="1" smtClean="0">
                <a:solidFill>
                  <a:schemeClr val="accent3"/>
                </a:solidFill>
              </a:rPr>
              <a:t>hazard</a:t>
            </a:r>
            <a:r>
              <a:rPr lang="en-US" dirty="0" smtClean="0">
                <a:solidFill>
                  <a:schemeClr val="accent3"/>
                </a:solidFill>
              </a:rPr>
              <a:t>=0.003049...</a:t>
            </a:r>
            <a:r>
              <a:rPr lang="lt-LT" dirty="0" smtClean="0">
                <a:solidFill>
                  <a:schemeClr val="accent3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Tai </a:t>
            </a:r>
            <a:r>
              <a:rPr lang="en-US" dirty="0" err="1" smtClean="0">
                <a:solidFill>
                  <a:schemeClr val="accent3"/>
                </a:solidFill>
              </a:rPr>
              <a:t>dydis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gautas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lt-LT" dirty="0" smtClean="0">
                <a:solidFill>
                  <a:schemeClr val="accent3"/>
                </a:solidFill>
              </a:rPr>
              <a:t>padalinant 9152/3001425 </a:t>
            </a:r>
            <a:r>
              <a:rPr lang="lt-LT" dirty="0" err="1" smtClean="0">
                <a:solidFill>
                  <a:schemeClr val="accent3"/>
                </a:solidFill>
              </a:rPr>
              <a:t>t.y</a:t>
            </a:r>
            <a:r>
              <a:rPr lang="lt-LT" dirty="0" smtClean="0">
                <a:solidFill>
                  <a:schemeClr val="accent3"/>
                </a:solidFill>
              </a:rPr>
              <a:t>. klientų skaičių kurie nutraukė sutartį po 5 dienų iš klientų skaičiaus kurie išlaikė sutartį daugiau lygu kaip 5 dienas. Tai galime interpretuoti kaip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Kokia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tikimyb</a:t>
            </a:r>
            <a:r>
              <a:rPr lang="lt-LT" dirty="0" smtClean="0">
                <a:solidFill>
                  <a:schemeClr val="accent3"/>
                </a:solidFill>
              </a:rPr>
              <a:t>ė, kad klientas nutrauks sutartį po penkių dienų.</a:t>
            </a:r>
          </a:p>
          <a:p>
            <a:endParaRPr lang="lt-LT" dirty="0" smtClean="0">
              <a:solidFill>
                <a:schemeClr val="accent3"/>
              </a:solidFill>
            </a:endParaRPr>
          </a:p>
          <a:p>
            <a:endParaRPr lang="lt-LT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53" y="2672898"/>
            <a:ext cx="2430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Pamėginkime </a:t>
            </a:r>
            <a:r>
              <a:rPr lang="lt-LT" dirty="0" smtClean="0"/>
              <a:t>pratęsti  </a:t>
            </a:r>
            <a:r>
              <a:rPr lang="lt-LT" dirty="0"/>
              <a:t>istoriją žiūrėdami tik į duomenis.</a:t>
            </a:r>
          </a:p>
        </p:txBody>
      </p:sp>
      <p:sp>
        <p:nvSpPr>
          <p:cNvPr id="5" name="Down Arrow 4"/>
          <p:cNvSpPr/>
          <p:nvPr/>
        </p:nvSpPr>
        <p:spPr>
          <a:xfrm>
            <a:off x="971600" y="3596228"/>
            <a:ext cx="72008" cy="696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0" y="394763"/>
            <a:ext cx="6898910" cy="305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98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SELECT </a:t>
            </a:r>
            <a:r>
              <a:rPr lang="lt-LT" dirty="0" err="1"/>
              <a:t>tenure</a:t>
            </a:r>
            <a:r>
              <a:rPr lang="lt-LT" dirty="0"/>
              <a:t>, </a:t>
            </a:r>
            <a:r>
              <a:rPr lang="lt-LT" dirty="0" err="1"/>
              <a:t>hazard</a:t>
            </a:r>
            <a:r>
              <a:rPr lang="lt-LT" dirty="0"/>
              <a:t> FROM [</a:t>
            </a:r>
            <a:r>
              <a:rPr lang="lt-LT" dirty="0" err="1"/>
              <a:t>tempdb].[dbo].[survival</a:t>
            </a:r>
            <a:r>
              <a:rPr lang="lt-LT" dirty="0"/>
              <a:t>] ORDER BY </a:t>
            </a:r>
            <a:r>
              <a:rPr lang="lt-LT" dirty="0" err="1"/>
              <a:t>tenure</a:t>
            </a:r>
            <a:endParaRPr lang="lt-L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128792" cy="472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296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smtClean="0"/>
              <a:t>Step 5: Calculate the Survival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980728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survival calculation is another accumulation, but this time a product</a:t>
            </a:r>
          </a:p>
          <a:p>
            <a:r>
              <a:rPr lang="en-US" dirty="0"/>
              <a:t>instead of a sum. What we are trying to do is to add survival as a column using</a:t>
            </a:r>
          </a:p>
          <a:p>
            <a:r>
              <a:rPr lang="en-US" dirty="0"/>
              <a:t>logic such as the following: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416" y="2420888"/>
            <a:ext cx="8284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UPDATE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</a:p>
          <a:p>
            <a:r>
              <a:rPr lang="lt-LT" dirty="0" smtClean="0"/>
              <a:t>SET </a:t>
            </a:r>
            <a:r>
              <a:rPr lang="lt-LT" dirty="0" err="1"/>
              <a:t>survival</a:t>
            </a:r>
            <a:r>
              <a:rPr lang="lt-LT" dirty="0"/>
              <a:t> =</a:t>
            </a:r>
          </a:p>
          <a:p>
            <a:r>
              <a:rPr lang="en-US" dirty="0"/>
              <a:t>(CASE WHEN tenure = 0 THEN 1</a:t>
            </a:r>
          </a:p>
          <a:p>
            <a:r>
              <a:rPr lang="lt-LT" dirty="0"/>
              <a:t>ELSE (SELECT EXP(SUM(LOG(1-</a:t>
            </a:r>
            <a:r>
              <a:rPr lang="lt-LT" dirty="0" err="1"/>
              <a:t>hazard</a:t>
            </a:r>
            <a:r>
              <a:rPr lang="lt-LT" dirty="0"/>
              <a:t>)))</a:t>
            </a:r>
          </a:p>
          <a:p>
            <a:r>
              <a:rPr lang="lt-LT" dirty="0"/>
              <a:t>FROM [</a:t>
            </a:r>
            <a:r>
              <a:rPr lang="lt-LT" dirty="0" err="1"/>
              <a:t>tempdb].[dbo].[survival</a:t>
            </a:r>
            <a:r>
              <a:rPr lang="lt-LT" dirty="0" smtClean="0"/>
              <a:t>]</a:t>
            </a:r>
            <a:r>
              <a:rPr lang="en-US" dirty="0" smtClean="0"/>
              <a:t> </a:t>
            </a:r>
            <a:r>
              <a:rPr lang="lt-LT" dirty="0" smtClean="0"/>
              <a:t>s2</a:t>
            </a:r>
            <a:endParaRPr lang="lt-LT" dirty="0"/>
          </a:p>
          <a:p>
            <a:r>
              <a:rPr lang="lt-LT" dirty="0"/>
              <a:t>WHERE s2.tenure &lt; </a:t>
            </a:r>
            <a:r>
              <a:rPr lang="lt-LT" dirty="0" err="1"/>
              <a:t>survival.tenure</a:t>
            </a:r>
            <a:endParaRPr lang="lt-LT" dirty="0"/>
          </a:p>
          <a:p>
            <a:r>
              <a:rPr lang="lt-LT" dirty="0"/>
              <a:t>)</a:t>
            </a:r>
          </a:p>
          <a:p>
            <a:r>
              <a:rPr lang="lt-LT" dirty="0"/>
              <a:t>END)</a:t>
            </a:r>
          </a:p>
        </p:txBody>
      </p:sp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 </a:t>
            </a:r>
            <a:r>
              <a:rPr lang="lt-LT" dirty="0"/>
              <a:t>SELECT * FROM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80" y="450912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Įrašas </a:t>
            </a:r>
            <a:r>
              <a:rPr lang="lt-LT" dirty="0" err="1" smtClean="0">
                <a:solidFill>
                  <a:schemeClr val="accent3"/>
                </a:solidFill>
              </a:rPr>
              <a:t>Nr</a:t>
            </a:r>
            <a:r>
              <a:rPr lang="lt-LT" dirty="0" smtClean="0">
                <a:solidFill>
                  <a:schemeClr val="accent3"/>
                </a:solidFill>
              </a:rPr>
              <a:t> 6. matome, kad </a:t>
            </a:r>
            <a:r>
              <a:rPr lang="lt-LT" dirty="0" err="1" smtClean="0">
                <a:solidFill>
                  <a:schemeClr val="accent3"/>
                </a:solidFill>
              </a:rPr>
              <a:t>survival</a:t>
            </a:r>
            <a:r>
              <a:rPr lang="en-US" dirty="0" smtClean="0">
                <a:solidFill>
                  <a:schemeClr val="accent3"/>
                </a:solidFill>
              </a:rPr>
              <a:t>=0.</a:t>
            </a:r>
            <a:r>
              <a:rPr lang="lt-LT" dirty="0" smtClean="0">
                <a:solidFill>
                  <a:schemeClr val="accent3"/>
                </a:solidFill>
              </a:rPr>
              <a:t>9824</a:t>
            </a:r>
            <a:r>
              <a:rPr lang="en-US" dirty="0" smtClean="0">
                <a:solidFill>
                  <a:schemeClr val="accent3"/>
                </a:solidFill>
              </a:rPr>
              <a:t>...</a:t>
            </a:r>
            <a:r>
              <a:rPr lang="lt-LT" dirty="0" smtClean="0">
                <a:solidFill>
                  <a:schemeClr val="accent3"/>
                </a:solidFill>
              </a:rPr>
              <a:t> Tai galime interpretuoti kaip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Kokia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tikimyb</a:t>
            </a:r>
            <a:r>
              <a:rPr lang="lt-LT" dirty="0" smtClean="0">
                <a:solidFill>
                  <a:schemeClr val="accent3"/>
                </a:solidFill>
              </a:rPr>
              <a:t>ė, kad klientas išbus daugiau nei 5 dienos.</a:t>
            </a:r>
          </a:p>
          <a:p>
            <a:endParaRPr lang="lt-LT" dirty="0" smtClean="0">
              <a:solidFill>
                <a:schemeClr val="accent3"/>
              </a:solidFill>
            </a:endParaRPr>
          </a:p>
          <a:p>
            <a:endParaRPr lang="lt-LT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6672"/>
            <a:ext cx="6457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12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 </a:t>
            </a:r>
            <a:r>
              <a:rPr lang="lt-LT" dirty="0"/>
              <a:t>SELECT </a:t>
            </a:r>
            <a:r>
              <a:rPr lang="lt-LT" dirty="0" err="1"/>
              <a:t>tenure</a:t>
            </a:r>
            <a:r>
              <a:rPr lang="lt-LT" dirty="0"/>
              <a:t>, </a:t>
            </a:r>
            <a:r>
              <a:rPr lang="lt-LT" dirty="0" err="1"/>
              <a:t>survival</a:t>
            </a:r>
            <a:r>
              <a:rPr lang="lt-LT" dirty="0"/>
              <a:t> FROM [</a:t>
            </a:r>
            <a:r>
              <a:rPr lang="lt-LT" dirty="0" err="1"/>
              <a:t>tempdb].[dbo].[survival</a:t>
            </a:r>
            <a:r>
              <a:rPr lang="lt-LT" dirty="0"/>
              <a:t>] ORDER BY </a:t>
            </a:r>
            <a:r>
              <a:rPr lang="lt-LT" dirty="0" err="1"/>
              <a:t>tenure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256584" cy="397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6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54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0"/>
            <a:ext cx="174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Survival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3671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Survival analysis</a:t>
            </a:r>
            <a:r>
              <a:rPr lang="en-US" sz="2400" dirty="0"/>
              <a:t> is a branch of </a:t>
            </a:r>
            <a:r>
              <a:rPr lang="en-US" sz="2400" dirty="0">
                <a:hlinkClick r:id="rId2" tooltip="Statistics"/>
              </a:rPr>
              <a:t>statistics</a:t>
            </a:r>
            <a:r>
              <a:rPr lang="en-US" sz="2400" dirty="0"/>
              <a:t> that deals with analysis of time duration until one or more events happen, such as death in biological organisms and failure in mechanical systems. </a:t>
            </a:r>
            <a:r>
              <a:rPr lang="en-US" sz="2400" dirty="0" smtClean="0"/>
              <a:t> This </a:t>
            </a:r>
            <a:r>
              <a:rPr lang="en-US" sz="2400" dirty="0"/>
              <a:t>topic is called </a:t>
            </a:r>
            <a:r>
              <a:rPr lang="en-US" sz="2400" b="1" dirty="0">
                <a:hlinkClick r:id="rId3" tooltip="Reliability theory"/>
              </a:rPr>
              <a:t>reliability theory</a:t>
            </a:r>
            <a:r>
              <a:rPr lang="en-US" sz="2400" dirty="0"/>
              <a:t> or </a:t>
            </a:r>
            <a:r>
              <a:rPr lang="en-US" sz="2400" b="1" dirty="0"/>
              <a:t>reliability analysis</a:t>
            </a:r>
            <a:r>
              <a:rPr lang="en-US" sz="2400" dirty="0"/>
              <a:t> in </a:t>
            </a:r>
            <a:r>
              <a:rPr lang="en-US" sz="2400" dirty="0">
                <a:hlinkClick r:id="rId4" tooltip="Engineering"/>
              </a:rPr>
              <a:t>engineering</a:t>
            </a:r>
            <a:r>
              <a:rPr lang="en-US" sz="2400" dirty="0"/>
              <a:t>, </a:t>
            </a:r>
            <a:r>
              <a:rPr lang="en-US" sz="2400" b="1" dirty="0"/>
              <a:t>duration analysis</a:t>
            </a:r>
            <a:r>
              <a:rPr lang="en-US" sz="2400" dirty="0"/>
              <a:t> or </a:t>
            </a:r>
            <a:r>
              <a:rPr lang="en-US" sz="2400" b="1" dirty="0"/>
              <a:t>duration </a:t>
            </a:r>
            <a:r>
              <a:rPr lang="en-US" sz="2400" b="1" dirty="0" err="1"/>
              <a:t>modelling</a:t>
            </a:r>
            <a:r>
              <a:rPr lang="en-US" sz="2400" dirty="0"/>
              <a:t> in </a:t>
            </a:r>
            <a:r>
              <a:rPr lang="en-US" sz="2400" dirty="0">
                <a:hlinkClick r:id="rId5" tooltip="Economics"/>
              </a:rPr>
              <a:t>economics</a:t>
            </a:r>
            <a:r>
              <a:rPr lang="en-US" sz="2400" dirty="0"/>
              <a:t>, and </a:t>
            </a:r>
            <a:r>
              <a:rPr lang="en-US" sz="2400" b="1" dirty="0"/>
              <a:t>event history analysis</a:t>
            </a:r>
            <a:r>
              <a:rPr lang="en-US" sz="2400" dirty="0"/>
              <a:t> in </a:t>
            </a:r>
            <a:r>
              <a:rPr lang="en-US" sz="2400" dirty="0">
                <a:hlinkClick r:id="rId6" tooltip="Sociology"/>
              </a:rPr>
              <a:t>sociology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Survival </a:t>
            </a:r>
            <a:r>
              <a:rPr lang="en-US" sz="2400" dirty="0"/>
              <a:t>analysis attempts to answer questions such as: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is the proportion of a population which will survive past a certain time?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Of </a:t>
            </a:r>
            <a:r>
              <a:rPr lang="en-US" sz="2400" dirty="0"/>
              <a:t>those that survive, at what rate will they die or fail?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multiple causes of death or failure be taken into account?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/>
              <a:t>do particular circumstances or characteristics increase or decrease the probability of survival?</a:t>
            </a:r>
          </a:p>
        </p:txBody>
      </p:sp>
    </p:spTree>
    <p:extLst>
      <p:ext uri="{BB962C8B-B14F-4D97-AF65-F5344CB8AC3E}">
        <p14:creationId xmlns:p14="http://schemas.microsoft.com/office/powerpoint/2010/main" val="103785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496" y="975691"/>
            <a:ext cx="91085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object of primary interest is 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survival 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conventionally denoted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which is defined 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where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some time,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 tooltip="Random variable"/>
              </a:rPr>
              <a:t>random variable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denoting the time of death, and 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 stands for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 tooltip="Probability"/>
              </a:rPr>
              <a:t>probability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1026" name="Picture 2" descr="S(t) = \Pr(T &gt; 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72796"/>
            <a:ext cx="3456384" cy="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7317"/>
            <a:ext cx="6552728" cy="33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5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14386"/>
            <a:ext cx="67322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 tooltip="Hazard function"/>
              </a:rPr>
              <a:t>hazard function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conventionally denoted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 defined as the event rate at time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conditional on survival until time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or later (that is,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≥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), </a:t>
            </a:r>
          </a:p>
        </p:txBody>
      </p:sp>
      <p:pic>
        <p:nvPicPr>
          <p:cNvPr id="2050" name="Picture 2" descr="\lamb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6296"/>
            <a:ext cx="288032" cy="40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lambda(t) = \lim_{dt \rightarrow 0} \frac{\Pr(t \leq T &lt; t+dt)}{dt\cdot S(t)} = \frac{f(t)}{S(t)} = -\frac{S'(t)}{S(t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81525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6450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Survival is the probability that someone survives to a given point in time. A</a:t>
            </a:r>
          </a:p>
          <a:p>
            <a:r>
              <a:rPr lang="en-US" dirty="0"/>
              <a:t>related concept, the hazard, is the probability that someone succumbs to a</a:t>
            </a:r>
          </a:p>
          <a:p>
            <a:r>
              <a:rPr lang="en-US" dirty="0"/>
              <a:t>risk at a given point in time.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98" y="4869160"/>
            <a:ext cx="8856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long-term trend in the hazard probabilities is a good measure of</a:t>
            </a:r>
          </a:p>
          <a:p>
            <a:r>
              <a:rPr lang="en-US" b="1" dirty="0"/>
              <a:t>loyalty, because it shows what happens as customers become more familiar</a:t>
            </a:r>
          </a:p>
          <a:p>
            <a:r>
              <a:rPr lang="en-US" b="1" dirty="0"/>
              <a:t>with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34" y="332656"/>
            <a:ext cx="9156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examples of hazard </a:t>
            </a:r>
            <a:r>
              <a:rPr lang="en-US" dirty="0" smtClean="0"/>
              <a:t>probability curves. </a:t>
            </a:r>
          </a:p>
          <a:p>
            <a:r>
              <a:rPr lang="en-US" dirty="0" smtClean="0"/>
              <a:t>The  chart </a:t>
            </a:r>
            <a:r>
              <a:rPr lang="en-US" dirty="0"/>
              <a:t>in Figure </a:t>
            </a:r>
            <a:r>
              <a:rPr lang="en-US" dirty="0" smtClean="0"/>
              <a:t>is </a:t>
            </a:r>
            <a:r>
              <a:rPr lang="en-US" dirty="0"/>
              <a:t>the overall risk of dying, based on the 2003 data</a:t>
            </a:r>
          </a:p>
          <a:p>
            <a:r>
              <a:rPr lang="en-US" dirty="0"/>
              <a:t>for the U.S. population. This chart shows the risk at yearly intervals, and</a:t>
            </a:r>
          </a:p>
          <a:p>
            <a:r>
              <a:rPr lang="en-US" dirty="0"/>
              <a:t>reveals interesting facts.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8" y="1628798"/>
            <a:ext cx="8650893" cy="3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9952" y="134665"/>
            <a:ext cx="3865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 </a:t>
            </a:r>
            <a:r>
              <a:rPr lang="lt-LT" dirty="0"/>
              <a:t>SELECT *  FROM [</a:t>
            </a:r>
            <a:r>
              <a:rPr lang="lt-LT" dirty="0" err="1"/>
              <a:t>sqlbook].[dbo].[subs</a:t>
            </a:r>
            <a:r>
              <a:rPr lang="lt-LT" dirty="0"/>
              <a:t>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964488" cy="19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119276"/>
            <a:ext cx="372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Turime</a:t>
            </a:r>
            <a:r>
              <a:rPr lang="en-US" dirty="0" smtClean="0"/>
              <a:t> </a:t>
            </a:r>
            <a:r>
              <a:rPr lang="lt-LT" dirty="0" smtClean="0"/>
              <a:t>5068035</a:t>
            </a:r>
            <a:r>
              <a:rPr lang="en-US" dirty="0" smtClean="0"/>
              <a:t> </a:t>
            </a:r>
            <a:r>
              <a:rPr lang="lt-LT" dirty="0" smtClean="0"/>
              <a:t>įrašų lentelėje </a:t>
            </a:r>
            <a:r>
              <a:rPr lang="lt-LT" sz="2000" dirty="0" err="1" smtClean="0">
                <a:solidFill>
                  <a:schemeClr val="accent3"/>
                </a:solidFill>
              </a:rPr>
              <a:t>subs</a:t>
            </a:r>
            <a:r>
              <a:rPr lang="lt-LT" sz="2000" dirty="0" smtClean="0">
                <a:solidFill>
                  <a:schemeClr val="accent3"/>
                </a:solidFill>
              </a:rPr>
              <a:t>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85293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Kokie tai duomenys ? Pamėginkime sukurti istoriją žiūrėdami tik į duomenis.</a:t>
            </a:r>
          </a:p>
          <a:p>
            <a:r>
              <a:rPr lang="lt-LT" dirty="0" smtClean="0">
                <a:solidFill>
                  <a:schemeClr val="accent3"/>
                </a:solidFill>
              </a:rPr>
              <a:t>Klientas kurio </a:t>
            </a:r>
            <a:r>
              <a:rPr lang="lt-LT" dirty="0" err="1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3"/>
                </a:solidFill>
              </a:rPr>
              <a:t>=48856 </a:t>
            </a:r>
            <a:r>
              <a:rPr lang="lt-LT" dirty="0" smtClean="0">
                <a:solidFill>
                  <a:schemeClr val="accent3"/>
                </a:solidFill>
              </a:rPr>
              <a:t>pasirinko planą </a:t>
            </a:r>
            <a:r>
              <a:rPr lang="lt-LT" dirty="0" err="1" smtClean="0">
                <a:solidFill>
                  <a:schemeClr val="accent3"/>
                </a:solidFill>
              </a:rPr>
              <a:t>Bottom</a:t>
            </a:r>
            <a:r>
              <a:rPr lang="lt-LT" dirty="0" smtClean="0">
                <a:solidFill>
                  <a:schemeClr val="accent3"/>
                </a:solidFill>
              </a:rPr>
              <a:t> kas reiškia, kad jis mokės kas mėnesį 30 </a:t>
            </a:r>
            <a:r>
              <a:rPr lang="en-US" dirty="0" smtClean="0">
                <a:solidFill>
                  <a:schemeClr val="accent3"/>
                </a:solidFill>
              </a:rPr>
              <a:t>$. </a:t>
            </a:r>
            <a:r>
              <a:rPr lang="en-US" dirty="0" err="1" smtClean="0">
                <a:solidFill>
                  <a:schemeClr val="accent3"/>
                </a:solidFill>
              </a:rPr>
              <a:t>Klientas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priklauso</a:t>
            </a:r>
            <a:r>
              <a:rPr lang="lt-LT" dirty="0" smtClean="0">
                <a:solidFill>
                  <a:schemeClr val="accent3"/>
                </a:solidFill>
              </a:rPr>
              <a:t> </a:t>
            </a:r>
            <a:r>
              <a:rPr lang="lt-LT" dirty="0" err="1" smtClean="0">
                <a:solidFill>
                  <a:schemeClr val="accent3"/>
                </a:solidFill>
              </a:rPr>
              <a:t>Gotham</a:t>
            </a:r>
            <a:r>
              <a:rPr lang="lt-LT" dirty="0" smtClean="0">
                <a:solidFill>
                  <a:schemeClr val="accent3"/>
                </a:solidFill>
              </a:rPr>
              <a:t> regionui (</a:t>
            </a:r>
            <a:r>
              <a:rPr lang="lt-LT" dirty="0" err="1" smtClean="0">
                <a:solidFill>
                  <a:schemeClr val="accent3"/>
                </a:solidFill>
              </a:rPr>
              <a:t>fikcinis</a:t>
            </a:r>
            <a:r>
              <a:rPr lang="lt-LT" dirty="0" smtClean="0">
                <a:solidFill>
                  <a:schemeClr val="accent3"/>
                </a:solidFill>
              </a:rPr>
              <a:t> miestas iš </a:t>
            </a:r>
            <a:r>
              <a:rPr lang="lt-LT" dirty="0" err="1" smtClean="0">
                <a:solidFill>
                  <a:schemeClr val="accent3"/>
                </a:solidFill>
              </a:rPr>
              <a:t>betmano</a:t>
            </a:r>
            <a:r>
              <a:rPr lang="lt-LT" dirty="0" smtClean="0">
                <a:solidFill>
                  <a:schemeClr val="accent3"/>
                </a:solidFill>
              </a:rPr>
              <a:t> komiksų , tad darom išvadą kad duomenys pakeisti siekiant juos nuasmeninti). Kanalas kuriuo buvo pritrauktas klientas yra </a:t>
            </a:r>
            <a:r>
              <a:rPr lang="lt-LT" dirty="0" err="1" smtClean="0">
                <a:solidFill>
                  <a:schemeClr val="accent3"/>
                </a:solidFill>
              </a:rPr>
              <a:t>Dealer</a:t>
            </a:r>
            <a:r>
              <a:rPr lang="lt-LT" dirty="0" smtClean="0">
                <a:solidFill>
                  <a:schemeClr val="accent3"/>
                </a:solidFill>
              </a:rPr>
              <a:t>. Klientas užregistruotas 2001-01-23. 2004-08-12 klientas nutraukė sutartį. Nutraukimo priežasties tipas V nelabai ką mums sako. Klientas naudojosi paslaugomis 1297 dienas. </a:t>
            </a:r>
            <a:r>
              <a:rPr lang="lt-LT" dirty="0" err="1" smtClean="0">
                <a:solidFill>
                  <a:schemeClr val="accent3"/>
                </a:solidFill>
              </a:rPr>
              <a:t>Censored</a:t>
            </a:r>
            <a:r>
              <a:rPr lang="lt-LT" dirty="0" smtClean="0">
                <a:solidFill>
                  <a:schemeClr val="accent3"/>
                </a:solidFill>
              </a:rPr>
              <a:t> atributas rodo kad mes žinome tiksliai kad klientas nutraukė sutartį (1 reikštų, kad nenutraukė).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8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89" y="2780928"/>
            <a:ext cx="8736924" cy="321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chart </a:t>
            </a:r>
            <a:r>
              <a:rPr lang="en-US" dirty="0"/>
              <a:t>in Figure </a:t>
            </a:r>
            <a:r>
              <a:rPr lang="en-US" dirty="0" smtClean="0"/>
              <a:t>shows </a:t>
            </a:r>
            <a:r>
              <a:rPr lang="en-US" dirty="0"/>
              <a:t>the more complicated hazard probabilities</a:t>
            </a:r>
          </a:p>
          <a:p>
            <a:r>
              <a:rPr lang="en-US" dirty="0"/>
              <a:t>for the risk of customers stopping a subscription a certain number of</a:t>
            </a:r>
          </a:p>
          <a:p>
            <a:r>
              <a:rPr lang="en-US" dirty="0"/>
              <a:t>days after they start. This chart also has several features. First, the hazard at</a:t>
            </a:r>
          </a:p>
          <a:p>
            <a:r>
              <a:rPr lang="en-US" dirty="0"/>
              <a:t>tenure 0 is quite high because many customers are recorded as starting but are</a:t>
            </a:r>
          </a:p>
          <a:p>
            <a:r>
              <a:rPr lang="en-US" dirty="0"/>
              <a:t>not able to start—perhaps their credit cards didn’t go through, or their</a:t>
            </a:r>
          </a:p>
          <a:p>
            <a:r>
              <a:rPr lang="en-US" dirty="0"/>
              <a:t>addresses were incorrect, or they immediately changed their mind. There are</a:t>
            </a:r>
          </a:p>
          <a:p>
            <a:r>
              <a:rPr lang="en-US" dirty="0"/>
              <a:t>another two peaks between 60 and 90 days out. These peaks correspond to</a:t>
            </a:r>
          </a:p>
          <a:p>
            <a:r>
              <a:rPr lang="en-US" dirty="0"/>
              <a:t>customers not paying and to customers stopping after the end of the initial</a:t>
            </a:r>
          </a:p>
          <a:p>
            <a:r>
              <a:rPr lang="en-US" dirty="0"/>
              <a:t>promotional period.</a:t>
            </a:r>
          </a:p>
        </p:txBody>
      </p:sp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30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286" y="116632"/>
            <a:ext cx="53401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Survival Analysis with </a:t>
            </a:r>
            <a:r>
              <a:rPr lang="en-US" b="1" dirty="0" smtClean="0"/>
              <a:t>R</a:t>
            </a:r>
            <a:endParaRPr lang="lt-LT" b="1" dirty="0" smtClean="0"/>
          </a:p>
          <a:p>
            <a:endParaRPr lang="lt-LT" b="1" dirty="0" smtClean="0">
              <a:hlinkClick r:id="rId2"/>
            </a:endParaRPr>
          </a:p>
          <a:p>
            <a:r>
              <a:rPr lang="lt-LT" b="1" dirty="0" smtClean="0">
                <a:hlinkClick r:id="rId2"/>
              </a:rPr>
              <a:t>https</a:t>
            </a:r>
            <a:r>
              <a:rPr lang="lt-LT" b="1" dirty="0">
                <a:hlinkClick r:id="rId2"/>
              </a:rPr>
              <a:t>://</a:t>
            </a:r>
            <a:r>
              <a:rPr lang="lt-LT" b="1" dirty="0" smtClean="0">
                <a:hlinkClick r:id="rId2"/>
              </a:rPr>
              <a:t>en.wikipedia.org/wiki/Survival_analysis</a:t>
            </a:r>
            <a:endParaRPr lang="lt-LT" b="1" dirty="0" smtClean="0"/>
          </a:p>
          <a:p>
            <a:endParaRPr lang="lt-LT" b="1" dirty="0" smtClean="0"/>
          </a:p>
          <a:p>
            <a:r>
              <a:rPr lang="en-US" b="1" dirty="0">
                <a:hlinkClick r:id="rId3"/>
              </a:rPr>
              <a:t>https://www.r-bloggers.com/survival-analysis-with-r</a:t>
            </a:r>
            <a:r>
              <a:rPr lang="en-US" b="1" dirty="0" smtClean="0">
                <a:hlinkClick r:id="rId3"/>
              </a:rPr>
              <a:t>/</a:t>
            </a:r>
            <a:endParaRPr lang="lt-LT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421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286" y="116632"/>
            <a:ext cx="244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Survival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20763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286" y="116632"/>
            <a:ext cx="244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Survival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2076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4390" y="6926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</a:t>
            </a:r>
            <a:r>
              <a:rPr lang="lt-LT" dirty="0"/>
              <a:t>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r>
              <a:rPr lang="en-US" dirty="0" smtClean="0"/>
              <a:t> </a:t>
            </a:r>
            <a:r>
              <a:rPr lang="en-US" dirty="0"/>
              <a:t>(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tenure INT,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popt</a:t>
            </a:r>
            <a:r>
              <a:rPr lang="en-US" dirty="0">
                <a:solidFill>
                  <a:schemeClr val="tx2"/>
                </a:solidFill>
              </a:rPr>
              <a:t> INT,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stopt</a:t>
            </a:r>
            <a:r>
              <a:rPr lang="en-US" dirty="0">
                <a:solidFill>
                  <a:schemeClr val="tx2"/>
                </a:solidFill>
              </a:rPr>
              <a:t> INT,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cumpopt</a:t>
            </a:r>
            <a:r>
              <a:rPr lang="en-US" dirty="0">
                <a:solidFill>
                  <a:schemeClr val="tx2"/>
                </a:solidFill>
              </a:rPr>
              <a:t> INT,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hazard FLOAT,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survival FLOAT,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endtenure</a:t>
            </a:r>
            <a:r>
              <a:rPr lang="en-US" dirty="0">
                <a:solidFill>
                  <a:schemeClr val="tx2"/>
                </a:solidFill>
              </a:rPr>
              <a:t> INT,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numdays</a:t>
            </a:r>
            <a:r>
              <a:rPr lang="en-US" dirty="0">
                <a:solidFill>
                  <a:schemeClr val="tx2"/>
                </a:solidFill>
              </a:rPr>
              <a:t> INT</a:t>
            </a:r>
          </a:p>
          <a:p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5976" y="15554"/>
            <a:ext cx="431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following SQL creates the survival table: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6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Step 1. Create the Survival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34" y="13221"/>
            <a:ext cx="299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Step 2: Load POPT and STOPT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6512" y="620688"/>
            <a:ext cx="9180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</a:t>
            </a:r>
            <a:r>
              <a:rPr lang="lt-LT" dirty="0"/>
              <a:t>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3"/>
                </a:solidFill>
              </a:rPr>
              <a:t>tenure,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COUNT(*) as </a:t>
            </a:r>
            <a:r>
              <a:rPr lang="en-US" dirty="0" err="1">
                <a:solidFill>
                  <a:schemeClr val="accent3"/>
                </a:solidFill>
              </a:rPr>
              <a:t>popt</a:t>
            </a:r>
            <a:r>
              <a:rPr lang="en-US" dirty="0">
                <a:solidFill>
                  <a:schemeClr val="accent3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SUM(CASE WHEN </a:t>
            </a:r>
            <a:r>
              <a:rPr lang="en-US" dirty="0" err="1">
                <a:solidFill>
                  <a:schemeClr val="accent3"/>
                </a:solidFill>
              </a:rPr>
              <a:t>stop_type</a:t>
            </a:r>
            <a:r>
              <a:rPr lang="en-US" dirty="0">
                <a:solidFill>
                  <a:schemeClr val="accent3"/>
                </a:solidFill>
              </a:rPr>
              <a:t> IS NOT NULL THEN 1 ELSE 0 </a:t>
            </a:r>
            <a:r>
              <a:rPr lang="en-US" dirty="0" smtClean="0">
                <a:solidFill>
                  <a:schemeClr val="accent3"/>
                </a:solidFill>
              </a:rPr>
              <a:t>END) </a:t>
            </a:r>
            <a:r>
              <a:rPr lang="en-US" dirty="0">
                <a:solidFill>
                  <a:schemeClr val="accent3"/>
                </a:solidFill>
              </a:rPr>
              <a:t>as </a:t>
            </a:r>
            <a:r>
              <a:rPr lang="en-US" dirty="0" err="1">
                <a:solidFill>
                  <a:schemeClr val="accent3"/>
                </a:solidFill>
              </a:rPr>
              <a:t>stopt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NULL as </a:t>
            </a:r>
            <a:r>
              <a:rPr lang="en-US" dirty="0" err="1">
                <a:solidFill>
                  <a:schemeClr val="tx2"/>
                </a:solidFill>
              </a:rPr>
              <a:t>cumpopt</a:t>
            </a:r>
            <a:r>
              <a:rPr lang="en-US" dirty="0">
                <a:solidFill>
                  <a:schemeClr val="tx2"/>
                </a:solidFill>
              </a:rPr>
              <a:t>, NULL as hazard, NULL as </a:t>
            </a:r>
            <a:r>
              <a:rPr lang="en-US" dirty="0" err="1" smtClean="0">
                <a:solidFill>
                  <a:schemeClr val="tx2"/>
                </a:solidFill>
              </a:rPr>
              <a:t>survival,NULL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err="1">
                <a:solidFill>
                  <a:schemeClr val="tx2"/>
                </a:solidFill>
              </a:rPr>
              <a:t>endtenure</a:t>
            </a:r>
            <a:r>
              <a:rPr lang="en-US" dirty="0">
                <a:solidFill>
                  <a:schemeClr val="tx2"/>
                </a:solidFill>
              </a:rPr>
              <a:t>, NULL as </a:t>
            </a:r>
            <a:r>
              <a:rPr lang="en-US" dirty="0" err="1">
                <a:solidFill>
                  <a:schemeClr val="tx2"/>
                </a:solidFill>
              </a:rPr>
              <a:t>numdays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FROM </a:t>
            </a:r>
            <a:r>
              <a:rPr lang="lt-LT" dirty="0"/>
              <a:t>[</a:t>
            </a:r>
            <a:r>
              <a:rPr lang="lt-LT" dirty="0" err="1"/>
              <a:t>sqlbook].[dbo].[subs</a:t>
            </a:r>
            <a:r>
              <a:rPr lang="lt-LT" dirty="0" smtClean="0"/>
              <a:t>]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/>
              <a:t>start_date</a:t>
            </a:r>
            <a:r>
              <a:rPr lang="en-US" dirty="0"/>
              <a:t> &gt;= '2004-01-01' </a:t>
            </a:r>
            <a:r>
              <a:rPr lang="en-US" dirty="0" smtClean="0"/>
              <a:t>AND tenure </a:t>
            </a:r>
            <a:r>
              <a:rPr lang="en-US" dirty="0"/>
              <a:t>&gt;= 0</a:t>
            </a:r>
          </a:p>
          <a:p>
            <a:pPr lvl="1"/>
            <a:r>
              <a:rPr lang="en-US" dirty="0" smtClean="0"/>
              <a:t>	GROUP </a:t>
            </a:r>
            <a:r>
              <a:rPr lang="en-US" dirty="0"/>
              <a:t>BY </a:t>
            </a:r>
            <a:r>
              <a:rPr lang="en-US" dirty="0" smtClean="0"/>
              <a:t>tenure</a:t>
            </a:r>
          </a:p>
          <a:p>
            <a:pPr lvl="1"/>
            <a:r>
              <a:rPr lang="en-US" dirty="0" smtClean="0"/>
              <a:t>	</a:t>
            </a:r>
            <a:r>
              <a:rPr lang="lt-LT" dirty="0" smtClean="0"/>
              <a:t>ORDER </a:t>
            </a:r>
            <a:r>
              <a:rPr lang="lt-LT" dirty="0"/>
              <a:t>BY </a:t>
            </a:r>
            <a:r>
              <a:rPr lang="lt-LT" dirty="0" err="1"/>
              <a:t>tenure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5013" y="0"/>
            <a:ext cx="26436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Tenure – </a:t>
            </a:r>
            <a:r>
              <a:rPr lang="en-US" sz="800" dirty="0" err="1" smtClean="0"/>
              <a:t>laikotarpis</a:t>
            </a:r>
            <a:r>
              <a:rPr lang="en-US" sz="800" dirty="0" smtClean="0"/>
              <a:t> </a:t>
            </a:r>
            <a:r>
              <a:rPr lang="en-US" sz="800" dirty="0" err="1" smtClean="0"/>
              <a:t>kur</a:t>
            </a:r>
            <a:r>
              <a:rPr lang="lt-LT" sz="800" dirty="0" smtClean="0"/>
              <a:t>į klientas aktyvus (dienomis)</a:t>
            </a:r>
          </a:p>
          <a:p>
            <a:r>
              <a:rPr lang="en-US" sz="800" dirty="0" err="1" smtClean="0"/>
              <a:t>Popt</a:t>
            </a:r>
            <a:r>
              <a:rPr lang="lt-LT" sz="800" dirty="0" smtClean="0"/>
              <a:t> – Kiek klientų su tokiu laikotarpiu</a:t>
            </a:r>
          </a:p>
          <a:p>
            <a:r>
              <a:rPr lang="en-US" sz="800" dirty="0" err="1" smtClean="0"/>
              <a:t>Stopt</a:t>
            </a:r>
            <a:r>
              <a:rPr lang="lt-LT" sz="800" dirty="0" smtClean="0"/>
              <a:t> – Kiek klientų su tokiu laikotarpiu nutraukė kontraktą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63645"/>
            <a:ext cx="66770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6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401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Step 3: Calculate Cumulative Population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0112" y="6177354"/>
            <a:ext cx="330090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>
                <a:solidFill>
                  <a:schemeClr val="tx2"/>
                </a:solidFill>
              </a:rPr>
              <a:t>Cumpopt</a:t>
            </a:r>
            <a:r>
              <a:rPr lang="lt-LT" sz="1100" b="1" dirty="0" smtClean="0">
                <a:solidFill>
                  <a:schemeClr val="tx2"/>
                </a:solidFill>
              </a:rPr>
              <a:t>- kiek klientų išliko iki konkretaus termino.</a:t>
            </a:r>
          </a:p>
          <a:p>
            <a:r>
              <a:rPr lang="en-US" sz="1100" dirty="0" smtClean="0"/>
              <a:t>ENDTENURE</a:t>
            </a:r>
            <a:r>
              <a:rPr lang="lt-LT" sz="1100" dirty="0" smtClean="0"/>
              <a:t> – tas pats kas </a:t>
            </a:r>
            <a:r>
              <a:rPr lang="lt-LT" sz="1100" dirty="0" err="1" smtClean="0"/>
              <a:t>tenure</a:t>
            </a:r>
            <a:r>
              <a:rPr lang="lt-LT" sz="1100" dirty="0" smtClean="0"/>
              <a:t> ; beprasmis stulpelis</a:t>
            </a:r>
            <a:endParaRPr lang="lt-LT" sz="1100" b="1" dirty="0" smtClean="0">
              <a:solidFill>
                <a:schemeClr val="tx2"/>
              </a:solidFill>
            </a:endParaRPr>
          </a:p>
          <a:p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62068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SELECT s1.tenure, SUM(s2.popt)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cumpopt</a:t>
            </a:r>
            <a:r>
              <a:rPr lang="lt-LT" dirty="0"/>
              <a:t>, MIN(CASE WHEN s2.tenure &gt; s1.tenure THEN s2.TENURE-1 END 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endtenure</a:t>
            </a:r>
            <a:endParaRPr lang="lt-LT" dirty="0"/>
          </a:p>
          <a:p>
            <a:r>
              <a:rPr lang="lt-LT" dirty="0"/>
              <a:t>INTO ##</a:t>
            </a:r>
            <a:r>
              <a:rPr lang="lt-LT" dirty="0" err="1"/>
              <a:t>KiekKlientuKiekvienamTermine</a:t>
            </a:r>
            <a:endParaRPr lang="lt-LT" dirty="0"/>
          </a:p>
          <a:p>
            <a:r>
              <a:rPr lang="lt-LT" dirty="0"/>
              <a:t>FROM [</a:t>
            </a:r>
            <a:r>
              <a:rPr lang="lt-LT" dirty="0" err="1"/>
              <a:t>tempdb].[dbo].[survival</a:t>
            </a:r>
            <a:r>
              <a:rPr lang="lt-LT" dirty="0"/>
              <a:t>] s1 LEFT OUTER JOIN</a:t>
            </a:r>
          </a:p>
          <a:p>
            <a:r>
              <a:rPr lang="lt-LT" dirty="0"/>
              <a:t>[</a:t>
            </a:r>
            <a:r>
              <a:rPr lang="lt-LT" dirty="0" err="1"/>
              <a:t>tempdb].[dbo].[survival</a:t>
            </a:r>
            <a:r>
              <a:rPr lang="lt-LT" dirty="0"/>
              <a:t>] s2  ON s1.tenure &lt;= s2.tenure</a:t>
            </a:r>
          </a:p>
          <a:p>
            <a:r>
              <a:rPr lang="lt-LT" dirty="0"/>
              <a:t>GROUP BY s1.tenure</a:t>
            </a:r>
          </a:p>
          <a:p>
            <a:r>
              <a:rPr lang="lt-LT" dirty="0"/>
              <a:t>ORDER BY s1.tenure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4" y="2843644"/>
            <a:ext cx="5978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SELECT * FROM ##</a:t>
            </a:r>
            <a:r>
              <a:rPr lang="lt-LT" dirty="0" err="1"/>
              <a:t>KiekKlientuKiekvienamTermine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30003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34" y="3392971"/>
            <a:ext cx="37719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2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401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Step 3: Calculate Cumulative Population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70" y="582406"/>
            <a:ext cx="8952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UPDATE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lt-LT" dirty="0" smtClean="0"/>
          </a:p>
          <a:p>
            <a:r>
              <a:rPr lang="lt-LT" dirty="0" smtClean="0"/>
              <a:t>SET </a:t>
            </a:r>
            <a:r>
              <a:rPr lang="lt-LT" dirty="0" err="1" smtClean="0"/>
              <a:t>survival.cumpopt</a:t>
            </a:r>
            <a:r>
              <a:rPr lang="lt-LT" dirty="0" smtClean="0"/>
              <a:t> = </a:t>
            </a:r>
            <a:r>
              <a:rPr lang="lt-LT" dirty="0" err="1" smtClean="0"/>
              <a:t>ssum.cumpopt</a:t>
            </a:r>
            <a:r>
              <a:rPr lang="lt-LT" dirty="0" smtClean="0"/>
              <a:t>, </a:t>
            </a:r>
            <a:r>
              <a:rPr lang="lt-LT" dirty="0" err="1" smtClean="0"/>
              <a:t>survival.endtenure</a:t>
            </a:r>
            <a:r>
              <a:rPr lang="lt-LT" dirty="0" smtClean="0"/>
              <a:t> = </a:t>
            </a:r>
            <a:r>
              <a:rPr lang="lt-LT" dirty="0" err="1" smtClean="0"/>
              <a:t>ssum.endtenure</a:t>
            </a:r>
            <a:endParaRPr lang="lt-LT" dirty="0" smtClean="0"/>
          </a:p>
          <a:p>
            <a:r>
              <a:rPr lang="en-US" dirty="0" smtClean="0"/>
              <a:t>FROM </a:t>
            </a:r>
            <a:r>
              <a:rPr lang="lt-LT" dirty="0"/>
              <a:t>##</a:t>
            </a:r>
            <a:r>
              <a:rPr lang="lt-LT" dirty="0" err="1"/>
              <a:t>KiekKlientuKiekvienamTermine</a:t>
            </a:r>
            <a:r>
              <a:rPr lang="lt-LT" dirty="0"/>
              <a:t> </a:t>
            </a:r>
            <a:r>
              <a:rPr lang="lt-LT" dirty="0" err="1"/>
              <a:t>ssum</a:t>
            </a:r>
            <a:endParaRPr lang="lt-LT" dirty="0"/>
          </a:p>
          <a:p>
            <a:r>
              <a:rPr lang="lt-LT" dirty="0"/>
              <a:t>WHERE </a:t>
            </a:r>
            <a:r>
              <a:rPr lang="lt-LT" dirty="0" err="1"/>
              <a:t>survival.tenure</a:t>
            </a:r>
            <a:r>
              <a:rPr lang="lt-LT" dirty="0"/>
              <a:t> = </a:t>
            </a:r>
            <a:r>
              <a:rPr lang="lt-LT" dirty="0" err="1"/>
              <a:t>ssum.tenure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70" y="2852936"/>
            <a:ext cx="8952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 smtClean="0"/>
              <a:t>Perkeliam savo paskaičiavimus iš </a:t>
            </a:r>
            <a:r>
              <a:rPr lang="lt-LT" dirty="0"/>
              <a:t>tarpinės lentelės </a:t>
            </a:r>
            <a:r>
              <a:rPr lang="lt-LT" dirty="0">
                <a:solidFill>
                  <a:schemeClr val="accent3"/>
                </a:solidFill>
              </a:rPr>
              <a:t>##</a:t>
            </a:r>
            <a:r>
              <a:rPr lang="lt-LT" dirty="0" err="1">
                <a:solidFill>
                  <a:schemeClr val="accent3"/>
                </a:solidFill>
              </a:rPr>
              <a:t>KiekKlientuKiekvienamTermine</a:t>
            </a:r>
            <a:r>
              <a:rPr lang="lt-LT" dirty="0">
                <a:solidFill>
                  <a:schemeClr val="accent3"/>
                </a:solidFill>
              </a:rPr>
              <a:t> </a:t>
            </a:r>
            <a:r>
              <a:rPr lang="lt-LT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lt-LT" dirty="0" smtClean="0"/>
              <a:t>į  savo pagrindinė tarpinę lentelę </a:t>
            </a:r>
            <a:r>
              <a:rPr lang="lt-LT" dirty="0">
                <a:solidFill>
                  <a:schemeClr val="accent3"/>
                </a:solidFill>
              </a:rPr>
              <a:t>[</a:t>
            </a:r>
            <a:r>
              <a:rPr lang="lt-LT" dirty="0" err="1">
                <a:solidFill>
                  <a:schemeClr val="accent3"/>
                </a:solidFill>
              </a:rPr>
              <a:t>tempdb].[dbo].[survival</a:t>
            </a:r>
            <a:r>
              <a:rPr lang="lt-LT" dirty="0">
                <a:solidFill>
                  <a:schemeClr val="accent3"/>
                </a:solidFill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2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401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Step 3: Calculate Cumulative Population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6926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next step is to calculate the cumulative population and ENDTENURE. The</a:t>
            </a:r>
          </a:p>
          <a:p>
            <a:r>
              <a:rPr lang="en-US" dirty="0" smtClean="0"/>
              <a:t>self-join query that calculates these columns 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5" y="699022"/>
            <a:ext cx="37419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The challenge is expressing this as an update statement. This is a </a:t>
            </a:r>
            <a:r>
              <a:rPr lang="en-US" sz="1100" dirty="0" smtClean="0"/>
              <a:t>challenge</a:t>
            </a:r>
            <a:r>
              <a:rPr lang="lt-LT" sz="1100" dirty="0" smtClean="0"/>
              <a:t> </a:t>
            </a:r>
            <a:r>
              <a:rPr lang="en-US" sz="1100" dirty="0" smtClean="0"/>
              <a:t>because </a:t>
            </a:r>
            <a:r>
              <a:rPr lang="en-US" sz="1100" dirty="0"/>
              <a:t>this query is updating the same table that’s generating the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10" y="1772816"/>
            <a:ext cx="8952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UPDATE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lt-LT" dirty="0" smtClean="0"/>
          </a:p>
          <a:p>
            <a:r>
              <a:rPr lang="lt-LT" dirty="0" smtClean="0"/>
              <a:t>SET </a:t>
            </a:r>
            <a:r>
              <a:rPr lang="lt-LT" dirty="0" err="1" smtClean="0"/>
              <a:t>survival.cumpopt</a:t>
            </a:r>
            <a:r>
              <a:rPr lang="lt-LT" dirty="0" smtClean="0"/>
              <a:t> = </a:t>
            </a:r>
            <a:r>
              <a:rPr lang="lt-LT" dirty="0" err="1" smtClean="0"/>
              <a:t>ssum.cumpopt</a:t>
            </a:r>
            <a:r>
              <a:rPr lang="lt-LT" dirty="0" smtClean="0"/>
              <a:t>, </a:t>
            </a:r>
            <a:r>
              <a:rPr lang="lt-LT" dirty="0" err="1" smtClean="0"/>
              <a:t>survival.endtenure</a:t>
            </a:r>
            <a:r>
              <a:rPr lang="lt-LT" dirty="0" smtClean="0"/>
              <a:t> = </a:t>
            </a:r>
            <a:r>
              <a:rPr lang="lt-LT" dirty="0" err="1" smtClean="0"/>
              <a:t>ssum.endtenure</a:t>
            </a:r>
            <a:endParaRPr lang="lt-LT" dirty="0" smtClean="0"/>
          </a:p>
          <a:p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b="1" dirty="0">
                <a:solidFill>
                  <a:schemeClr val="tx2"/>
                </a:solidFill>
              </a:rPr>
              <a:t>SELECT s1.tenure, SUM(s2.popt) as </a:t>
            </a:r>
            <a:r>
              <a:rPr lang="en-US" b="1" dirty="0" err="1">
                <a:solidFill>
                  <a:schemeClr val="tx2"/>
                </a:solidFill>
              </a:rPr>
              <a:t>cumpopt</a:t>
            </a:r>
            <a:r>
              <a:rPr lang="en-US" b="1" dirty="0">
                <a:solidFill>
                  <a:schemeClr val="tx2"/>
                </a:solidFill>
              </a:rPr>
              <a:t>, MIN(CASE WHEN s2.tenure &gt; s1.tenure THEN s2.TENURE-1 END ) as </a:t>
            </a:r>
            <a:r>
              <a:rPr lang="en-US" b="1" dirty="0" err="1">
                <a:solidFill>
                  <a:schemeClr val="tx2"/>
                </a:solidFill>
              </a:rPr>
              <a:t>endtenure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FROM </a:t>
            </a:r>
            <a:r>
              <a:rPr lang="lt-LT" dirty="0"/>
              <a:t>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s1 LEFT OUTER JOIN</a:t>
            </a:r>
          </a:p>
          <a:p>
            <a:r>
              <a:rPr lang="lt-LT" dirty="0"/>
              <a:t>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s2  ON s1.tenure &lt;= s2.tenure</a:t>
            </a:r>
          </a:p>
          <a:p>
            <a:r>
              <a:rPr lang="lt-LT" b="1" dirty="0">
                <a:solidFill>
                  <a:schemeClr val="tx2"/>
                </a:solidFill>
              </a:rPr>
              <a:t>GROUP BY s1.tenure</a:t>
            </a:r>
            <a:r>
              <a:rPr lang="lt-LT" dirty="0"/>
              <a:t>) </a:t>
            </a:r>
            <a:r>
              <a:rPr lang="lt-LT" dirty="0" err="1"/>
              <a:t>ssum</a:t>
            </a:r>
            <a:endParaRPr lang="lt-LT" dirty="0"/>
          </a:p>
          <a:p>
            <a:r>
              <a:rPr lang="lt-LT" dirty="0"/>
              <a:t>WHERE </a:t>
            </a:r>
            <a:r>
              <a:rPr lang="lt-LT" dirty="0" err="1"/>
              <a:t>survival.tenure</a:t>
            </a:r>
            <a:r>
              <a:rPr lang="lt-LT" dirty="0"/>
              <a:t> = </a:t>
            </a:r>
            <a:r>
              <a:rPr lang="lt-LT" dirty="0" err="1"/>
              <a:t>ssum.tenure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0854" y="3717032"/>
            <a:ext cx="330090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>
                <a:solidFill>
                  <a:schemeClr val="tx2"/>
                </a:solidFill>
              </a:rPr>
              <a:t>Cumpopt</a:t>
            </a:r>
            <a:r>
              <a:rPr lang="lt-LT" sz="1100" b="1" dirty="0" smtClean="0">
                <a:solidFill>
                  <a:schemeClr val="tx2"/>
                </a:solidFill>
              </a:rPr>
              <a:t>- kiek klientų išliko iki konkretaus termino.</a:t>
            </a:r>
          </a:p>
          <a:p>
            <a:r>
              <a:rPr lang="en-US" sz="1100" dirty="0" smtClean="0"/>
              <a:t>ENDTENURE</a:t>
            </a:r>
            <a:r>
              <a:rPr lang="lt-LT" sz="1100" dirty="0" smtClean="0"/>
              <a:t> – tas pats kas </a:t>
            </a:r>
            <a:r>
              <a:rPr lang="lt-LT" sz="1100" dirty="0" err="1" smtClean="0"/>
              <a:t>tenure</a:t>
            </a:r>
            <a:r>
              <a:rPr lang="lt-LT" sz="1100" dirty="0" smtClean="0"/>
              <a:t> ; beprasmis stulpelis</a:t>
            </a:r>
            <a:endParaRPr lang="lt-LT" sz="1100" b="1" dirty="0" smtClean="0">
              <a:solidFill>
                <a:schemeClr val="tx2"/>
              </a:solidFill>
            </a:endParaRPr>
          </a:p>
          <a:p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07504" y="47602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 smtClean="0"/>
              <a:t>Čia tas pats kas prieš tai 2 skaidrėse. Skirtumas kad viskas padaryta su vienu SQL sakiniu.</a:t>
            </a:r>
          </a:p>
        </p:txBody>
      </p:sp>
    </p:spTree>
    <p:extLst>
      <p:ext uri="{BB962C8B-B14F-4D97-AF65-F5344CB8AC3E}">
        <p14:creationId xmlns:p14="http://schemas.microsoft.com/office/powerpoint/2010/main" val="42606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1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 </a:t>
            </a:r>
            <a:r>
              <a:rPr lang="lt-LT" dirty="0"/>
              <a:t>SELECT * FROM [</a:t>
            </a:r>
            <a:r>
              <a:rPr lang="lt-LT" dirty="0" err="1"/>
              <a:t>tempdb].[dbo].[survival</a:t>
            </a:r>
            <a:r>
              <a:rPr lang="lt-LT" dirty="0"/>
              <a:t>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77" y="317661"/>
            <a:ext cx="66960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80" y="450912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Įrašas </a:t>
            </a:r>
            <a:r>
              <a:rPr lang="lt-LT" dirty="0" err="1" smtClean="0">
                <a:solidFill>
                  <a:schemeClr val="accent3"/>
                </a:solidFill>
              </a:rPr>
              <a:t>Nr</a:t>
            </a:r>
            <a:r>
              <a:rPr lang="lt-LT" dirty="0" smtClean="0">
                <a:solidFill>
                  <a:schemeClr val="accent3"/>
                </a:solidFill>
              </a:rPr>
              <a:t> 6. Turime klientus, kurių prenumerata truko tik 5 dienas.  Tokių klientų 11746. Iš jų 9152 nutraukė sutartį. Reiškia likę yra aktyvūs.</a:t>
            </a:r>
          </a:p>
          <a:p>
            <a:r>
              <a:rPr lang="lt-LT" dirty="0" smtClean="0">
                <a:solidFill>
                  <a:schemeClr val="accent3"/>
                </a:solidFill>
              </a:rPr>
              <a:t>Matome , kad  turime 3010969 klientus, kurių prenumerata buvo  5 ar daugiau dienas. 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53" y="2672898"/>
            <a:ext cx="2430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Pamėginkime sukurti istoriją žiūrėdami tik į duomenis.</a:t>
            </a:r>
          </a:p>
        </p:txBody>
      </p:sp>
      <p:sp>
        <p:nvSpPr>
          <p:cNvPr id="5" name="Down Arrow 4"/>
          <p:cNvSpPr/>
          <p:nvPr/>
        </p:nvSpPr>
        <p:spPr>
          <a:xfrm>
            <a:off x="971600" y="3596228"/>
            <a:ext cx="72008" cy="696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87" y="116632"/>
            <a:ext cx="287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Step 4: Calculate the Hazard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0062" y="762963"/>
            <a:ext cx="853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UPDATE [</a:t>
            </a:r>
            <a:r>
              <a:rPr lang="lt-LT" dirty="0" err="1"/>
              <a:t>tempdb].[dbo].[</a:t>
            </a:r>
            <a:r>
              <a:rPr lang="lt-LT" dirty="0" err="1" smtClean="0"/>
              <a:t>survival</a:t>
            </a:r>
            <a:r>
              <a:rPr lang="lt-LT" dirty="0" smtClean="0"/>
              <a:t>] SET </a:t>
            </a:r>
            <a:r>
              <a:rPr lang="lt-LT" dirty="0" err="1"/>
              <a:t>survival.hazard</a:t>
            </a:r>
            <a:r>
              <a:rPr lang="lt-LT" dirty="0"/>
              <a:t> = </a:t>
            </a:r>
            <a:r>
              <a:rPr lang="lt-LT" dirty="0" err="1"/>
              <a:t>stopt</a:t>
            </a:r>
            <a:r>
              <a:rPr lang="lt-LT" dirty="0"/>
              <a:t>*1.0 / </a:t>
            </a:r>
            <a:r>
              <a:rPr lang="lt-LT" dirty="0" err="1"/>
              <a:t>cumpopt</a:t>
            </a:r>
            <a:r>
              <a:rPr lang="lt-LT" dirty="0"/>
              <a:t>,</a:t>
            </a:r>
          </a:p>
          <a:p>
            <a:r>
              <a:rPr lang="lt-LT" dirty="0" err="1"/>
              <a:t>survival.numdays</a:t>
            </a:r>
            <a:r>
              <a:rPr lang="lt-LT" dirty="0"/>
              <a:t> = </a:t>
            </a:r>
            <a:r>
              <a:rPr lang="lt-LT" dirty="0" err="1"/>
              <a:t>endtenure</a:t>
            </a:r>
            <a:r>
              <a:rPr lang="lt-LT" dirty="0"/>
              <a:t> - </a:t>
            </a:r>
            <a:r>
              <a:rPr lang="lt-LT" dirty="0" err="1"/>
              <a:t>tenure</a:t>
            </a:r>
            <a:r>
              <a:rPr lang="lt-LT" dirty="0"/>
              <a:t> + 1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3450" y="116632"/>
            <a:ext cx="614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next step is to calculate the hazard probability and NUMDAYS:</a:t>
            </a:r>
          </a:p>
        </p:txBody>
      </p:sp>
      <p:pic>
        <p:nvPicPr>
          <p:cNvPr id="5" name="Picture 4" descr="\lambda(t) = \lim_{dt \rightarrow 0} \frac{\Pr(t \leq T &lt; t+dt)}{dt\cdot S(t)} = \frac{f(t)}{S(t)} = -\frac{S'(t)}{S(t)}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23" y="6568050"/>
            <a:ext cx="2494777" cy="28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0062" y="1772816"/>
            <a:ext cx="88152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 smtClean="0"/>
              <a:t>Formulėje </a:t>
            </a:r>
            <a:r>
              <a:rPr lang="lt-LT" sz="1100" dirty="0" smtClean="0"/>
              <a:t>skaitiklyje klientų skaičius nutraukė sutartį išbuvę klientais tam tikrą fiksuotą laikotarpį (*1.0 tam kad gauti </a:t>
            </a:r>
            <a:r>
              <a:rPr lang="lt-LT" sz="1100" dirty="0" err="1" smtClean="0"/>
              <a:t>float</a:t>
            </a:r>
            <a:r>
              <a:rPr lang="lt-LT" sz="1100" dirty="0" smtClean="0"/>
              <a:t> tipo skaitiklį). </a:t>
            </a:r>
          </a:p>
          <a:p>
            <a:r>
              <a:rPr lang="lt-LT" sz="1100" dirty="0" smtClean="0"/>
              <a:t>Vardiklyje </a:t>
            </a:r>
            <a:r>
              <a:rPr lang="lt-LT" sz="1100" dirty="0" smtClean="0"/>
              <a:t>visas klientų </a:t>
            </a:r>
            <a:r>
              <a:rPr lang="lt-LT" sz="1100" dirty="0" smtClean="0"/>
              <a:t>skaičius kurie išbuvo aktyviais </a:t>
            </a:r>
            <a:r>
              <a:rPr lang="lt-LT" sz="1100" dirty="0"/>
              <a:t>daugiau nei </a:t>
            </a:r>
            <a:r>
              <a:rPr lang="lt-LT" sz="1100" dirty="0" err="1" smtClean="0"/>
              <a:t>tenure</a:t>
            </a:r>
            <a:r>
              <a:rPr lang="lt-LT" sz="1100" dirty="0" smtClean="0"/>
              <a:t> laikotarpis </a:t>
            </a:r>
            <a:r>
              <a:rPr lang="lt-LT" sz="1100" dirty="0" smtClean="0"/>
              <a:t>. </a:t>
            </a:r>
          </a:p>
          <a:p>
            <a:endParaRPr lang="lt-LT" sz="1100" dirty="0"/>
          </a:p>
          <a:p>
            <a:r>
              <a:rPr lang="lt-LT" sz="1100" dirty="0" err="1" smtClean="0"/>
              <a:t>Numdays</a:t>
            </a:r>
            <a:r>
              <a:rPr lang="lt-LT" sz="1100" dirty="0" smtClean="0"/>
              <a:t> </a:t>
            </a:r>
            <a:r>
              <a:rPr lang="lt-LT" sz="1100" dirty="0" smtClean="0"/>
              <a:t>– visur bus </a:t>
            </a:r>
            <a:r>
              <a:rPr lang="lt-LT" sz="1100" dirty="0" smtClean="0"/>
              <a:t>vienas (nelabai aišku kam mums jo reikia).</a:t>
            </a:r>
            <a:endParaRPr lang="lt-LT" sz="1100" dirty="0" smtClean="0"/>
          </a:p>
          <a:p>
            <a:endParaRPr lang="lt-LT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1363</Words>
  <Application>Microsoft Office PowerPoint</Application>
  <PresentationFormat>On-screen Show (4:3)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dalgis</dc:creator>
  <cp:lastModifiedBy>dalgis</cp:lastModifiedBy>
  <cp:revision>153</cp:revision>
  <dcterms:created xsi:type="dcterms:W3CDTF">2015-02-07T12:18:39Z</dcterms:created>
  <dcterms:modified xsi:type="dcterms:W3CDTF">2018-03-03T10:17:54Z</dcterms:modified>
</cp:coreProperties>
</file>