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1" r:id="rId13"/>
    <p:sldId id="267" r:id="rId14"/>
    <p:sldId id="269" r:id="rId15"/>
    <p:sldId id="271" r:id="rId16"/>
    <p:sldId id="282" r:id="rId17"/>
    <p:sldId id="283" r:id="rId18"/>
    <p:sldId id="268" r:id="rId19"/>
    <p:sldId id="273" r:id="rId20"/>
    <p:sldId id="274" r:id="rId21"/>
    <p:sldId id="275" r:id="rId22"/>
    <p:sldId id="276" r:id="rId23"/>
    <p:sldId id="277" r:id="rId24"/>
    <p:sldId id="278" r:id="rId25"/>
    <p:sldId id="280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420E67-A14D-4D60-8ADD-3A901643A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B1FCCD0-A601-4D40-95B2-E5372D430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FB0EB2-538C-4397-A33A-14D9778AC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0B7C-572A-4A97-952C-74F2B9A2D0FA}" type="datetimeFigureOut">
              <a:rPr lang="it-IT" smtClean="0"/>
              <a:t>20/01/2025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C62BF0-8B4B-401B-8291-19EBA4499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50CB9B-79F5-4DDB-A55D-D1732F7F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5799-5E64-4A03-8CA3-6A547EDBE6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873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A214F0-1CEE-479D-B1D0-25794C481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836D7EF-A39B-4617-BB76-7AA2B7604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B955F5-8DA4-466C-B228-9CC7D6A55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0B7C-572A-4A97-952C-74F2B9A2D0FA}" type="datetimeFigureOut">
              <a:rPr lang="it-IT" smtClean="0"/>
              <a:t>20/01/2025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C4AB56-9C24-4CD7-BF29-8F203B4E8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E57736-EFB7-42E2-91BC-CFAA11F5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5799-5E64-4A03-8CA3-6A547EDBE6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834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AB354B6-FB79-4A82-9937-F0D2DD64A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FF44A3F-B295-429A-9D49-CF15BAEBD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EFCA6C-03D3-4542-84E0-3B11A1C06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0B7C-572A-4A97-952C-74F2B9A2D0FA}" type="datetimeFigureOut">
              <a:rPr lang="it-IT" smtClean="0"/>
              <a:t>20/01/2025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BB6671-1AAF-4568-AD71-C72AC49D0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AFA134-260C-4AAB-A142-3C042354A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5799-5E64-4A03-8CA3-6A547EDBE6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195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6D0001-8C39-4AD2-9B6A-976F6BA09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6C8ABE-0924-48D2-A127-B226430D4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6784D8-E5F4-46AE-BCA6-328EE9A8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0B7C-572A-4A97-952C-74F2B9A2D0FA}" type="datetimeFigureOut">
              <a:rPr lang="it-IT" smtClean="0"/>
              <a:t>20/01/2025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10E3BF-BFDC-4206-9F10-34883EDC2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E658B2-4CEE-43F5-9382-08A273049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5799-5E64-4A03-8CA3-6A547EDBE6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208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98DE72-372D-44B9-9FC0-28B7B593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6DF061C-B3C8-47D2-8084-848ABB41D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073CAD-E309-41B7-94DB-85148226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0B7C-572A-4A97-952C-74F2B9A2D0FA}" type="datetimeFigureOut">
              <a:rPr lang="it-IT" smtClean="0"/>
              <a:t>20/01/2025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585309-2491-47E6-9704-72A6D4F99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F4C715-D5DE-4B3B-A6CB-B30BB532F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5799-5E64-4A03-8CA3-6A547EDBE6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02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7F9A24-70BE-49C5-BDF3-1D0AE6D76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229984-80E9-436A-B2E4-519C8F431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6AD8224-8DEC-4F0C-A258-FBAE53E04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DD5F014-5299-4A96-9A26-305A2864C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0B7C-572A-4A97-952C-74F2B9A2D0FA}" type="datetimeFigureOut">
              <a:rPr lang="it-IT" smtClean="0"/>
              <a:t>20/01/2025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E0073D1-6FFF-4ADE-833E-F04B78DF9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E30BC50-09C0-4715-B15E-EE99F51F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5799-5E64-4A03-8CA3-6A547EDBE6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063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D6D877-6B0A-4FD3-9153-07AD3ADF0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B5AED6-EDF1-4C0B-B203-C9E2E5F64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DC417D-6CD5-495D-8E33-739FBD839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E31A8EF-3535-48E3-ABFE-5A54D2DE1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CFD3DAF-1208-422C-BE2D-65650A9E0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00DE1B6-7EEC-4EDB-A213-5E67D503B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0B7C-572A-4A97-952C-74F2B9A2D0FA}" type="datetimeFigureOut">
              <a:rPr lang="it-IT" smtClean="0"/>
              <a:t>20/01/2025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2729045-8D3E-49BE-B195-68A68B23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E8702CB-B404-485A-B2A5-7EA16202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5799-5E64-4A03-8CA3-6A547EDBE6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5536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8EB857-8AE5-442B-9CF5-A5A38C52D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EA92400-A7EF-4B2B-B79E-F009C95F6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0B7C-572A-4A97-952C-74F2B9A2D0FA}" type="datetimeFigureOut">
              <a:rPr lang="it-IT" smtClean="0"/>
              <a:t>20/01/2025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03D742A-A9F9-4965-8FC8-74B5DD7A8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E2F2987-D3F2-4342-A1B5-0EC16B97E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5799-5E64-4A03-8CA3-6A547EDBE6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832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729FEBB-6126-418B-9027-E204AD173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0B7C-572A-4A97-952C-74F2B9A2D0FA}" type="datetimeFigureOut">
              <a:rPr lang="it-IT" smtClean="0"/>
              <a:t>20/01/2025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40B1CED-0974-47AD-9035-28486C62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E4A90E2-13A5-4FAB-ABBA-43FAD440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5799-5E64-4A03-8CA3-6A547EDBE6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357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B919A9-48A9-4C63-BE60-8183EBA89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952273-4F2D-497A-87EC-BF5E7DFA9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4CC65E-2B49-4BB6-B3FB-91D2709E0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4DF5BCF-5615-4090-BF82-399B7010D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0B7C-572A-4A97-952C-74F2B9A2D0FA}" type="datetimeFigureOut">
              <a:rPr lang="it-IT" smtClean="0"/>
              <a:t>20/01/2025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F4710D4-8325-477F-AD90-3DDBB04AF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DBF22B3-8BD9-4436-8D53-290873770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5799-5E64-4A03-8CA3-6A547EDBE6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200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C8A7B9-A462-4FBC-9034-B58304673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8555243-A6BE-41B7-B0D9-6640208C4C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9B4436D-5A3B-419A-BC8C-F95604995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2564DB5-FE37-4863-BA57-B3BE0C62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0B7C-572A-4A97-952C-74F2B9A2D0FA}" type="datetimeFigureOut">
              <a:rPr lang="it-IT" smtClean="0"/>
              <a:t>20/01/2025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69FB8F7-32BD-4624-A34B-8300F195C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C1AF0A4-7FF1-4030-9EA2-84905CDD6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A5799-5E64-4A03-8CA3-6A547EDBE6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677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713F660-80E7-42CF-8F5D-E34D88E86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B1A55B1-87B7-443A-B167-684FA0CD7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43CB91-97D6-461A-9F60-328E0C6DF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F0B7C-572A-4A97-952C-74F2B9A2D0FA}" type="datetimeFigureOut">
              <a:rPr lang="it-IT" smtClean="0"/>
              <a:t>20/01/2025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58940F-B818-451D-AC45-79CCEAEA3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D265EC-7418-4982-9801-0783463F6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A5799-5E64-4A03-8CA3-6A547EDBE6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896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gefran.com/media/44fb973b-3a4f-4847-a463-cdeb157db5b8_Man_CANopen_ing.pdf" TargetMode="External"/><Relationship Id="rId2" Type="http://schemas.openxmlformats.org/officeDocument/2006/relationships/hyperlink" Target="https://en.nanotec.com/products/manual/PD4E_CANopen_EN/bus%2Fcan%2Fcan_stack.html?cHash=0bd15c1cd3340dfc546f95e5c1f85a12#concept_b3n_k4r_fj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CDF670F-1D99-DCD8-6785-5442AE20D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5356" y="1764407"/>
            <a:ext cx="9169661" cy="2310312"/>
          </a:xfrm>
        </p:spPr>
        <p:txBody>
          <a:bodyPr>
            <a:normAutofit/>
          </a:bodyPr>
          <a:lstStyle/>
          <a:p>
            <a:r>
              <a:rPr lang="it-IT" sz="5200" dirty="0">
                <a:solidFill>
                  <a:schemeClr val="tx2"/>
                </a:solidFill>
              </a:rPr>
              <a:t>Protocollo </a:t>
            </a:r>
            <a:r>
              <a:rPr lang="it-IT" sz="5200" dirty="0" err="1">
                <a:solidFill>
                  <a:schemeClr val="tx2"/>
                </a:solidFill>
              </a:rPr>
              <a:t>CANopen</a:t>
            </a:r>
            <a:endParaRPr lang="it-IT" sz="5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457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161A6F3-0256-40CE-B17B-CD2161064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43888"/>
            <a:ext cx="10297782" cy="664179"/>
          </a:xfrm>
        </p:spPr>
        <p:txBody>
          <a:bodyPr>
            <a:normAutofit/>
          </a:bodyPr>
          <a:lstStyle/>
          <a:p>
            <a:r>
              <a:rPr lang="it-IT" sz="3600" dirty="0">
                <a:solidFill>
                  <a:schemeClr val="tx2"/>
                </a:solidFill>
              </a:rPr>
              <a:t>Service Data Object (SDO): </a:t>
            </a:r>
            <a:r>
              <a:rPr lang="it-IT" sz="2400" dirty="0">
                <a:solidFill>
                  <a:schemeClr val="tx2"/>
                </a:solidFill>
              </a:rPr>
              <a:t>CMD risposta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3C2B13-D3C7-410D-B549-414FC6D16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1551956"/>
            <a:ext cx="4977578" cy="4509016"/>
          </a:xfrm>
        </p:spPr>
        <p:txBody>
          <a:bodyPr anchor="ctr">
            <a:normAutofit/>
          </a:bodyPr>
          <a:lstStyle/>
          <a:p>
            <a:r>
              <a:rPr lang="it-IT" sz="2400" dirty="0">
                <a:solidFill>
                  <a:schemeClr val="tx2"/>
                </a:solidFill>
              </a:rPr>
              <a:t>IDX: Index della variabile su cui leggere o scrivere.</a:t>
            </a:r>
          </a:p>
          <a:p>
            <a:r>
              <a:rPr lang="it-IT" sz="2400" dirty="0">
                <a:solidFill>
                  <a:schemeClr val="tx2"/>
                </a:solidFill>
              </a:rPr>
              <a:t>SUBIDX: Sotto-index della variabile su cui leggere o scrivere.</a:t>
            </a:r>
          </a:p>
          <a:p>
            <a:r>
              <a:rPr lang="it-IT" sz="2400" dirty="0">
                <a:solidFill>
                  <a:schemeClr val="tx2"/>
                </a:solidFill>
              </a:rPr>
              <a:t>DATA: dato della variabile (in caso di scrittura sono tutti a 0).</a:t>
            </a:r>
          </a:p>
          <a:p>
            <a:r>
              <a:rPr lang="it-IT" sz="2400" dirty="0" err="1">
                <a:solidFill>
                  <a:schemeClr val="tx2"/>
                </a:solidFill>
              </a:rPr>
              <a:t>NodeId</a:t>
            </a:r>
            <a:r>
              <a:rPr lang="it-IT" sz="2400" dirty="0">
                <a:solidFill>
                  <a:schemeClr val="tx2"/>
                </a:solidFill>
              </a:rPr>
              <a:t>: </a:t>
            </a:r>
            <a:r>
              <a:rPr lang="it-IT" sz="2400" dirty="0" err="1">
                <a:solidFill>
                  <a:schemeClr val="tx2"/>
                </a:solidFill>
              </a:rPr>
              <a:t>NodeId</a:t>
            </a:r>
            <a:r>
              <a:rPr lang="it-IT" sz="2400" dirty="0">
                <a:solidFill>
                  <a:schemeClr val="tx2"/>
                </a:solidFill>
              </a:rPr>
              <a:t> del destinatario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magine 4" descr="Immagine che contiene testo, linea, Carattere, numero&#10;&#10;Descrizione generata automaticamente">
            <a:extLst>
              <a:ext uri="{FF2B5EF4-FFF2-40B4-BE49-F238E27FC236}">
                <a16:creationId xmlns:a16="http://schemas.microsoft.com/office/drawing/2014/main" id="{D1501AA3-7E33-4A60-9FA0-360E3F08B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821" y="3187349"/>
            <a:ext cx="3661831" cy="50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43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F765CA9-F557-4FAA-B742-BC41CC06B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545275"/>
            <a:ext cx="9833548" cy="635651"/>
          </a:xfrm>
        </p:spPr>
        <p:txBody>
          <a:bodyPr anchor="b">
            <a:normAutofit/>
          </a:bodyPr>
          <a:lstStyle/>
          <a:p>
            <a:r>
              <a:rPr lang="it-IT" sz="3600" dirty="0">
                <a:solidFill>
                  <a:schemeClr val="tx2"/>
                </a:solidFill>
              </a:rPr>
              <a:t>Service Data Object (SDO)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BDD676B-EBD6-4FBE-9CEB-338457483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446663"/>
            <a:ext cx="9833548" cy="4548236"/>
          </a:xfrm>
        </p:spPr>
        <p:txBody>
          <a:bodyPr anchor="ctr">
            <a:normAutofit/>
          </a:bodyPr>
          <a:lstStyle/>
          <a:p>
            <a:r>
              <a:rPr lang="it-IT" sz="2400" dirty="0">
                <a:solidFill>
                  <a:schemeClr val="tx2"/>
                </a:solidFill>
              </a:rPr>
              <a:t>CMD: comando del SDO: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tx2"/>
                </a:solidFill>
              </a:rPr>
              <a:t>0x60 </a:t>
            </a:r>
            <a:r>
              <a:rPr lang="it-IT" sz="2400" dirty="0">
                <a:solidFill>
                  <a:schemeClr val="tx2"/>
                </a:solidFill>
                <a:sym typeface="Wingdings" panose="05000000000000000000" pitchFamily="2" charset="2"/>
              </a:rPr>
              <a:t> Scrittura con successo.</a:t>
            </a:r>
            <a:endParaRPr lang="it-IT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it-IT" sz="2400" dirty="0">
                <a:solidFill>
                  <a:schemeClr val="tx2"/>
                </a:solidFill>
              </a:rPr>
              <a:t>0x4F </a:t>
            </a:r>
            <a:r>
              <a:rPr lang="it-IT" sz="2400" dirty="0">
                <a:solidFill>
                  <a:schemeClr val="tx2"/>
                </a:solidFill>
                <a:sym typeface="Wingdings" panose="05000000000000000000" pitchFamily="2" charset="2"/>
              </a:rPr>
              <a:t> Lettura di una variabile di 1 byte.</a:t>
            </a:r>
            <a:endParaRPr lang="it-IT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it-IT" sz="2400" dirty="0">
                <a:solidFill>
                  <a:schemeClr val="tx2"/>
                </a:solidFill>
              </a:rPr>
              <a:t>0x4B </a:t>
            </a:r>
            <a:r>
              <a:rPr lang="it-IT" sz="2400" dirty="0">
                <a:solidFill>
                  <a:schemeClr val="tx2"/>
                </a:solidFill>
                <a:sym typeface="Wingdings" panose="05000000000000000000" pitchFamily="2" charset="2"/>
              </a:rPr>
              <a:t> Lettura di una variabile di 2 byte.</a:t>
            </a:r>
            <a:endParaRPr lang="it-IT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it-IT" sz="2400" dirty="0">
                <a:solidFill>
                  <a:schemeClr val="tx2"/>
                </a:solidFill>
              </a:rPr>
              <a:t>0x47 </a:t>
            </a:r>
            <a:r>
              <a:rPr lang="it-IT" sz="2400" dirty="0">
                <a:solidFill>
                  <a:schemeClr val="tx2"/>
                </a:solidFill>
                <a:sym typeface="Wingdings" panose="05000000000000000000" pitchFamily="2" charset="2"/>
              </a:rPr>
              <a:t> Lettura di una variabile di 3 byte.</a:t>
            </a:r>
            <a:endParaRPr lang="it-IT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it-IT" sz="2400" dirty="0">
                <a:solidFill>
                  <a:schemeClr val="tx2"/>
                </a:solidFill>
              </a:rPr>
              <a:t>0x43 </a:t>
            </a:r>
            <a:r>
              <a:rPr lang="it-IT" sz="2400" dirty="0">
                <a:solidFill>
                  <a:schemeClr val="tx2"/>
                </a:solidFill>
                <a:sym typeface="Wingdings" panose="05000000000000000000" pitchFamily="2" charset="2"/>
              </a:rPr>
              <a:t> Lettura di una variabile di 4 byte.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tx2"/>
                </a:solidFill>
              </a:rPr>
              <a:t>0x80 </a:t>
            </a:r>
            <a:r>
              <a:rPr lang="it-IT" sz="2400" dirty="0">
                <a:solidFill>
                  <a:schemeClr val="tx2"/>
                </a:solidFill>
                <a:sym typeface="Wingdings" panose="05000000000000000000" pitchFamily="2" charset="2"/>
              </a:rPr>
              <a:t> Errore.</a:t>
            </a:r>
            <a:endParaRPr lang="it-IT" sz="2400" dirty="0">
              <a:solidFill>
                <a:schemeClr val="tx2"/>
              </a:solidFill>
            </a:endParaRPr>
          </a:p>
          <a:p>
            <a:r>
              <a:rPr lang="it-IT" sz="2400" dirty="0">
                <a:solidFill>
                  <a:schemeClr val="tx2"/>
                </a:solidFill>
              </a:rPr>
              <a:t>In caso di errore (CMD = 0x80) la risposta è standard: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tx2"/>
                </a:solidFill>
              </a:rPr>
              <a:t>https://www.mkt-sys.de/MKT-CD/upt/help/sdocm_01.htm</a:t>
            </a:r>
          </a:p>
        </p:txBody>
      </p:sp>
    </p:spTree>
    <p:extLst>
      <p:ext uri="{BB962C8B-B14F-4D97-AF65-F5344CB8AC3E}">
        <p14:creationId xmlns:p14="http://schemas.microsoft.com/office/powerpoint/2010/main" val="1569499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A7BA11A-D8A1-4279-97F8-741A1372E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612276"/>
            <a:ext cx="9833548" cy="643156"/>
          </a:xfrm>
        </p:spPr>
        <p:txBody>
          <a:bodyPr anchor="b">
            <a:normAutofit/>
          </a:bodyPr>
          <a:lstStyle/>
          <a:p>
            <a:pPr algn="ctr"/>
            <a:r>
              <a:rPr lang="it-IT" sz="3600" dirty="0">
                <a:solidFill>
                  <a:schemeClr val="tx2"/>
                </a:solidFill>
              </a:rPr>
              <a:t>Service Data Object (SDO)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1FE452-85F2-48FE-B398-717417526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610437"/>
            <a:ext cx="9833548" cy="4176510"/>
          </a:xfrm>
        </p:spPr>
        <p:txBody>
          <a:bodyPr>
            <a:normAutofit/>
          </a:bodyPr>
          <a:lstStyle/>
          <a:p>
            <a:r>
              <a:rPr lang="it-IT" sz="2400" dirty="0" err="1">
                <a:solidFill>
                  <a:schemeClr val="tx2"/>
                </a:solidFill>
              </a:rPr>
              <a:t>Segmented</a:t>
            </a:r>
            <a:r>
              <a:rPr lang="it-IT" sz="2400" dirty="0">
                <a:solidFill>
                  <a:schemeClr val="tx2"/>
                </a:solidFill>
              </a:rPr>
              <a:t> SDO: usati quando la variabile su cui scrivere o leggere è più grande di 4 byte.</a:t>
            </a:r>
          </a:p>
          <a:p>
            <a:r>
              <a:rPr lang="it-IT" sz="2400" dirty="0">
                <a:solidFill>
                  <a:schemeClr val="tx2"/>
                </a:solidFill>
              </a:rPr>
              <a:t>Si compongono di due parti: </a:t>
            </a:r>
            <a:r>
              <a:rPr lang="it-IT" sz="2400" dirty="0" err="1">
                <a:solidFill>
                  <a:schemeClr val="tx2"/>
                </a:solidFill>
              </a:rPr>
              <a:t>Initialisation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phase</a:t>
            </a:r>
            <a:r>
              <a:rPr lang="it-IT" sz="2400" dirty="0">
                <a:solidFill>
                  <a:schemeClr val="tx2"/>
                </a:solidFill>
              </a:rPr>
              <a:t> e transfer </a:t>
            </a:r>
            <a:r>
              <a:rPr lang="it-IT" sz="2400" dirty="0" err="1">
                <a:solidFill>
                  <a:schemeClr val="tx2"/>
                </a:solidFill>
              </a:rPr>
              <a:t>phase</a:t>
            </a:r>
            <a:r>
              <a:rPr lang="it-IT" sz="2400" dirty="0">
                <a:solidFill>
                  <a:schemeClr val="tx2"/>
                </a:solidFill>
              </a:rPr>
              <a:t>.</a:t>
            </a:r>
          </a:p>
          <a:p>
            <a:r>
              <a:rPr lang="it-IT" sz="2400" dirty="0">
                <a:solidFill>
                  <a:schemeClr val="tx2"/>
                </a:solidFill>
              </a:rPr>
              <a:t>Nella fase di inizializzazione chiede di leggere la lunghezza della variabile.</a:t>
            </a:r>
          </a:p>
          <a:p>
            <a:r>
              <a:rPr lang="it-IT" sz="2400" dirty="0">
                <a:solidFill>
                  <a:schemeClr val="tx2"/>
                </a:solidFill>
              </a:rPr>
              <a:t>Nella fase di transfer chiede la lettura dei dati della variabile.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1166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A751296-2144-4A2E-8FC6-9DBBBDE63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422973"/>
            <a:ext cx="9833548" cy="900860"/>
          </a:xfrm>
        </p:spPr>
        <p:txBody>
          <a:bodyPr anchor="b">
            <a:normAutofit/>
          </a:bodyPr>
          <a:lstStyle/>
          <a:p>
            <a:pPr algn="ctr"/>
            <a:r>
              <a:rPr lang="it-IT" sz="3600" dirty="0" err="1">
                <a:solidFill>
                  <a:schemeClr val="tx2"/>
                </a:solidFill>
              </a:rPr>
              <a:t>Process</a:t>
            </a:r>
            <a:r>
              <a:rPr lang="it-IT" sz="3600" dirty="0">
                <a:solidFill>
                  <a:schemeClr val="tx2"/>
                </a:solidFill>
              </a:rPr>
              <a:t> Data Object (PDO)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95897E-FB4B-43AF-9CE7-AB4FB562A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985749"/>
            <a:ext cx="9833548" cy="3801197"/>
          </a:xfrm>
        </p:spPr>
        <p:txBody>
          <a:bodyPr>
            <a:normAutofit/>
          </a:bodyPr>
          <a:lstStyle/>
          <a:p>
            <a:r>
              <a:rPr lang="it-IT" sz="2400" dirty="0">
                <a:solidFill>
                  <a:schemeClr val="tx2"/>
                </a:solidFill>
              </a:rPr>
              <a:t>Messaggio che contiene dati che devono essere scambiati ciclicamente.</a:t>
            </a:r>
          </a:p>
          <a:p>
            <a:r>
              <a:rPr lang="it-IT" sz="2400" dirty="0">
                <a:solidFill>
                  <a:schemeClr val="tx2"/>
                </a:solidFill>
              </a:rPr>
              <a:t>Contiene solo il dato, quindi non contiene index e data </a:t>
            </a:r>
            <a:r>
              <a:rPr lang="it-IT" sz="2400" dirty="0" err="1">
                <a:solidFill>
                  <a:schemeClr val="tx2"/>
                </a:solidFill>
              </a:rPr>
              <a:t>lenght</a:t>
            </a:r>
            <a:r>
              <a:rPr lang="it-IT" sz="2400" dirty="0">
                <a:solidFill>
                  <a:schemeClr val="tx2"/>
                </a:solidFill>
              </a:rPr>
              <a:t> delle variabili al suo interno.</a:t>
            </a:r>
          </a:p>
          <a:p>
            <a:r>
              <a:rPr lang="it-IT" sz="2400" dirty="0">
                <a:solidFill>
                  <a:schemeClr val="tx2"/>
                </a:solidFill>
              </a:rPr>
              <a:t>Le variabili mappate sono contenute nell’index 0x1A00 + NPDO per i </a:t>
            </a:r>
            <a:r>
              <a:rPr lang="it-IT" sz="2400" dirty="0" err="1">
                <a:solidFill>
                  <a:schemeClr val="tx2"/>
                </a:solidFill>
              </a:rPr>
              <a:t>TxPDO</a:t>
            </a:r>
            <a:r>
              <a:rPr lang="it-IT" sz="2400" dirty="0">
                <a:solidFill>
                  <a:schemeClr val="tx2"/>
                </a:solidFill>
              </a:rPr>
              <a:t> e 0x1600 + NPDO per i </a:t>
            </a:r>
            <a:r>
              <a:rPr lang="it-IT" sz="2400" dirty="0" err="1">
                <a:solidFill>
                  <a:schemeClr val="tx2"/>
                </a:solidFill>
              </a:rPr>
              <a:t>RxPDO</a:t>
            </a:r>
            <a:r>
              <a:rPr lang="it-IT" sz="2400" dirty="0">
                <a:solidFill>
                  <a:schemeClr val="tx2"/>
                </a:solidFill>
              </a:rPr>
              <a:t>.</a:t>
            </a:r>
          </a:p>
          <a:p>
            <a:r>
              <a:rPr lang="it-IT" sz="2400" dirty="0">
                <a:solidFill>
                  <a:schemeClr val="tx2"/>
                </a:solidFill>
              </a:rPr>
              <a:t>Le impostazioni dei PDO sono contenute negli oggetti 0x1800 + NPDO per i </a:t>
            </a:r>
            <a:r>
              <a:rPr lang="it-IT" sz="2400" dirty="0" err="1">
                <a:solidFill>
                  <a:schemeClr val="tx2"/>
                </a:solidFill>
              </a:rPr>
              <a:t>TxPDO</a:t>
            </a:r>
            <a:r>
              <a:rPr lang="it-IT" sz="2400" dirty="0">
                <a:solidFill>
                  <a:schemeClr val="tx2"/>
                </a:solidFill>
              </a:rPr>
              <a:t> e 0x1400 + NPDO per i </a:t>
            </a:r>
            <a:r>
              <a:rPr lang="it-IT" sz="2400" dirty="0" err="1">
                <a:solidFill>
                  <a:schemeClr val="tx2"/>
                </a:solidFill>
              </a:rPr>
              <a:t>RxPDO</a:t>
            </a:r>
            <a:r>
              <a:rPr lang="it-IT" sz="2400" dirty="0">
                <a:solidFill>
                  <a:schemeClr val="tx2"/>
                </a:solidFill>
              </a:rPr>
              <a:t>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4035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95DE04-1D7F-40CA-98D6-33DAA5DF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56" y="1180530"/>
            <a:ext cx="9357865" cy="739729"/>
          </a:xfrm>
        </p:spPr>
        <p:txBody>
          <a:bodyPr>
            <a:normAutofit/>
          </a:bodyPr>
          <a:lstStyle/>
          <a:p>
            <a:r>
              <a:rPr lang="it-IT" sz="4000" dirty="0" err="1"/>
              <a:t>Process</a:t>
            </a:r>
            <a:r>
              <a:rPr lang="it-IT" sz="4000" dirty="0"/>
              <a:t> Data Object (PDO)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4F9C3D-059A-4BF6-A2E1-04CF15D6A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2656" y="2140680"/>
            <a:ext cx="4483324" cy="3260715"/>
          </a:xfrm>
        </p:spPr>
        <p:txBody>
          <a:bodyPr>
            <a:normAutofit/>
          </a:bodyPr>
          <a:lstStyle/>
          <a:p>
            <a:r>
              <a:rPr lang="it-IT" sz="2400" dirty="0"/>
              <a:t>Struttura oggetti 0x1800 ():</a:t>
            </a:r>
          </a:p>
          <a:p>
            <a:pPr marL="514350" indent="-514350">
              <a:buAutoNum type="arabicPeriod"/>
            </a:pPr>
            <a:r>
              <a:rPr lang="it-IT" sz="2400" dirty="0"/>
              <a:t>COB-ID e abilitazione del PDO.</a:t>
            </a:r>
          </a:p>
          <a:p>
            <a:pPr marL="514350" indent="-514350">
              <a:buAutoNum type="arabicPeriod"/>
            </a:pPr>
            <a:r>
              <a:rPr lang="it-IT" sz="2400" dirty="0"/>
              <a:t>Transmission </a:t>
            </a:r>
            <a:r>
              <a:rPr lang="it-IT" sz="2400" dirty="0" err="1"/>
              <a:t>Type</a:t>
            </a:r>
            <a:r>
              <a:rPr lang="it-IT" sz="2400" dirty="0"/>
              <a:t>.</a:t>
            </a:r>
          </a:p>
          <a:p>
            <a:pPr marL="514350" indent="-514350">
              <a:buAutoNum type="arabicPeriod"/>
            </a:pPr>
            <a:r>
              <a:rPr lang="it-IT" sz="2400" dirty="0" err="1"/>
              <a:t>Inhibit</a:t>
            </a:r>
            <a:r>
              <a:rPr lang="it-IT" sz="2400" dirty="0"/>
              <a:t> Time.</a:t>
            </a:r>
          </a:p>
          <a:p>
            <a:pPr marL="0" indent="0">
              <a:buNone/>
            </a:pPr>
            <a:r>
              <a:rPr lang="it-IT" sz="2400" dirty="0"/>
              <a:t>5.   Tempo trasmissione PDO.</a:t>
            </a:r>
          </a:p>
          <a:p>
            <a:pPr marL="514350" indent="-514350">
              <a:buAutoNum type="arabicPeriod"/>
            </a:pPr>
            <a:endParaRPr lang="it-IT" sz="2400" dirty="0"/>
          </a:p>
          <a:p>
            <a:pPr marL="514350" indent="-514350">
              <a:buAutoNum type="arabicPeriod"/>
            </a:pPr>
            <a:endParaRPr lang="it-IT" sz="240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CC10903-0D30-491B-9461-4182E128D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140680"/>
            <a:ext cx="4901025" cy="3260715"/>
          </a:xfrm>
        </p:spPr>
        <p:txBody>
          <a:bodyPr>
            <a:normAutofit/>
          </a:bodyPr>
          <a:lstStyle/>
          <a:p>
            <a:r>
              <a:rPr lang="it-IT" sz="2400" dirty="0"/>
              <a:t>Struttura oggetti 0x1A00 e 0x1600:</a:t>
            </a:r>
          </a:p>
          <a:p>
            <a:pPr marL="0" indent="0">
              <a:buNone/>
            </a:pPr>
            <a:r>
              <a:rPr lang="it-IT" sz="2400" dirty="0"/>
              <a:t>0.  Numero variabili all’interno del PDO</a:t>
            </a:r>
          </a:p>
          <a:p>
            <a:pPr marL="514350" indent="-514350">
              <a:buAutoNum type="arabicPeriod"/>
            </a:pPr>
            <a:r>
              <a:rPr lang="it-IT" sz="2400" dirty="0"/>
              <a:t>Variabile numero 1.</a:t>
            </a:r>
          </a:p>
          <a:p>
            <a:pPr marL="514350" indent="-514350">
              <a:buAutoNum type="arabicPeriod"/>
            </a:pPr>
            <a:r>
              <a:rPr lang="it-IT" sz="2400" dirty="0"/>
              <a:t>Variabile numero 2.</a:t>
            </a:r>
          </a:p>
          <a:p>
            <a:pPr marL="0" indent="0">
              <a:buNone/>
            </a:pPr>
            <a:r>
              <a:rPr lang="it-IT" sz="2400" dirty="0"/>
              <a:t>n.   Variabile numero n</a:t>
            </a:r>
          </a:p>
        </p:txBody>
      </p:sp>
    </p:spTree>
    <p:extLst>
      <p:ext uri="{BB962C8B-B14F-4D97-AF65-F5344CB8AC3E}">
        <p14:creationId xmlns:p14="http://schemas.microsoft.com/office/powerpoint/2010/main" val="3070677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B451CDA-0EFC-4BC7-A912-2B0A22535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523889"/>
            <a:ext cx="9833548" cy="661647"/>
          </a:xfrm>
        </p:spPr>
        <p:txBody>
          <a:bodyPr anchor="b">
            <a:normAutofit/>
          </a:bodyPr>
          <a:lstStyle/>
          <a:p>
            <a:pPr algn="ctr"/>
            <a:r>
              <a:rPr lang="it-IT" sz="3600" dirty="0" err="1">
                <a:solidFill>
                  <a:schemeClr val="tx2"/>
                </a:solidFill>
              </a:rPr>
              <a:t>Process</a:t>
            </a:r>
            <a:r>
              <a:rPr lang="it-IT" sz="3600" dirty="0">
                <a:solidFill>
                  <a:schemeClr val="tx2"/>
                </a:solidFill>
              </a:rPr>
              <a:t> Data Object (PDO)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90A63E-28E6-45BA-B5D0-85E28890E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562669"/>
            <a:ext cx="9833548" cy="4224277"/>
          </a:xfrm>
        </p:spPr>
        <p:txBody>
          <a:bodyPr>
            <a:normAutofit/>
          </a:bodyPr>
          <a:lstStyle/>
          <a:p>
            <a:r>
              <a:rPr lang="it-IT" sz="2400" dirty="0">
                <a:solidFill>
                  <a:schemeClr val="tx2"/>
                </a:solidFill>
              </a:rPr>
              <a:t>Transmission </a:t>
            </a:r>
            <a:r>
              <a:rPr lang="it-IT" sz="2400" dirty="0" err="1">
                <a:solidFill>
                  <a:schemeClr val="tx2"/>
                </a:solidFill>
              </a:rPr>
              <a:t>Type</a:t>
            </a:r>
            <a:r>
              <a:rPr lang="it-IT" sz="2400" dirty="0">
                <a:solidFill>
                  <a:schemeClr val="tx2"/>
                </a:solidFill>
              </a:rPr>
              <a:t>:</a:t>
            </a:r>
          </a:p>
          <a:p>
            <a:r>
              <a:rPr lang="it-IT" sz="2400" dirty="0">
                <a:solidFill>
                  <a:schemeClr val="tx2"/>
                </a:solidFill>
              </a:rPr>
              <a:t>0	</a:t>
            </a:r>
            <a:r>
              <a:rPr lang="it-IT" sz="2400" dirty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lang="it-IT" sz="2400" dirty="0">
                <a:solidFill>
                  <a:schemeClr val="tx2"/>
                </a:solidFill>
              </a:rPr>
              <a:t>	</a:t>
            </a:r>
            <a:r>
              <a:rPr lang="it-IT" sz="2400" dirty="0" err="1">
                <a:solidFill>
                  <a:schemeClr val="tx2"/>
                </a:solidFill>
              </a:rPr>
              <a:t>acyclic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synchronous</a:t>
            </a:r>
            <a:r>
              <a:rPr lang="it-IT" sz="2400" dirty="0">
                <a:solidFill>
                  <a:schemeClr val="tx2"/>
                </a:solidFill>
              </a:rPr>
              <a:t>.</a:t>
            </a:r>
          </a:p>
          <a:p>
            <a:r>
              <a:rPr lang="it-IT" sz="2400" dirty="0">
                <a:solidFill>
                  <a:schemeClr val="tx2"/>
                </a:solidFill>
              </a:rPr>
              <a:t>1-251 </a:t>
            </a:r>
            <a:r>
              <a:rPr lang="it-IT" sz="2400" dirty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lang="it-IT" sz="2400" dirty="0">
                <a:solidFill>
                  <a:schemeClr val="tx2"/>
                </a:solidFill>
              </a:rPr>
              <a:t>	</a:t>
            </a:r>
            <a:r>
              <a:rPr lang="it-IT" sz="2400" dirty="0" err="1">
                <a:solidFill>
                  <a:schemeClr val="tx2"/>
                </a:solidFill>
              </a:rPr>
              <a:t>cyclic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synchronous</a:t>
            </a:r>
            <a:r>
              <a:rPr lang="it-IT" sz="2400" dirty="0">
                <a:solidFill>
                  <a:schemeClr val="tx2"/>
                </a:solidFill>
              </a:rPr>
              <a:t>.</a:t>
            </a:r>
          </a:p>
          <a:p>
            <a:r>
              <a:rPr lang="it-IT" sz="2400" dirty="0">
                <a:solidFill>
                  <a:schemeClr val="tx2"/>
                </a:solidFill>
              </a:rPr>
              <a:t>252	</a:t>
            </a:r>
            <a:r>
              <a:rPr lang="it-IT" sz="2400" dirty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lang="it-IT" sz="2400" dirty="0">
                <a:solidFill>
                  <a:schemeClr val="tx2"/>
                </a:solidFill>
              </a:rPr>
              <a:t>	</a:t>
            </a:r>
            <a:r>
              <a:rPr lang="it-IT" sz="2400" dirty="0" err="1">
                <a:solidFill>
                  <a:schemeClr val="tx2"/>
                </a:solidFill>
              </a:rPr>
              <a:t>synchronous</a:t>
            </a:r>
            <a:r>
              <a:rPr lang="it-IT" sz="2400" dirty="0">
                <a:solidFill>
                  <a:schemeClr val="tx2"/>
                </a:solidFill>
              </a:rPr>
              <a:t> RTR.</a:t>
            </a:r>
          </a:p>
          <a:p>
            <a:r>
              <a:rPr lang="it-IT" sz="2400" dirty="0">
                <a:solidFill>
                  <a:schemeClr val="tx2"/>
                </a:solidFill>
              </a:rPr>
              <a:t>253	</a:t>
            </a:r>
            <a:r>
              <a:rPr lang="it-IT" sz="2400" dirty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lang="it-IT" sz="2400" dirty="0">
                <a:solidFill>
                  <a:schemeClr val="tx2"/>
                </a:solidFill>
              </a:rPr>
              <a:t>	</a:t>
            </a:r>
            <a:r>
              <a:rPr lang="it-IT" sz="2400" dirty="0" err="1">
                <a:solidFill>
                  <a:schemeClr val="tx2"/>
                </a:solidFill>
              </a:rPr>
              <a:t>asynchronous</a:t>
            </a:r>
            <a:r>
              <a:rPr lang="it-IT" sz="2400" dirty="0">
                <a:solidFill>
                  <a:schemeClr val="tx2"/>
                </a:solidFill>
              </a:rPr>
              <a:t> RTR.</a:t>
            </a:r>
          </a:p>
          <a:p>
            <a:r>
              <a:rPr lang="it-IT" sz="2400" dirty="0">
                <a:solidFill>
                  <a:schemeClr val="tx2"/>
                </a:solidFill>
              </a:rPr>
              <a:t>254	</a:t>
            </a:r>
            <a:r>
              <a:rPr lang="it-IT" sz="2400" dirty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lang="it-IT" sz="2400" dirty="0">
                <a:solidFill>
                  <a:schemeClr val="tx2"/>
                </a:solidFill>
              </a:rPr>
              <a:t>	</a:t>
            </a:r>
            <a:r>
              <a:rPr lang="it-IT" sz="2400" dirty="0" err="1">
                <a:solidFill>
                  <a:schemeClr val="tx2"/>
                </a:solidFill>
              </a:rPr>
              <a:t>asynchronous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manufacturer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specific</a:t>
            </a:r>
            <a:endParaRPr lang="it-IT" sz="2400" dirty="0">
              <a:solidFill>
                <a:schemeClr val="tx2"/>
              </a:solidFill>
            </a:endParaRPr>
          </a:p>
          <a:p>
            <a:r>
              <a:rPr lang="it-IT" sz="2400" dirty="0">
                <a:solidFill>
                  <a:schemeClr val="tx2"/>
                </a:solidFill>
              </a:rPr>
              <a:t>255	</a:t>
            </a:r>
            <a:r>
              <a:rPr lang="it-IT" sz="2400" dirty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lang="it-IT" sz="2400" dirty="0">
                <a:solidFill>
                  <a:schemeClr val="tx2"/>
                </a:solidFill>
              </a:rPr>
              <a:t>	</a:t>
            </a:r>
            <a:r>
              <a:rPr lang="it-IT" sz="2400" dirty="0" err="1">
                <a:solidFill>
                  <a:schemeClr val="tx2"/>
                </a:solidFill>
              </a:rPr>
              <a:t>asynchronous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defined</a:t>
            </a:r>
            <a:r>
              <a:rPr lang="it-IT" sz="2400" dirty="0">
                <a:solidFill>
                  <a:schemeClr val="tx2"/>
                </a:solidFill>
              </a:rPr>
              <a:t> in device </a:t>
            </a:r>
            <a:r>
              <a:rPr lang="it-IT" sz="2400" dirty="0" err="1">
                <a:solidFill>
                  <a:schemeClr val="tx2"/>
                </a:solidFill>
              </a:rPr>
              <a:t>profile</a:t>
            </a:r>
            <a:r>
              <a:rPr lang="it-IT" sz="2400" dirty="0">
                <a:solidFill>
                  <a:schemeClr val="tx2"/>
                </a:solidFill>
              </a:rPr>
              <a:t>, in molti casi è uguale al 254.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6908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DAF4334-4AD8-43B0-8224-515D8A5A8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409407"/>
            <a:ext cx="9833548" cy="661647"/>
          </a:xfrm>
        </p:spPr>
        <p:txBody>
          <a:bodyPr anchor="b">
            <a:normAutofit/>
          </a:bodyPr>
          <a:lstStyle/>
          <a:p>
            <a:pPr algn="ctr"/>
            <a:r>
              <a:rPr lang="it-IT" sz="3600" dirty="0" err="1">
                <a:solidFill>
                  <a:schemeClr val="tx2"/>
                </a:solidFill>
              </a:rPr>
              <a:t>Process</a:t>
            </a:r>
            <a:r>
              <a:rPr lang="it-IT" sz="3600" dirty="0">
                <a:solidFill>
                  <a:schemeClr val="tx2"/>
                </a:solidFill>
              </a:rPr>
              <a:t> Data Object (PDO)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3595FA-EF7A-4720-8846-C71AB376B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480459"/>
            <a:ext cx="9833548" cy="4306487"/>
          </a:xfrm>
        </p:spPr>
        <p:txBody>
          <a:bodyPr>
            <a:normAutofit/>
          </a:bodyPr>
          <a:lstStyle/>
          <a:p>
            <a:r>
              <a:rPr lang="it-IT" sz="2400" dirty="0" err="1">
                <a:solidFill>
                  <a:schemeClr val="tx2"/>
                </a:solidFill>
              </a:rPr>
              <a:t>Synchronous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>
                <a:solidFill>
                  <a:schemeClr val="tx2"/>
                </a:solidFill>
                <a:sym typeface="Wingdings" panose="05000000000000000000" pitchFamily="2" charset="2"/>
              </a:rPr>
              <a:t> la trasmissione dei PDO è legata al protocollo SYNC.</a:t>
            </a:r>
          </a:p>
          <a:p>
            <a:r>
              <a:rPr lang="it-IT" sz="2400" dirty="0" err="1">
                <a:solidFill>
                  <a:schemeClr val="tx2"/>
                </a:solidFill>
                <a:sym typeface="Wingdings" panose="05000000000000000000" pitchFamily="2" charset="2"/>
              </a:rPr>
              <a:t>Asynchronous</a:t>
            </a:r>
            <a:r>
              <a:rPr lang="it-IT" sz="2400" dirty="0">
                <a:solidFill>
                  <a:schemeClr val="tx2"/>
                </a:solidFill>
                <a:sym typeface="Wingdings" panose="05000000000000000000" pitchFamily="2" charset="2"/>
              </a:rPr>
              <a:t>  la trasmissione non è legata al protocollo SYNC.</a:t>
            </a:r>
          </a:p>
          <a:p>
            <a:r>
              <a:rPr lang="it-IT" sz="2400" dirty="0">
                <a:solidFill>
                  <a:schemeClr val="tx2"/>
                </a:solidFill>
                <a:sym typeface="Wingdings" panose="05000000000000000000" pitchFamily="2" charset="2"/>
              </a:rPr>
              <a:t>TT = 0  il PDO viene inviato in modo sincrono con il SYNC ma NON periodicamente.</a:t>
            </a:r>
          </a:p>
          <a:p>
            <a:r>
              <a:rPr lang="it-IT" sz="2400" dirty="0">
                <a:solidFill>
                  <a:schemeClr val="tx2"/>
                </a:solidFill>
                <a:sym typeface="Wingdings" panose="05000000000000000000" pitchFamily="2" charset="2"/>
              </a:rPr>
              <a:t>TT = 1-240  il PDO viene inviato in modo sincrono e ciclicamente. Viene inviato ogni ‘TT’ SYNC.</a:t>
            </a:r>
          </a:p>
          <a:p>
            <a:r>
              <a:rPr lang="it-IT" sz="2400" dirty="0">
                <a:solidFill>
                  <a:schemeClr val="tx2"/>
                </a:solidFill>
                <a:sym typeface="Wingdings" panose="05000000000000000000" pitchFamily="2" charset="2"/>
              </a:rPr>
              <a:t>TT = 252  i PDO vengono inviati solo su ricezione dell’RTR. I dati vengono aggiornati (non spediti) dopo la ricezione del SYNC.</a:t>
            </a:r>
          </a:p>
          <a:p>
            <a:r>
              <a:rPr lang="it-IT" sz="2400" dirty="0">
                <a:solidFill>
                  <a:schemeClr val="tx2"/>
                </a:solidFill>
                <a:sym typeface="Wingdings" panose="05000000000000000000" pitchFamily="2" charset="2"/>
              </a:rPr>
              <a:t>TT = 253  i PDO vengono inviati solo su ricezione dell’RTR. I dati vengono aggiornati al ricevimento del RTR.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430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C9F17FD-1F6E-4FDD-9384-A87554742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587577"/>
            <a:ext cx="9833548" cy="603626"/>
          </a:xfrm>
        </p:spPr>
        <p:txBody>
          <a:bodyPr anchor="b">
            <a:normAutofit/>
          </a:bodyPr>
          <a:lstStyle/>
          <a:p>
            <a:pPr algn="ctr"/>
            <a:r>
              <a:rPr lang="it-IT" sz="3600" dirty="0" err="1">
                <a:solidFill>
                  <a:schemeClr val="tx2"/>
                </a:solidFill>
              </a:rPr>
              <a:t>Process</a:t>
            </a:r>
            <a:r>
              <a:rPr lang="it-IT" sz="3600" dirty="0">
                <a:solidFill>
                  <a:schemeClr val="tx2"/>
                </a:solidFill>
              </a:rPr>
              <a:t> Data Object (PDO)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BF1A2C-AB50-483D-B912-7C62FDB66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583141"/>
            <a:ext cx="9833548" cy="4203806"/>
          </a:xfrm>
        </p:spPr>
        <p:txBody>
          <a:bodyPr>
            <a:normAutofit/>
          </a:bodyPr>
          <a:lstStyle/>
          <a:p>
            <a:r>
              <a:rPr lang="it-IT" sz="2400" dirty="0">
                <a:solidFill>
                  <a:schemeClr val="tx2"/>
                </a:solidFill>
              </a:rPr>
              <a:t>TT = 254 </a:t>
            </a:r>
            <a:r>
              <a:rPr lang="it-IT" sz="2400" dirty="0">
                <a:solidFill>
                  <a:schemeClr val="tx2"/>
                </a:solidFill>
                <a:sym typeface="Wingdings" panose="05000000000000000000" pitchFamily="2" charset="2"/>
              </a:rPr>
              <a:t> l’invio dei PDO è definito dal produttore (parte dell’Object Dictionary).</a:t>
            </a:r>
          </a:p>
          <a:p>
            <a:r>
              <a:rPr lang="it-IT" sz="2400" dirty="0">
                <a:solidFill>
                  <a:schemeClr val="tx2"/>
                </a:solidFill>
                <a:sym typeface="Wingdings" panose="05000000000000000000" pitchFamily="2" charset="2"/>
              </a:rPr>
              <a:t>TT = 255  l’invio dei PDO è definito nel device </a:t>
            </a:r>
            <a:r>
              <a:rPr lang="it-IT" sz="2400" dirty="0" err="1">
                <a:solidFill>
                  <a:schemeClr val="tx2"/>
                </a:solidFill>
                <a:sym typeface="Wingdings" panose="05000000000000000000" pitchFamily="2" charset="2"/>
              </a:rPr>
              <a:t>profile</a:t>
            </a:r>
            <a:r>
              <a:rPr lang="it-IT" sz="2400" dirty="0">
                <a:solidFill>
                  <a:schemeClr val="tx2"/>
                </a:solidFill>
                <a:sym typeface="Wingdings" panose="05000000000000000000" pitchFamily="2" charset="2"/>
              </a:rPr>
              <a:t> file.</a:t>
            </a:r>
          </a:p>
          <a:p>
            <a:r>
              <a:rPr lang="it-IT" sz="2400" dirty="0">
                <a:solidFill>
                  <a:schemeClr val="tx2"/>
                </a:solidFill>
                <a:sym typeface="Wingdings" panose="05000000000000000000" pitchFamily="2" charset="2"/>
              </a:rPr>
              <a:t>TT = 254/255  la trasmissione è periodica senza l’utilizzo di messaggi da altri dispositivi.</a:t>
            </a:r>
          </a:p>
          <a:p>
            <a:r>
              <a:rPr lang="it-IT" sz="2400" dirty="0" err="1">
                <a:solidFill>
                  <a:schemeClr val="tx2"/>
                </a:solidFill>
                <a:sym typeface="Wingdings" panose="05000000000000000000" pitchFamily="2" charset="2"/>
              </a:rPr>
              <a:t>Inhibit</a:t>
            </a:r>
            <a:r>
              <a:rPr lang="it-IT" sz="2400" dirty="0">
                <a:solidFill>
                  <a:schemeClr val="tx2"/>
                </a:solidFill>
                <a:sym typeface="Wingdings" panose="05000000000000000000" pitchFamily="2" charset="2"/>
              </a:rPr>
              <a:t> Time  tempo minimo intervallo per la trasmissione dei PDO. Multiplo di 100 microsecondi. Usato per la trasmissione sincrona dei PDO.</a:t>
            </a:r>
            <a:endParaRPr lang="it-IT" sz="24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6854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D0C99B-9C5A-4891-A65C-123226744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3833"/>
          </a:xfrm>
        </p:spPr>
        <p:txBody>
          <a:bodyPr/>
          <a:lstStyle/>
          <a:p>
            <a:pPr algn="ctr"/>
            <a:r>
              <a:rPr lang="it-IT" dirty="0" err="1">
                <a:solidFill>
                  <a:srgbClr val="FF0000"/>
                </a:solidFill>
              </a:rPr>
              <a:t>Process</a:t>
            </a:r>
            <a:r>
              <a:rPr lang="it-IT" dirty="0">
                <a:solidFill>
                  <a:srgbClr val="FF0000"/>
                </a:solidFill>
              </a:rPr>
              <a:t> Data Object (PDO)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A08EF9-2A44-49DC-8E44-3CA446142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626"/>
            <a:ext cx="10515600" cy="4977337"/>
          </a:xfrm>
        </p:spPr>
        <p:txBody>
          <a:bodyPr/>
          <a:lstStyle/>
          <a:p>
            <a:r>
              <a:rPr lang="it-IT" dirty="0"/>
              <a:t>Si possono configurare i PDO solo quando il </a:t>
            </a:r>
            <a:r>
              <a:rPr lang="it-IT" dirty="0" err="1"/>
              <a:t>CANopen</a:t>
            </a:r>
            <a:r>
              <a:rPr lang="it-IT" dirty="0"/>
              <a:t> è in modalità </a:t>
            </a:r>
            <a:r>
              <a:rPr lang="it-IT" dirty="0" err="1"/>
              <a:t>Pre-Operational</a:t>
            </a:r>
            <a:r>
              <a:rPr lang="it-IT" dirty="0"/>
              <a:t>.</a:t>
            </a:r>
          </a:p>
          <a:p>
            <a:r>
              <a:rPr lang="it-IT" dirty="0"/>
              <a:t>La procedura per mappare i PDO è:</a:t>
            </a:r>
          </a:p>
          <a:p>
            <a:pPr marL="514350" indent="-514350">
              <a:buAutoNum type="arabicPeriod"/>
            </a:pPr>
            <a:r>
              <a:rPr lang="it-IT" dirty="0"/>
              <a:t>Disabilitare il PDO (index 0x180N </a:t>
            </a:r>
            <a:r>
              <a:rPr lang="it-IT" dirty="0" err="1"/>
              <a:t>subindex</a:t>
            </a:r>
            <a:r>
              <a:rPr lang="it-IT" dirty="0"/>
              <a:t> 0x1).</a:t>
            </a:r>
          </a:p>
          <a:p>
            <a:pPr marL="514350" indent="-514350">
              <a:buAutoNum type="arabicPeriod"/>
            </a:pPr>
            <a:r>
              <a:rPr lang="it-IT" dirty="0"/>
              <a:t>Settare il numero delle variabili all’interno del PDO a 0 (index 0x1A0N </a:t>
            </a:r>
            <a:r>
              <a:rPr lang="it-IT" dirty="0" err="1"/>
              <a:t>subindex</a:t>
            </a:r>
            <a:r>
              <a:rPr lang="it-IT" dirty="0"/>
              <a:t> 0).</a:t>
            </a:r>
          </a:p>
          <a:p>
            <a:pPr marL="514350" indent="-514350">
              <a:buAutoNum type="arabicPeriod"/>
            </a:pPr>
            <a:r>
              <a:rPr lang="it-IT" dirty="0"/>
              <a:t>Inserire le variabili nel PDO (index 0x1A0N </a:t>
            </a:r>
            <a:r>
              <a:rPr lang="it-IT" dirty="0" err="1"/>
              <a:t>subindex</a:t>
            </a:r>
            <a:r>
              <a:rPr lang="it-IT" dirty="0"/>
              <a:t> 0-7).</a:t>
            </a:r>
          </a:p>
          <a:p>
            <a:pPr marL="514350" indent="-514350">
              <a:buAutoNum type="arabicPeriod"/>
            </a:pPr>
            <a:r>
              <a:rPr lang="it-IT" dirty="0"/>
              <a:t>Settare il numero di variabili all’interno del PDO(index 0x1A0N </a:t>
            </a:r>
            <a:r>
              <a:rPr lang="it-IT" dirty="0" err="1"/>
              <a:t>subindex</a:t>
            </a:r>
            <a:r>
              <a:rPr lang="it-IT" dirty="0"/>
              <a:t> 0).</a:t>
            </a:r>
          </a:p>
          <a:p>
            <a:pPr marL="514350" indent="-514350">
              <a:buAutoNum type="arabicPeriod"/>
            </a:pPr>
            <a:r>
              <a:rPr lang="it-IT" dirty="0"/>
              <a:t>Riabilitazione del PDO (index 0x180N </a:t>
            </a:r>
            <a:r>
              <a:rPr lang="it-IT" dirty="0" err="1"/>
              <a:t>subindex</a:t>
            </a:r>
            <a:r>
              <a:rPr lang="it-IT" dirty="0"/>
              <a:t> 1).</a:t>
            </a:r>
          </a:p>
          <a:p>
            <a:pPr marL="514350" indent="-514350"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3455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54FDF3-770A-4CE4-9F7A-6FF093AB3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087" y="400453"/>
            <a:ext cx="4766330" cy="1174165"/>
          </a:xfrm>
        </p:spPr>
        <p:txBody>
          <a:bodyPr>
            <a:normAutofit/>
          </a:bodyPr>
          <a:lstStyle/>
          <a:p>
            <a:r>
              <a:rPr lang="it-IT" sz="3600" dirty="0">
                <a:solidFill>
                  <a:schemeClr val="tx2"/>
                </a:solidFill>
              </a:rPr>
              <a:t>Boot-Up Message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0C9A09-83E2-45DA-A9DE-85771BD22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it-IT" sz="2400" dirty="0">
                <a:solidFill>
                  <a:schemeClr val="tx2"/>
                </a:solidFill>
              </a:rPr>
              <a:t>Viene inviato solo una volta alla fine della fase di ‘</a:t>
            </a:r>
            <a:r>
              <a:rPr lang="it-IT" sz="2400" dirty="0" err="1">
                <a:solidFill>
                  <a:schemeClr val="tx2"/>
                </a:solidFill>
              </a:rPr>
              <a:t>Initialization</a:t>
            </a:r>
            <a:r>
              <a:rPr lang="it-IT" sz="2400" dirty="0">
                <a:solidFill>
                  <a:schemeClr val="tx2"/>
                </a:solidFill>
              </a:rPr>
              <a:t>’, prima di entrare in modalità </a:t>
            </a:r>
            <a:r>
              <a:rPr lang="it-IT" sz="2400" dirty="0" err="1">
                <a:solidFill>
                  <a:schemeClr val="tx2"/>
                </a:solidFill>
              </a:rPr>
              <a:t>Pre-Operational</a:t>
            </a:r>
            <a:r>
              <a:rPr lang="it-IT" sz="2400" dirty="0">
                <a:solidFill>
                  <a:schemeClr val="tx2"/>
                </a:solidFill>
              </a:rPr>
              <a:t>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magine 4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29F2CD14-456F-484A-811C-3B3D9CC67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92" y="2477628"/>
            <a:ext cx="4142232" cy="282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24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06390AD-2DC6-4138-839D-E38175A30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496675"/>
            <a:ext cx="9833548" cy="661647"/>
          </a:xfrm>
        </p:spPr>
        <p:txBody>
          <a:bodyPr anchor="b">
            <a:normAutofit/>
          </a:bodyPr>
          <a:lstStyle/>
          <a:p>
            <a:pPr algn="ctr"/>
            <a:r>
              <a:rPr lang="it-IT" sz="3600" dirty="0">
                <a:solidFill>
                  <a:schemeClr val="tx2"/>
                </a:solidFill>
              </a:rPr>
              <a:t>Modalità funzionamento protocollo </a:t>
            </a:r>
            <a:r>
              <a:rPr lang="it-IT" sz="3600" dirty="0" err="1">
                <a:solidFill>
                  <a:schemeClr val="tx2"/>
                </a:solidFill>
              </a:rPr>
              <a:t>CANopen</a:t>
            </a:r>
            <a:endParaRPr lang="it-IT" sz="3600" dirty="0">
              <a:solidFill>
                <a:schemeClr val="tx2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CFAC36-0912-4440-A9FA-C9D1BB766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501255"/>
            <a:ext cx="9833548" cy="4285692"/>
          </a:xfrm>
        </p:spPr>
        <p:txBody>
          <a:bodyPr>
            <a:normAutofit/>
          </a:bodyPr>
          <a:lstStyle/>
          <a:p>
            <a:r>
              <a:rPr lang="it-IT" sz="2400" dirty="0" err="1">
                <a:solidFill>
                  <a:schemeClr val="tx2"/>
                </a:solidFill>
              </a:rPr>
              <a:t>Initialization</a:t>
            </a:r>
            <a:r>
              <a:rPr lang="it-IT" sz="2400" dirty="0">
                <a:solidFill>
                  <a:schemeClr val="tx2"/>
                </a:solidFill>
              </a:rPr>
              <a:t>: Solo quando viene fatta l’inizializzazione del protocollo. Trasmette e riceve: Boot-up.</a:t>
            </a:r>
          </a:p>
          <a:p>
            <a:r>
              <a:rPr lang="it-IT" sz="2400" dirty="0" err="1">
                <a:solidFill>
                  <a:schemeClr val="tx2"/>
                </a:solidFill>
              </a:rPr>
              <a:t>Pre-Operational</a:t>
            </a:r>
            <a:r>
              <a:rPr lang="it-IT" sz="2400" dirty="0">
                <a:solidFill>
                  <a:schemeClr val="tx2"/>
                </a:solidFill>
              </a:rPr>
              <a:t>: configurazione di alcuni servizi del </a:t>
            </a:r>
            <a:r>
              <a:rPr lang="it-IT" sz="2400" dirty="0" err="1">
                <a:solidFill>
                  <a:schemeClr val="tx2"/>
                </a:solidFill>
              </a:rPr>
              <a:t>CANopen</a:t>
            </a:r>
            <a:r>
              <a:rPr lang="it-IT" sz="2400" dirty="0">
                <a:solidFill>
                  <a:schemeClr val="tx2"/>
                </a:solidFill>
              </a:rPr>
              <a:t> (es. PDO). Trasmette e riceve: SDO, SYNC, EMCY, NMT.</a:t>
            </a:r>
          </a:p>
          <a:p>
            <a:r>
              <a:rPr lang="it-IT" sz="2400" b="0" i="0" dirty="0" err="1">
                <a:solidFill>
                  <a:schemeClr val="tx2"/>
                </a:solidFill>
                <a:effectLst/>
              </a:rPr>
              <a:t>Operational</a:t>
            </a:r>
            <a:r>
              <a:rPr lang="it-IT" sz="2400" dirty="0">
                <a:solidFill>
                  <a:schemeClr val="tx2"/>
                </a:solidFill>
              </a:rPr>
              <a:t>: Trasmette e riceve: PDO, SYNC, SDO, EMCY, NMT.</a:t>
            </a:r>
          </a:p>
          <a:p>
            <a:r>
              <a:rPr lang="it-IT" sz="2400" dirty="0">
                <a:solidFill>
                  <a:schemeClr val="tx2"/>
                </a:solidFill>
              </a:rPr>
              <a:t>Stop: Stop dei servizi </a:t>
            </a:r>
            <a:r>
              <a:rPr lang="it-IT" sz="2400" dirty="0" err="1">
                <a:solidFill>
                  <a:schemeClr val="tx2"/>
                </a:solidFill>
              </a:rPr>
              <a:t>CANopen</a:t>
            </a:r>
            <a:r>
              <a:rPr lang="it-IT" sz="2400" dirty="0">
                <a:solidFill>
                  <a:schemeClr val="tx2"/>
                </a:solidFill>
              </a:rPr>
              <a:t>: Trasmette e riceve solo l’NMT.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8400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82E9110-AC18-4CFC-8A49-1272F7F81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535323"/>
            <a:ext cx="6578767" cy="803519"/>
          </a:xfrm>
        </p:spPr>
        <p:txBody>
          <a:bodyPr>
            <a:normAutofit/>
          </a:bodyPr>
          <a:lstStyle/>
          <a:p>
            <a:r>
              <a:rPr lang="it-IT" sz="3600" dirty="0" err="1">
                <a:solidFill>
                  <a:schemeClr val="tx2"/>
                </a:solidFill>
              </a:rPr>
              <a:t>Heartbeat</a:t>
            </a:r>
            <a:r>
              <a:rPr lang="it-IT" sz="3600" dirty="0">
                <a:solidFill>
                  <a:schemeClr val="tx2"/>
                </a:solidFill>
              </a:rPr>
              <a:t> e </a:t>
            </a:r>
            <a:r>
              <a:rPr lang="it-IT" sz="4000" dirty="0" err="1">
                <a:solidFill>
                  <a:schemeClr val="tx2"/>
                </a:solidFill>
              </a:rPr>
              <a:t>NodeGuarding</a:t>
            </a:r>
            <a:endParaRPr lang="it-IT" sz="4000" dirty="0">
              <a:solidFill>
                <a:schemeClr val="tx2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1EBE5C-7B85-4532-B85F-A52CA7589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1978925"/>
            <a:ext cx="4765949" cy="3796234"/>
          </a:xfrm>
        </p:spPr>
        <p:txBody>
          <a:bodyPr anchor="t">
            <a:normAutofit/>
          </a:bodyPr>
          <a:lstStyle/>
          <a:p>
            <a:r>
              <a:rPr lang="it-IT" sz="2400" dirty="0">
                <a:solidFill>
                  <a:schemeClr val="tx2"/>
                </a:solidFill>
              </a:rPr>
              <a:t>Messaggio inviato ciclicamente per segnalare la modalità di funzionamento del nodo e il suo effettivo funzionamento.</a:t>
            </a:r>
          </a:p>
          <a:p>
            <a:r>
              <a:rPr lang="it-IT" sz="2400" dirty="0" err="1">
                <a:solidFill>
                  <a:schemeClr val="tx2"/>
                </a:solidFill>
              </a:rPr>
              <a:t>NodeGuarding</a:t>
            </a:r>
            <a:r>
              <a:rPr lang="it-IT" sz="2400" dirty="0">
                <a:solidFill>
                  <a:schemeClr val="tx2"/>
                </a:solidFill>
              </a:rPr>
              <a:t>: il master invia ciclicamente un RTR broadcast e tutti i dispositivi DEVONO rispondergli con la modalità e un </a:t>
            </a:r>
            <a:r>
              <a:rPr lang="it-IT" sz="2400" dirty="0" err="1">
                <a:solidFill>
                  <a:schemeClr val="tx2"/>
                </a:solidFill>
              </a:rPr>
              <a:t>toggle</a:t>
            </a:r>
            <a:r>
              <a:rPr lang="it-IT" sz="2400" dirty="0">
                <a:solidFill>
                  <a:schemeClr val="tx2"/>
                </a:solidFill>
              </a:rPr>
              <a:t> bit.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magine 4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658277FC-89AA-4F7B-9BC3-22612BFCF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637" y="2900149"/>
            <a:ext cx="5546987" cy="158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783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9799F0C-9A4F-4106-AE9A-41EA9CA87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516353"/>
            <a:ext cx="8735113" cy="643708"/>
          </a:xfrm>
        </p:spPr>
        <p:txBody>
          <a:bodyPr>
            <a:normAutofit/>
          </a:bodyPr>
          <a:lstStyle/>
          <a:p>
            <a:r>
              <a:rPr lang="it-IT" sz="3600" dirty="0" err="1">
                <a:solidFill>
                  <a:schemeClr val="tx2"/>
                </a:solidFill>
              </a:rPr>
              <a:t>Heartbeat</a:t>
            </a:r>
            <a:r>
              <a:rPr lang="it-IT" sz="3600" dirty="0">
                <a:solidFill>
                  <a:schemeClr val="tx2"/>
                </a:solidFill>
              </a:rPr>
              <a:t> e </a:t>
            </a:r>
            <a:r>
              <a:rPr lang="it-IT" sz="3600" dirty="0" err="1">
                <a:solidFill>
                  <a:schemeClr val="tx2"/>
                </a:solidFill>
              </a:rPr>
              <a:t>NodeGuarding</a:t>
            </a:r>
            <a:endParaRPr lang="it-IT" sz="3600" dirty="0">
              <a:solidFill>
                <a:schemeClr val="tx2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7F0837-CC22-4F8F-B03F-8CFD1FBA0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1549021"/>
            <a:ext cx="6203453" cy="4226138"/>
          </a:xfrm>
        </p:spPr>
        <p:txBody>
          <a:bodyPr anchor="t">
            <a:noAutofit/>
          </a:bodyPr>
          <a:lstStyle/>
          <a:p>
            <a:r>
              <a:rPr lang="it-IT" sz="2400" dirty="0" err="1">
                <a:solidFill>
                  <a:schemeClr val="tx2"/>
                </a:solidFill>
              </a:rPr>
              <a:t>Heartbeat</a:t>
            </a:r>
            <a:r>
              <a:rPr lang="it-IT" sz="2400" dirty="0">
                <a:solidFill>
                  <a:schemeClr val="tx2"/>
                </a:solidFill>
              </a:rPr>
              <a:t>: lo slave invia ciclicamente e senza sollecitazioni la modalità di funzionamento</a:t>
            </a:r>
          </a:p>
          <a:p>
            <a:r>
              <a:rPr lang="it-IT" sz="2400" dirty="0">
                <a:solidFill>
                  <a:schemeClr val="tx2"/>
                </a:solidFill>
              </a:rPr>
              <a:t>CMD: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tx2"/>
                </a:solidFill>
              </a:rPr>
              <a:t>0x05 </a:t>
            </a:r>
            <a:r>
              <a:rPr lang="it-IT" sz="2400" dirty="0">
                <a:solidFill>
                  <a:schemeClr val="tx2"/>
                </a:solidFill>
                <a:sym typeface="Wingdings" panose="05000000000000000000" pitchFamily="2" charset="2"/>
              </a:rPr>
              <a:t> </a:t>
            </a:r>
            <a:r>
              <a:rPr lang="it-IT" sz="2400" dirty="0" err="1">
                <a:solidFill>
                  <a:schemeClr val="tx2"/>
                </a:solidFill>
                <a:sym typeface="Wingdings" panose="05000000000000000000" pitchFamily="2" charset="2"/>
              </a:rPr>
              <a:t>operational</a:t>
            </a:r>
            <a:r>
              <a:rPr lang="it-IT" sz="2400" dirty="0">
                <a:solidFill>
                  <a:schemeClr val="tx2"/>
                </a:solidFill>
                <a:sym typeface="Wingdings" panose="05000000000000000000" pitchFamily="2" charset="2"/>
              </a:rPr>
              <a:t> state (</a:t>
            </a:r>
            <a:r>
              <a:rPr lang="it-IT" sz="2400" dirty="0" err="1">
                <a:solidFill>
                  <a:schemeClr val="tx2"/>
                </a:solidFill>
                <a:sym typeface="Wingdings" panose="05000000000000000000" pitchFamily="2" charset="2"/>
              </a:rPr>
              <a:t>Heartbeat</a:t>
            </a:r>
            <a:r>
              <a:rPr lang="it-IT" sz="2400" dirty="0">
                <a:solidFill>
                  <a:schemeClr val="tx2"/>
                </a:solidFill>
                <a:sym typeface="Wingdings" panose="05000000000000000000" pitchFamily="2" charset="2"/>
              </a:rPr>
              <a:t>).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tx2"/>
                </a:solidFill>
                <a:sym typeface="Wingdings" panose="05000000000000000000" pitchFamily="2" charset="2"/>
              </a:rPr>
              <a:t>0x04  Stop state (</a:t>
            </a:r>
            <a:r>
              <a:rPr lang="it-IT" sz="2400" dirty="0" err="1">
                <a:solidFill>
                  <a:schemeClr val="tx2"/>
                </a:solidFill>
                <a:sym typeface="Wingdings" panose="05000000000000000000" pitchFamily="2" charset="2"/>
              </a:rPr>
              <a:t>Heartbeat</a:t>
            </a:r>
            <a:r>
              <a:rPr lang="it-IT" sz="2400" dirty="0">
                <a:solidFill>
                  <a:schemeClr val="tx2"/>
                </a:solidFill>
                <a:sym typeface="Wingdings" panose="05000000000000000000" pitchFamily="2" charset="2"/>
              </a:rPr>
              <a:t>).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tx2"/>
                </a:solidFill>
                <a:sym typeface="Wingdings" panose="05000000000000000000" pitchFamily="2" charset="2"/>
              </a:rPr>
              <a:t>0x7F  </a:t>
            </a:r>
            <a:r>
              <a:rPr lang="it-IT" sz="2400" dirty="0" err="1">
                <a:solidFill>
                  <a:schemeClr val="tx2"/>
                </a:solidFill>
                <a:sym typeface="Wingdings" panose="05000000000000000000" pitchFamily="2" charset="2"/>
              </a:rPr>
              <a:t>Pre-operational</a:t>
            </a:r>
            <a:r>
              <a:rPr lang="it-IT" sz="2400" dirty="0">
                <a:solidFill>
                  <a:schemeClr val="tx2"/>
                </a:solidFill>
                <a:sym typeface="Wingdings" panose="05000000000000000000" pitchFamily="2" charset="2"/>
              </a:rPr>
              <a:t> state (</a:t>
            </a:r>
            <a:r>
              <a:rPr lang="it-IT" sz="2400" dirty="0" err="1">
                <a:solidFill>
                  <a:schemeClr val="tx2"/>
                </a:solidFill>
                <a:sym typeface="Wingdings" panose="05000000000000000000" pitchFamily="2" charset="2"/>
              </a:rPr>
              <a:t>Heartbeat</a:t>
            </a:r>
            <a:r>
              <a:rPr lang="it-IT" sz="2400" dirty="0">
                <a:solidFill>
                  <a:schemeClr val="tx2"/>
                </a:solidFill>
                <a:sym typeface="Wingdings" panose="05000000000000000000" pitchFamily="2" charset="2"/>
              </a:rPr>
              <a:t>).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tx2"/>
                </a:solidFill>
                <a:sym typeface="Wingdings" panose="05000000000000000000" pitchFamily="2" charset="2"/>
              </a:rPr>
              <a:t>0x85/0x05  </a:t>
            </a:r>
            <a:r>
              <a:rPr lang="it-IT" sz="2400" dirty="0" err="1">
                <a:solidFill>
                  <a:schemeClr val="tx2"/>
                </a:solidFill>
                <a:sym typeface="Wingdings" panose="05000000000000000000" pitchFamily="2" charset="2"/>
              </a:rPr>
              <a:t>Operational</a:t>
            </a:r>
            <a:r>
              <a:rPr lang="it-IT" sz="2400" dirty="0">
                <a:solidFill>
                  <a:schemeClr val="tx2"/>
                </a:solidFill>
                <a:sym typeface="Wingdings" panose="05000000000000000000" pitchFamily="2" charset="2"/>
              </a:rPr>
              <a:t> state (</a:t>
            </a:r>
            <a:r>
              <a:rPr lang="it-IT" sz="2400" dirty="0" err="1">
                <a:solidFill>
                  <a:schemeClr val="tx2"/>
                </a:solidFill>
                <a:sym typeface="Wingdings" panose="05000000000000000000" pitchFamily="2" charset="2"/>
              </a:rPr>
              <a:t>Nodeguarding</a:t>
            </a:r>
            <a:r>
              <a:rPr lang="it-IT" sz="2400" dirty="0">
                <a:solidFill>
                  <a:schemeClr val="tx2"/>
                </a:solidFill>
                <a:sym typeface="Wingdings" panose="05000000000000000000" pitchFamily="2" charset="2"/>
              </a:rPr>
              <a:t>).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tx2"/>
                </a:solidFill>
                <a:sym typeface="Wingdings" panose="05000000000000000000" pitchFamily="2" charset="2"/>
              </a:rPr>
              <a:t>0x84/0x04  Stop state (</a:t>
            </a:r>
            <a:r>
              <a:rPr lang="it-IT" sz="2400" dirty="0" err="1">
                <a:solidFill>
                  <a:schemeClr val="tx2"/>
                </a:solidFill>
                <a:sym typeface="Wingdings" panose="05000000000000000000" pitchFamily="2" charset="2"/>
              </a:rPr>
              <a:t>Nodeguarding</a:t>
            </a:r>
            <a:r>
              <a:rPr lang="it-IT" sz="2400" dirty="0">
                <a:solidFill>
                  <a:schemeClr val="tx2"/>
                </a:solidFill>
                <a:sym typeface="Wingdings" panose="05000000000000000000" pitchFamily="2" charset="2"/>
              </a:rPr>
              <a:t>).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tx2"/>
                </a:solidFill>
                <a:sym typeface="Wingdings" panose="05000000000000000000" pitchFamily="2" charset="2"/>
              </a:rPr>
              <a:t>0xFF/0x7F  </a:t>
            </a:r>
            <a:r>
              <a:rPr lang="it-IT" sz="2400" dirty="0" err="1">
                <a:solidFill>
                  <a:schemeClr val="tx2"/>
                </a:solidFill>
                <a:sym typeface="Wingdings" panose="05000000000000000000" pitchFamily="2" charset="2"/>
              </a:rPr>
              <a:t>Pre-operational</a:t>
            </a:r>
            <a:r>
              <a:rPr lang="it-IT" sz="2400" dirty="0">
                <a:solidFill>
                  <a:schemeClr val="tx2"/>
                </a:solidFill>
                <a:sym typeface="Wingdings" panose="05000000000000000000" pitchFamily="2" charset="2"/>
              </a:rPr>
              <a:t> state (</a:t>
            </a:r>
            <a:r>
              <a:rPr lang="it-IT" sz="2400" dirty="0" err="1">
                <a:solidFill>
                  <a:schemeClr val="tx2"/>
                </a:solidFill>
                <a:sym typeface="Wingdings" panose="05000000000000000000" pitchFamily="2" charset="2"/>
              </a:rPr>
              <a:t>Nodeguarding</a:t>
            </a:r>
            <a:r>
              <a:rPr lang="it-IT" sz="2400" dirty="0">
                <a:solidFill>
                  <a:schemeClr val="tx2"/>
                </a:solidFill>
                <a:sym typeface="Wingdings" panose="05000000000000000000" pitchFamily="2" charset="2"/>
              </a:rPr>
              <a:t>).</a:t>
            </a:r>
            <a:endParaRPr lang="it-IT" sz="24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magine 4" descr="Immagine che contiene testo, Carattere, linea, numero&#10;&#10;Descrizione generata automaticamente">
            <a:extLst>
              <a:ext uri="{FF2B5EF4-FFF2-40B4-BE49-F238E27FC236}">
                <a16:creationId xmlns:a16="http://schemas.microsoft.com/office/drawing/2014/main" id="{C0DFBBDA-D713-4EBB-9823-8932CABC9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692" y="2647665"/>
            <a:ext cx="5136637" cy="137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99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686CA7A-6996-4ABB-A263-0A29FB855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668965"/>
            <a:ext cx="9833548" cy="663916"/>
          </a:xfrm>
        </p:spPr>
        <p:txBody>
          <a:bodyPr anchor="b">
            <a:normAutofit/>
          </a:bodyPr>
          <a:lstStyle/>
          <a:p>
            <a:pPr algn="ctr"/>
            <a:r>
              <a:rPr lang="it-IT" sz="3600" dirty="0">
                <a:solidFill>
                  <a:schemeClr val="tx2"/>
                </a:solidFill>
              </a:rPr>
              <a:t>Layer Setting Service (LSS)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68C02E-1625-471F-8A67-9FAF352A9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453487"/>
            <a:ext cx="9833548" cy="4333459"/>
          </a:xfrm>
        </p:spPr>
        <p:txBody>
          <a:bodyPr>
            <a:normAutofit/>
          </a:bodyPr>
          <a:lstStyle/>
          <a:p>
            <a:r>
              <a:rPr lang="it-IT" sz="2400" dirty="0">
                <a:solidFill>
                  <a:schemeClr val="tx2"/>
                </a:solidFill>
              </a:rPr>
              <a:t>Usato per modificare le impostazioni </a:t>
            </a:r>
            <a:r>
              <a:rPr lang="it-IT" sz="2400" dirty="0" err="1">
                <a:solidFill>
                  <a:schemeClr val="tx2"/>
                </a:solidFill>
              </a:rPr>
              <a:t>CANopen</a:t>
            </a:r>
            <a:r>
              <a:rPr lang="it-IT" sz="2400" dirty="0">
                <a:solidFill>
                  <a:schemeClr val="tx2"/>
                </a:solidFill>
              </a:rPr>
              <a:t> del nodo direttamente dal </a:t>
            </a:r>
            <a:r>
              <a:rPr lang="it-IT" sz="2400" dirty="0" err="1">
                <a:solidFill>
                  <a:schemeClr val="tx2"/>
                </a:solidFill>
              </a:rPr>
              <a:t>CANbus</a:t>
            </a:r>
            <a:r>
              <a:rPr lang="it-IT" sz="2400" dirty="0">
                <a:solidFill>
                  <a:schemeClr val="tx2"/>
                </a:solidFill>
              </a:rPr>
              <a:t>.</a:t>
            </a:r>
          </a:p>
          <a:p>
            <a:r>
              <a:rPr lang="it-IT" sz="2400" dirty="0">
                <a:solidFill>
                  <a:schemeClr val="tx2"/>
                </a:solidFill>
              </a:rPr>
              <a:t>Può modificare </a:t>
            </a:r>
            <a:r>
              <a:rPr lang="it-IT" sz="2400" dirty="0" err="1">
                <a:solidFill>
                  <a:schemeClr val="tx2"/>
                </a:solidFill>
              </a:rPr>
              <a:t>NodeID</a:t>
            </a:r>
            <a:r>
              <a:rPr lang="it-IT" sz="2400" dirty="0">
                <a:solidFill>
                  <a:schemeClr val="tx2"/>
                </a:solidFill>
              </a:rPr>
              <a:t> e </a:t>
            </a:r>
            <a:r>
              <a:rPr lang="it-IT" sz="2400" dirty="0" err="1">
                <a:solidFill>
                  <a:schemeClr val="tx2"/>
                </a:solidFill>
              </a:rPr>
              <a:t>baudrate</a:t>
            </a:r>
            <a:r>
              <a:rPr lang="it-IT" sz="2400" dirty="0">
                <a:solidFill>
                  <a:schemeClr val="tx2"/>
                </a:solidFill>
              </a:rPr>
              <a:t>.</a:t>
            </a:r>
          </a:p>
          <a:p>
            <a:r>
              <a:rPr lang="it-IT" sz="2400" dirty="0">
                <a:solidFill>
                  <a:schemeClr val="tx2"/>
                </a:solidFill>
              </a:rPr>
              <a:t>CAN-ID: 0x7E5 per la richiesta e 0x7E4 per la risposta.</a:t>
            </a:r>
          </a:p>
          <a:p>
            <a:r>
              <a:rPr lang="it-IT" sz="2400" dirty="0">
                <a:solidFill>
                  <a:schemeClr val="tx2"/>
                </a:solidFill>
              </a:rPr>
              <a:t>Attenzione: non tutte le richieste si aspettano una risposta.</a:t>
            </a:r>
          </a:p>
          <a:p>
            <a:endParaRPr lang="it-IT" sz="2400" dirty="0">
              <a:solidFill>
                <a:schemeClr val="tx2"/>
              </a:solidFill>
            </a:endParaRPr>
          </a:p>
          <a:p>
            <a:r>
              <a:rPr lang="it-IT" sz="2400" dirty="0">
                <a:solidFill>
                  <a:schemeClr val="tx2"/>
                </a:solidFill>
              </a:rPr>
              <a:t>Per saperne di più: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tx2"/>
                </a:solidFill>
              </a:rPr>
              <a:t>https://en.nanotec.com/products/manual/PD6C_CANopen_USB_EN/bus%2Fcan%2Flss.html?cHash=6b4ddca6f595e14538f233c2ee72ad5e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979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C659E17-6525-44CA-BCDC-9346C7833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101" y="452781"/>
            <a:ext cx="4766330" cy="630060"/>
          </a:xfrm>
        </p:spPr>
        <p:txBody>
          <a:bodyPr>
            <a:normAutofit/>
          </a:bodyPr>
          <a:lstStyle/>
          <a:p>
            <a:r>
              <a:rPr lang="it-IT" sz="3600" dirty="0">
                <a:solidFill>
                  <a:schemeClr val="tx2"/>
                </a:solidFill>
              </a:rPr>
              <a:t>Object Dictionary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0F26E8-C24A-4FD7-8CE0-0ACE5D718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376" y="2035690"/>
            <a:ext cx="5541537" cy="2920621"/>
          </a:xfrm>
        </p:spPr>
        <p:txBody>
          <a:bodyPr anchor="t">
            <a:normAutofit/>
          </a:bodyPr>
          <a:lstStyle/>
          <a:p>
            <a:r>
              <a:rPr lang="it-IT" sz="2400" dirty="0">
                <a:solidFill>
                  <a:schemeClr val="tx2"/>
                </a:solidFill>
              </a:rPr>
              <a:t>Insieme di tutte le variabili del </a:t>
            </a:r>
            <a:r>
              <a:rPr lang="it-IT" sz="2400" dirty="0" err="1">
                <a:solidFill>
                  <a:schemeClr val="tx2"/>
                </a:solidFill>
              </a:rPr>
              <a:t>CANopen</a:t>
            </a:r>
            <a:r>
              <a:rPr lang="it-IT" sz="2400" dirty="0">
                <a:solidFill>
                  <a:schemeClr val="tx2"/>
                </a:solidFill>
              </a:rPr>
              <a:t> con indice a 16 bit e sottoindice a 8 bit.</a:t>
            </a:r>
          </a:p>
          <a:p>
            <a:r>
              <a:rPr lang="it-IT" sz="2400" dirty="0">
                <a:solidFill>
                  <a:schemeClr val="tx2"/>
                </a:solidFill>
              </a:rPr>
              <a:t>Da standard CIA viene diviso in 9 gruppi.</a:t>
            </a:r>
          </a:p>
          <a:p>
            <a:r>
              <a:rPr lang="it-IT" sz="2400" dirty="0">
                <a:solidFill>
                  <a:schemeClr val="tx2"/>
                </a:solidFill>
              </a:rPr>
              <a:t>Un file EDS (Electronic Data </a:t>
            </a:r>
            <a:r>
              <a:rPr lang="it-IT" sz="2400" dirty="0" err="1">
                <a:solidFill>
                  <a:schemeClr val="tx2"/>
                </a:solidFill>
              </a:rPr>
              <a:t>Sheet</a:t>
            </a:r>
            <a:r>
              <a:rPr lang="it-IT" sz="2400" dirty="0">
                <a:solidFill>
                  <a:schemeClr val="tx2"/>
                </a:solidFill>
              </a:rPr>
              <a:t>) descrive tutte le entries dell’OD.</a:t>
            </a:r>
          </a:p>
          <a:p>
            <a:r>
              <a:rPr lang="it-IT" sz="2400" dirty="0">
                <a:solidFill>
                  <a:schemeClr val="tx2"/>
                </a:solidFill>
              </a:rPr>
              <a:t>Si può configurare l’OD modificando il corrispondente file EDS del device.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magine 4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2FFA075D-702F-4BA3-8E21-A5466E5EB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081" y="2035690"/>
            <a:ext cx="4569543" cy="339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172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D5F4788-1FEF-44B4-AD9C-DDE55197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802956"/>
            <a:ext cx="6321679" cy="725594"/>
          </a:xfrm>
        </p:spPr>
        <p:txBody>
          <a:bodyPr>
            <a:normAutofit/>
          </a:bodyPr>
          <a:lstStyle/>
          <a:p>
            <a:r>
              <a:rPr lang="it-IT" sz="3600" dirty="0" err="1">
                <a:solidFill>
                  <a:schemeClr val="tx2"/>
                </a:solidFill>
              </a:rPr>
              <a:t>Microcontrol</a:t>
            </a:r>
            <a:r>
              <a:rPr lang="it-IT" sz="3600" dirty="0">
                <a:solidFill>
                  <a:schemeClr val="tx2"/>
                </a:solidFill>
              </a:rPr>
              <a:t> Code Generator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E05753-9DD9-4C68-9609-B8BD051BE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it-IT" sz="2400" dirty="0">
                <a:solidFill>
                  <a:schemeClr val="tx2"/>
                </a:solidFill>
              </a:rPr>
              <a:t>Il tool genera le librerie </a:t>
            </a:r>
            <a:r>
              <a:rPr lang="it-IT" sz="2400" dirty="0" err="1">
                <a:solidFill>
                  <a:schemeClr val="tx2"/>
                </a:solidFill>
              </a:rPr>
              <a:t>CANopen</a:t>
            </a:r>
            <a:r>
              <a:rPr lang="it-IT" sz="2400" dirty="0">
                <a:solidFill>
                  <a:schemeClr val="tx2"/>
                </a:solidFill>
              </a:rPr>
              <a:t> e la relativa documentazione.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Immagine 6" descr="Immagine che contiene testo, schermata, software, Icona del computer&#10;&#10;Descrizione generata automaticamente">
            <a:extLst>
              <a:ext uri="{FF2B5EF4-FFF2-40B4-BE49-F238E27FC236}">
                <a16:creationId xmlns:a16="http://schemas.microsoft.com/office/drawing/2014/main" id="{BA375B59-085A-4E96-9940-E11BB77A1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012" y="2034832"/>
            <a:ext cx="6097450" cy="358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20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F5DAA73-DFE1-4D45-8722-964B3766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545621"/>
            <a:ext cx="9833548" cy="804896"/>
          </a:xfrm>
        </p:spPr>
        <p:txBody>
          <a:bodyPr anchor="b">
            <a:normAutofit/>
          </a:bodyPr>
          <a:lstStyle/>
          <a:p>
            <a:pPr algn="ctr"/>
            <a:r>
              <a:rPr lang="it-IT" sz="4000" dirty="0">
                <a:solidFill>
                  <a:schemeClr val="tx2"/>
                </a:solidFill>
              </a:rPr>
              <a:t>FONTI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ACF56F-5696-4A06-BEDB-3FBFAD526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047165"/>
            <a:ext cx="9833548" cy="3739782"/>
          </a:xfrm>
        </p:spPr>
        <p:txBody>
          <a:bodyPr>
            <a:normAutofit/>
          </a:bodyPr>
          <a:lstStyle/>
          <a:p>
            <a:r>
              <a:rPr lang="it-IT" sz="2400" dirty="0">
                <a:solidFill>
                  <a:schemeClr val="tx2"/>
                </a:solidFill>
                <a:hlinkClick r:id="rId2"/>
              </a:rPr>
              <a:t>https://en.nanotec.com/products/manual/PD4E_CANopen_EN/bus%2Fcan%2Fcan_stack.html?cHash=0bd15c1cd3340dfc546f95e5c1f85a12#concept_b3n_k4r_fj</a:t>
            </a:r>
            <a:endParaRPr lang="it-IT" sz="2400" dirty="0">
              <a:solidFill>
                <a:schemeClr val="tx2"/>
              </a:solidFill>
            </a:endParaRPr>
          </a:p>
          <a:p>
            <a:r>
              <a:rPr lang="it-IT" sz="2400" dirty="0">
                <a:solidFill>
                  <a:schemeClr val="tx2"/>
                </a:solidFill>
                <a:hlinkClick r:id="rId3"/>
              </a:rPr>
              <a:t>https://doc.gefran.com/media/44fb973b-3a4f-4847-a463-cdeb157db5b8_Man_CANopen_ing.pdf</a:t>
            </a:r>
            <a:endParaRPr lang="it-IT" sz="24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524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7071A29-2BE6-4226-89F8-81E39A2C5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564221"/>
            <a:ext cx="9833548" cy="750276"/>
          </a:xfrm>
        </p:spPr>
        <p:txBody>
          <a:bodyPr anchor="b">
            <a:normAutofit/>
          </a:bodyPr>
          <a:lstStyle/>
          <a:p>
            <a:pPr algn="ctr"/>
            <a:r>
              <a:rPr lang="it-IT" sz="3600" dirty="0">
                <a:solidFill>
                  <a:schemeClr val="tx2"/>
                </a:solidFill>
              </a:rPr>
              <a:t>Messaggistica </a:t>
            </a:r>
            <a:r>
              <a:rPr lang="it-IT" sz="3600" dirty="0" err="1">
                <a:solidFill>
                  <a:schemeClr val="tx2"/>
                </a:solidFill>
              </a:rPr>
              <a:t>CANopen</a:t>
            </a:r>
            <a:endParaRPr lang="it-IT" sz="3600" dirty="0">
              <a:solidFill>
                <a:schemeClr val="tx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5F0E5C-B239-44AC-9D1A-AFC1A2C6E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931159"/>
            <a:ext cx="9833548" cy="3855788"/>
          </a:xfrm>
        </p:spPr>
        <p:txBody>
          <a:bodyPr>
            <a:normAutofit/>
          </a:bodyPr>
          <a:lstStyle/>
          <a:p>
            <a:r>
              <a:rPr lang="it-IT" sz="2400" dirty="0">
                <a:solidFill>
                  <a:schemeClr val="tx2"/>
                </a:solidFill>
              </a:rPr>
              <a:t>Network management (NMT).</a:t>
            </a:r>
          </a:p>
          <a:p>
            <a:r>
              <a:rPr lang="it-IT" sz="2400" dirty="0" err="1">
                <a:solidFill>
                  <a:schemeClr val="tx2"/>
                </a:solidFill>
              </a:rPr>
              <a:t>Synchronization</a:t>
            </a:r>
            <a:r>
              <a:rPr lang="it-IT" sz="2400" dirty="0">
                <a:solidFill>
                  <a:schemeClr val="tx2"/>
                </a:solidFill>
              </a:rPr>
              <a:t> Object (SYNC).</a:t>
            </a:r>
          </a:p>
          <a:p>
            <a:r>
              <a:rPr lang="it-IT" sz="2400" dirty="0">
                <a:solidFill>
                  <a:schemeClr val="tx2"/>
                </a:solidFill>
              </a:rPr>
              <a:t>Emergency (EMCY).</a:t>
            </a:r>
          </a:p>
          <a:p>
            <a:r>
              <a:rPr lang="it-IT" sz="2400" dirty="0" err="1">
                <a:solidFill>
                  <a:schemeClr val="tx2"/>
                </a:solidFill>
              </a:rPr>
              <a:t>Process</a:t>
            </a:r>
            <a:r>
              <a:rPr lang="it-IT" sz="2400" dirty="0">
                <a:solidFill>
                  <a:schemeClr val="tx2"/>
                </a:solidFill>
              </a:rPr>
              <a:t> Data Object (PDO).</a:t>
            </a:r>
          </a:p>
          <a:p>
            <a:r>
              <a:rPr lang="it-IT" sz="2400" dirty="0">
                <a:solidFill>
                  <a:schemeClr val="tx2"/>
                </a:solidFill>
              </a:rPr>
              <a:t>Service Data Object (SDO).</a:t>
            </a:r>
          </a:p>
          <a:p>
            <a:r>
              <a:rPr lang="it-IT" sz="2400" dirty="0">
                <a:solidFill>
                  <a:schemeClr val="tx2"/>
                </a:solidFill>
              </a:rPr>
              <a:t>Boot-Up </a:t>
            </a:r>
            <a:r>
              <a:rPr lang="it-IT" sz="2400" dirty="0" err="1">
                <a:solidFill>
                  <a:schemeClr val="tx2"/>
                </a:solidFill>
              </a:rPr>
              <a:t>Protocol</a:t>
            </a:r>
            <a:r>
              <a:rPr lang="it-IT" sz="2400" dirty="0">
                <a:solidFill>
                  <a:schemeClr val="tx2"/>
                </a:solidFill>
              </a:rPr>
              <a:t>.</a:t>
            </a:r>
          </a:p>
          <a:p>
            <a:r>
              <a:rPr lang="it-IT" sz="2400" dirty="0" err="1">
                <a:solidFill>
                  <a:schemeClr val="tx2"/>
                </a:solidFill>
              </a:rPr>
              <a:t>Heartbeat</a:t>
            </a:r>
            <a:r>
              <a:rPr lang="it-IT" sz="2400" dirty="0">
                <a:solidFill>
                  <a:schemeClr val="tx2"/>
                </a:solidFill>
              </a:rPr>
              <a:t> and </a:t>
            </a:r>
            <a:r>
              <a:rPr lang="it-IT" sz="2400" dirty="0" err="1">
                <a:solidFill>
                  <a:schemeClr val="tx2"/>
                </a:solidFill>
              </a:rPr>
              <a:t>Nodeguarding</a:t>
            </a:r>
            <a:r>
              <a:rPr lang="it-IT" sz="2400" dirty="0">
                <a:solidFill>
                  <a:schemeClr val="tx2"/>
                </a:solidFill>
              </a:rPr>
              <a:t>.</a:t>
            </a:r>
          </a:p>
          <a:p>
            <a:r>
              <a:rPr lang="it-IT" sz="2400" dirty="0">
                <a:solidFill>
                  <a:schemeClr val="tx2"/>
                </a:solidFill>
              </a:rPr>
              <a:t>Layer Setting Service (LSS).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0361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1BF4EDC-096C-4811-AE0F-5BAB9F5BB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96674"/>
            <a:ext cx="6972541" cy="1454051"/>
          </a:xfrm>
        </p:spPr>
        <p:txBody>
          <a:bodyPr>
            <a:normAutofit/>
          </a:bodyPr>
          <a:lstStyle/>
          <a:p>
            <a:r>
              <a:rPr lang="it-IT" sz="3600" dirty="0">
                <a:solidFill>
                  <a:schemeClr val="tx2"/>
                </a:solidFill>
              </a:rPr>
              <a:t>Network Management (NMT)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3361BE-60C3-4A6F-8F8D-DE7287B87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955" y="1743904"/>
            <a:ext cx="4765949" cy="4714648"/>
          </a:xfrm>
        </p:spPr>
        <p:txBody>
          <a:bodyPr anchor="t">
            <a:noAutofit/>
          </a:bodyPr>
          <a:lstStyle/>
          <a:p>
            <a:r>
              <a:rPr lang="it-IT" sz="2400" dirty="0">
                <a:solidFill>
                  <a:schemeClr val="tx2"/>
                </a:solidFill>
              </a:rPr>
              <a:t>Inviato dal dispositivo master per cambiare modalità di funzionamento ai dispositivi slave.</a:t>
            </a:r>
          </a:p>
          <a:p>
            <a:endParaRPr lang="it-IT" sz="2400" dirty="0">
              <a:solidFill>
                <a:schemeClr val="tx2"/>
              </a:solidFill>
            </a:endParaRPr>
          </a:p>
          <a:p>
            <a:endParaRPr lang="it-IT" sz="2400" dirty="0">
              <a:solidFill>
                <a:schemeClr val="tx2"/>
              </a:solidFill>
            </a:endParaRPr>
          </a:p>
          <a:p>
            <a:endParaRPr lang="it-IT" sz="2400" dirty="0">
              <a:solidFill>
                <a:schemeClr val="tx2"/>
              </a:solidFill>
            </a:endParaRPr>
          </a:p>
          <a:p>
            <a:r>
              <a:rPr lang="it-IT" sz="2400" dirty="0" err="1">
                <a:solidFill>
                  <a:schemeClr val="tx2"/>
                </a:solidFill>
                <a:sym typeface="Wingdings" panose="05000000000000000000" pitchFamily="2" charset="2"/>
              </a:rPr>
              <a:t>NodeID</a:t>
            </a:r>
            <a:r>
              <a:rPr lang="it-IT" sz="2400" dirty="0">
                <a:solidFill>
                  <a:schemeClr val="tx2"/>
                </a:solidFill>
                <a:sym typeface="Wingdings" panose="05000000000000000000" pitchFamily="2" charset="2"/>
              </a:rPr>
              <a:t>  </a:t>
            </a:r>
            <a:r>
              <a:rPr lang="it-IT" sz="2400" dirty="0" err="1">
                <a:solidFill>
                  <a:schemeClr val="tx2"/>
                </a:solidFill>
                <a:sym typeface="Wingdings" panose="05000000000000000000" pitchFamily="2" charset="2"/>
              </a:rPr>
              <a:t>Node</a:t>
            </a:r>
            <a:r>
              <a:rPr lang="it-IT" sz="2400" dirty="0">
                <a:solidFill>
                  <a:schemeClr val="tx2"/>
                </a:solidFill>
                <a:sym typeface="Wingdings" panose="05000000000000000000" pitchFamily="2" charset="2"/>
              </a:rPr>
              <a:t>-Id del destinatario. Nel caso dell’inverter il </a:t>
            </a:r>
            <a:r>
              <a:rPr lang="it-IT" sz="2400" dirty="0" err="1">
                <a:solidFill>
                  <a:schemeClr val="tx2"/>
                </a:solidFill>
                <a:sym typeface="Wingdings" panose="05000000000000000000" pitchFamily="2" charset="2"/>
              </a:rPr>
              <a:t>Node</a:t>
            </a:r>
            <a:r>
              <a:rPr lang="it-IT" sz="2400" dirty="0">
                <a:solidFill>
                  <a:schemeClr val="tx2"/>
                </a:solidFill>
                <a:sym typeface="Wingdings" panose="05000000000000000000" pitchFamily="2" charset="2"/>
              </a:rPr>
              <a:t>-Id è 0x71.</a:t>
            </a:r>
            <a:endParaRPr lang="it-IT" sz="2400" dirty="0">
              <a:solidFill>
                <a:schemeClr val="tx2"/>
              </a:solidFill>
            </a:endParaRPr>
          </a:p>
          <a:p>
            <a:r>
              <a:rPr lang="it-IT" sz="2400" dirty="0">
                <a:solidFill>
                  <a:schemeClr val="tx2"/>
                </a:solidFill>
              </a:rPr>
              <a:t>CMD </a:t>
            </a:r>
            <a:r>
              <a:rPr lang="it-IT" sz="2400" dirty="0">
                <a:solidFill>
                  <a:schemeClr val="tx2"/>
                </a:solidFill>
                <a:sym typeface="Wingdings" panose="05000000000000000000" pitchFamily="2" charset="2"/>
              </a:rPr>
              <a:t> Modalità di funzionamento successiva del </a:t>
            </a:r>
            <a:r>
              <a:rPr lang="it-IT" sz="2400" dirty="0" err="1">
                <a:solidFill>
                  <a:schemeClr val="tx2"/>
                </a:solidFill>
                <a:sym typeface="Wingdings" panose="05000000000000000000" pitchFamily="2" charset="2"/>
              </a:rPr>
              <a:t>CANopen</a:t>
            </a:r>
            <a:r>
              <a:rPr lang="it-IT" sz="2400" dirty="0">
                <a:solidFill>
                  <a:schemeClr val="tx2"/>
                </a:solidFill>
                <a:sym typeface="Wingdings" panose="05000000000000000000" pitchFamily="2" charset="2"/>
              </a:rPr>
              <a:t>.</a:t>
            </a:r>
          </a:p>
          <a:p>
            <a:endParaRPr lang="it-IT" sz="2400" dirty="0">
              <a:solidFill>
                <a:schemeClr val="tx2"/>
              </a:solidFill>
            </a:endParaRPr>
          </a:p>
        </p:txBody>
      </p:sp>
      <p:grpSp>
        <p:nvGrpSpPr>
          <p:cNvPr id="28" name="Group 1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1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1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magine 4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3780BD21-207D-4656-9E3A-38B67E418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626" y="2622885"/>
            <a:ext cx="4911998" cy="219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8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261FDF8-F55F-4CB0-9642-0CB63432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64" y="505265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it-IT" sz="3600" dirty="0">
                <a:solidFill>
                  <a:schemeClr val="tx2"/>
                </a:solidFill>
              </a:rPr>
              <a:t>Network Management (NMT)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800AAA-4AEE-4D31-84ED-64EC9D01F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163171"/>
            <a:ext cx="9833548" cy="3623776"/>
          </a:xfrm>
        </p:spPr>
        <p:txBody>
          <a:bodyPr>
            <a:normAutofit/>
          </a:bodyPr>
          <a:lstStyle/>
          <a:p>
            <a:r>
              <a:rPr lang="it-IT" sz="2400" dirty="0">
                <a:solidFill>
                  <a:schemeClr val="tx2"/>
                </a:solidFill>
              </a:rPr>
              <a:t>CMD:	0x01: </a:t>
            </a:r>
            <a:r>
              <a:rPr lang="it-IT" sz="2400" dirty="0" err="1">
                <a:solidFill>
                  <a:schemeClr val="tx2"/>
                </a:solidFill>
              </a:rPr>
              <a:t>Operational</a:t>
            </a:r>
            <a:r>
              <a:rPr lang="it-IT" sz="2400" dirty="0">
                <a:solidFill>
                  <a:schemeClr val="tx2"/>
                </a:solidFill>
              </a:rPr>
              <a:t>;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tx2"/>
                </a:solidFill>
              </a:rPr>
              <a:t>		0x02: Stop;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tx2"/>
                </a:solidFill>
              </a:rPr>
              <a:t>		0x80: </a:t>
            </a:r>
            <a:r>
              <a:rPr lang="it-IT" sz="2400" dirty="0" err="1">
                <a:solidFill>
                  <a:schemeClr val="tx2"/>
                </a:solidFill>
              </a:rPr>
              <a:t>Pre-Operational</a:t>
            </a:r>
            <a:r>
              <a:rPr lang="it-IT" sz="2400" dirty="0">
                <a:solidFill>
                  <a:schemeClr val="tx2"/>
                </a:solidFill>
              </a:rPr>
              <a:t>;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tx2"/>
                </a:solidFill>
              </a:rPr>
              <a:t>		0x81: Reset </a:t>
            </a:r>
            <a:r>
              <a:rPr lang="it-IT" sz="2400" dirty="0" err="1">
                <a:solidFill>
                  <a:schemeClr val="tx2"/>
                </a:solidFill>
              </a:rPr>
              <a:t>Node</a:t>
            </a:r>
            <a:r>
              <a:rPr lang="it-IT" sz="2400" dirty="0">
                <a:solidFill>
                  <a:schemeClr val="tx2"/>
                </a:solidFill>
              </a:rPr>
              <a:t>;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tx2"/>
                </a:solidFill>
              </a:rPr>
              <a:t>		0x82: Reset </a:t>
            </a:r>
            <a:r>
              <a:rPr lang="it-IT" sz="2400" dirty="0" err="1">
                <a:solidFill>
                  <a:schemeClr val="tx2"/>
                </a:solidFill>
              </a:rPr>
              <a:t>Communication</a:t>
            </a:r>
            <a:r>
              <a:rPr lang="it-IT" sz="2400" dirty="0">
                <a:solidFill>
                  <a:schemeClr val="tx2"/>
                </a:solidFill>
              </a:rPr>
              <a:t>.</a:t>
            </a:r>
          </a:p>
          <a:p>
            <a:pPr marL="0" indent="0">
              <a:buNone/>
            </a:pPr>
            <a:endParaRPr lang="it-IT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it-IT" sz="2400" dirty="0" err="1">
                <a:solidFill>
                  <a:schemeClr val="tx2"/>
                </a:solidFill>
              </a:rPr>
              <a:t>Node</a:t>
            </a:r>
            <a:r>
              <a:rPr lang="it-IT" sz="2400" dirty="0">
                <a:solidFill>
                  <a:schemeClr val="tx2"/>
                </a:solidFill>
              </a:rPr>
              <a:t> ID: se zero il messaggio è broadcast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magine 3">
            <a:extLst>
              <a:ext uri="{FF2B5EF4-FFF2-40B4-BE49-F238E27FC236}">
                <a16:creationId xmlns:a16="http://schemas.microsoft.com/office/drawing/2014/main" id="{5C142225-336E-95AB-E520-A05C115A5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433" y="2438751"/>
            <a:ext cx="4913802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05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E2BFF38-2E5C-4C83-A508-6642DA076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291" y="355815"/>
            <a:ext cx="4766330" cy="1454051"/>
          </a:xfrm>
        </p:spPr>
        <p:txBody>
          <a:bodyPr>
            <a:normAutofit/>
          </a:bodyPr>
          <a:lstStyle/>
          <a:p>
            <a:r>
              <a:rPr lang="it-IT" sz="3600" dirty="0" err="1">
                <a:solidFill>
                  <a:schemeClr val="tx2"/>
                </a:solidFill>
              </a:rPr>
              <a:t>Synchronization</a:t>
            </a:r>
            <a:r>
              <a:rPr lang="it-IT" sz="3600" dirty="0">
                <a:solidFill>
                  <a:schemeClr val="tx2"/>
                </a:solidFill>
              </a:rPr>
              <a:t> Object (SYNC)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41C103-8A61-411A-AC79-852CA5424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1809865"/>
            <a:ext cx="4765949" cy="4277035"/>
          </a:xfrm>
        </p:spPr>
        <p:txBody>
          <a:bodyPr anchor="t">
            <a:noAutofit/>
          </a:bodyPr>
          <a:lstStyle/>
          <a:p>
            <a:r>
              <a:rPr lang="it-IT" sz="2400" dirty="0">
                <a:solidFill>
                  <a:schemeClr val="tx2"/>
                </a:solidFill>
              </a:rPr>
              <a:t>Inviato periodicamente dal master per convalidare il tempo di invio dei PDO degli slave, nel caso la trasmissione dei PDO avvenga tramite SYNC.</a:t>
            </a:r>
          </a:p>
          <a:p>
            <a:endParaRPr lang="it-IT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it-IT" sz="2400" dirty="0">
              <a:solidFill>
                <a:schemeClr val="tx2"/>
              </a:solidFill>
            </a:endParaRPr>
          </a:p>
          <a:p>
            <a:r>
              <a:rPr lang="it-IT" sz="2400" dirty="0">
                <a:solidFill>
                  <a:schemeClr val="tx2"/>
                </a:solidFill>
              </a:rPr>
              <a:t>In alcuni casi si può avere un byte di dato che si incrementa di 1 per ogni messaggio inviato (in origine l’ACE).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magine 4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9FB0885F-C6F7-49C1-B1FF-BA33BD523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92" y="2507664"/>
            <a:ext cx="4142232" cy="276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93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F4D7520-0437-419F-BDE0-FFC70B89F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336406"/>
            <a:ext cx="7015495" cy="746435"/>
          </a:xfrm>
        </p:spPr>
        <p:txBody>
          <a:bodyPr>
            <a:normAutofit/>
          </a:bodyPr>
          <a:lstStyle/>
          <a:p>
            <a:r>
              <a:rPr lang="it-IT" sz="3600" dirty="0">
                <a:solidFill>
                  <a:schemeClr val="tx2"/>
                </a:solidFill>
              </a:rPr>
              <a:t>Emergency Object (EMCY)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A0BA3B-CE5A-4EB3-8E18-CFE5D1E77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1269242"/>
            <a:ext cx="4765949" cy="4505917"/>
          </a:xfrm>
        </p:spPr>
        <p:txBody>
          <a:bodyPr anchor="t">
            <a:normAutofit/>
          </a:bodyPr>
          <a:lstStyle/>
          <a:p>
            <a:r>
              <a:rPr lang="it-IT" sz="2000" dirty="0">
                <a:solidFill>
                  <a:schemeClr val="tx2"/>
                </a:solidFill>
              </a:rPr>
              <a:t>Inviato ogni volta che si verifica un errore, non causato da SDO.</a:t>
            </a:r>
          </a:p>
          <a:p>
            <a:endParaRPr lang="it-IT" sz="2000" dirty="0">
              <a:solidFill>
                <a:schemeClr val="tx2"/>
              </a:solidFill>
            </a:endParaRPr>
          </a:p>
          <a:p>
            <a:endParaRPr lang="it-IT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it-IT" sz="2000" dirty="0">
              <a:solidFill>
                <a:schemeClr val="tx2"/>
              </a:solidFill>
            </a:endParaRPr>
          </a:p>
          <a:p>
            <a:r>
              <a:rPr lang="it-IT" sz="2000" dirty="0">
                <a:solidFill>
                  <a:schemeClr val="tx2"/>
                </a:solidFill>
              </a:rPr>
              <a:t>Il payload del messaggio di errore è standardizzato.</a:t>
            </a:r>
          </a:p>
          <a:p>
            <a:pPr marL="0" indent="0">
              <a:buNone/>
            </a:pPr>
            <a:endParaRPr lang="it-IT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it-IT" sz="2000" dirty="0">
                <a:solidFill>
                  <a:schemeClr val="tx2"/>
                </a:solidFill>
              </a:rPr>
              <a:t>https://webhelp.kollmorgen.com/AKD/English/Content/CANopen/CANopen_07_01_CANopen%20Errors.htm?TocPath=AKD%20User%20Manual%7CFaults%20and%20Warnings%7C_____7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magine 4" descr="Immagine che contiene testo, schermata, linea, Carattere&#10;&#10;Descrizione generata automaticamente">
            <a:extLst>
              <a:ext uri="{FF2B5EF4-FFF2-40B4-BE49-F238E27FC236}">
                <a16:creationId xmlns:a16="http://schemas.microsoft.com/office/drawing/2014/main" id="{FFD6B5C8-B78B-4953-8743-1F205C0B0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92" y="3543860"/>
            <a:ext cx="4142232" cy="69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12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044633E-E853-4CCD-82FE-AB8475AE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96032"/>
            <a:ext cx="6769835" cy="714809"/>
          </a:xfrm>
        </p:spPr>
        <p:txBody>
          <a:bodyPr>
            <a:normAutofit/>
          </a:bodyPr>
          <a:lstStyle/>
          <a:p>
            <a:r>
              <a:rPr lang="it-IT" sz="3600" dirty="0">
                <a:solidFill>
                  <a:schemeClr val="tx2"/>
                </a:solidFill>
              </a:rPr>
              <a:t>Service Data Object (SDO)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5F51A6-331D-4D1B-A4A0-1FF1CB732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1227555"/>
            <a:ext cx="6223925" cy="4547604"/>
          </a:xfrm>
        </p:spPr>
        <p:txBody>
          <a:bodyPr anchor="t">
            <a:noAutofit/>
          </a:bodyPr>
          <a:lstStyle/>
          <a:p>
            <a:r>
              <a:rPr lang="it-IT" sz="2400" dirty="0">
                <a:solidFill>
                  <a:schemeClr val="tx2"/>
                </a:solidFill>
              </a:rPr>
              <a:t>Permette la scrittura o la lettura diretta di una variabile all’interno dell’Object Dictionary.</a:t>
            </a:r>
          </a:p>
          <a:p>
            <a:pPr marL="0" indent="0">
              <a:buNone/>
            </a:pPr>
            <a:endParaRPr lang="it-IT" sz="2400" dirty="0">
              <a:solidFill>
                <a:schemeClr val="tx2"/>
              </a:solidFill>
            </a:endParaRPr>
          </a:p>
          <a:p>
            <a:r>
              <a:rPr lang="it-IT" sz="2400" dirty="0">
                <a:solidFill>
                  <a:schemeClr val="tx2"/>
                </a:solidFill>
              </a:rPr>
              <a:t>Data: dato da scrivere (se si richiede la lettura tutti i byte sono a 0).</a:t>
            </a:r>
          </a:p>
          <a:p>
            <a:r>
              <a:rPr lang="it-IT" sz="2400" dirty="0">
                <a:solidFill>
                  <a:schemeClr val="tx2"/>
                </a:solidFill>
              </a:rPr>
              <a:t>IDX: index della variabile su cui scrivere o leggere</a:t>
            </a:r>
          </a:p>
          <a:p>
            <a:r>
              <a:rPr lang="it-IT" sz="2400" dirty="0">
                <a:solidFill>
                  <a:schemeClr val="tx2"/>
                </a:solidFill>
              </a:rPr>
              <a:t>SUBIDX: sotto-indice della variabile su cui scrivere o leggere</a:t>
            </a:r>
          </a:p>
          <a:p>
            <a:r>
              <a:rPr lang="it-IT" sz="2400" dirty="0" err="1">
                <a:solidFill>
                  <a:schemeClr val="tx2"/>
                </a:solidFill>
              </a:rPr>
              <a:t>NodeId</a:t>
            </a:r>
            <a:r>
              <a:rPr lang="it-IT" sz="2400" dirty="0">
                <a:solidFill>
                  <a:schemeClr val="tx2"/>
                </a:solidFill>
              </a:rPr>
              <a:t> del destinatario.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magine 4" descr="Immagine che contiene testo, linea, Carattere, numero&#10;&#10;Descrizione generata automaticamente">
            <a:extLst>
              <a:ext uri="{FF2B5EF4-FFF2-40B4-BE49-F238E27FC236}">
                <a16:creationId xmlns:a16="http://schemas.microsoft.com/office/drawing/2014/main" id="{CC98A87A-9073-496C-83FA-8D3A7B78F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428" y="3053136"/>
            <a:ext cx="5369492" cy="75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73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83A5C74-4546-4403-93FC-79DA0E4CF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64" y="688870"/>
            <a:ext cx="9833548" cy="661647"/>
          </a:xfrm>
        </p:spPr>
        <p:txBody>
          <a:bodyPr anchor="b">
            <a:normAutofit/>
          </a:bodyPr>
          <a:lstStyle/>
          <a:p>
            <a:pPr algn="ctr"/>
            <a:r>
              <a:rPr lang="it-IT" sz="3600" dirty="0">
                <a:solidFill>
                  <a:schemeClr val="tx2"/>
                </a:solidFill>
              </a:rPr>
              <a:t>Service Data Object (SDO)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4A8560-6F83-4B54-937E-CC44C7F56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549021"/>
            <a:ext cx="9833548" cy="4237925"/>
          </a:xfrm>
        </p:spPr>
        <p:txBody>
          <a:bodyPr>
            <a:normAutofit/>
          </a:bodyPr>
          <a:lstStyle/>
          <a:p>
            <a:r>
              <a:rPr lang="it-IT" sz="2400" dirty="0">
                <a:solidFill>
                  <a:schemeClr val="tx2"/>
                </a:solidFill>
              </a:rPr>
              <a:t>CMD: comando del SDO: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tx2"/>
                </a:solidFill>
              </a:rPr>
              <a:t>0x2F </a:t>
            </a:r>
            <a:r>
              <a:rPr lang="it-IT" sz="2400" dirty="0">
                <a:solidFill>
                  <a:schemeClr val="tx2"/>
                </a:solidFill>
                <a:sym typeface="Wingdings" panose="05000000000000000000" pitchFamily="2" charset="2"/>
              </a:rPr>
              <a:t> Scrittura di una variabile di 1 byte.</a:t>
            </a:r>
            <a:endParaRPr lang="it-IT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it-IT" sz="2400" dirty="0">
                <a:solidFill>
                  <a:schemeClr val="tx2"/>
                </a:solidFill>
              </a:rPr>
              <a:t>0x2B </a:t>
            </a:r>
            <a:r>
              <a:rPr lang="it-IT" sz="2400" dirty="0">
                <a:solidFill>
                  <a:schemeClr val="tx2"/>
                </a:solidFill>
                <a:sym typeface="Wingdings" panose="05000000000000000000" pitchFamily="2" charset="2"/>
              </a:rPr>
              <a:t> Scrittura di una variabile di 2 byte.</a:t>
            </a:r>
            <a:endParaRPr lang="it-IT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it-IT" sz="2400" dirty="0">
                <a:solidFill>
                  <a:schemeClr val="tx2"/>
                </a:solidFill>
              </a:rPr>
              <a:t>0x27 </a:t>
            </a:r>
            <a:r>
              <a:rPr lang="it-IT" sz="2400" dirty="0">
                <a:solidFill>
                  <a:schemeClr val="tx2"/>
                </a:solidFill>
                <a:sym typeface="Wingdings" panose="05000000000000000000" pitchFamily="2" charset="2"/>
              </a:rPr>
              <a:t> Scrittura di una variabile di 3 byte.</a:t>
            </a:r>
            <a:endParaRPr lang="it-IT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it-IT" sz="2400" dirty="0">
                <a:solidFill>
                  <a:schemeClr val="tx2"/>
                </a:solidFill>
              </a:rPr>
              <a:t>0x23 </a:t>
            </a:r>
            <a:r>
              <a:rPr lang="it-IT" sz="2400" dirty="0">
                <a:solidFill>
                  <a:schemeClr val="tx2"/>
                </a:solidFill>
                <a:sym typeface="Wingdings" panose="05000000000000000000" pitchFamily="2" charset="2"/>
              </a:rPr>
              <a:t> Scrittura di una variabile di 4 byte.</a:t>
            </a:r>
            <a:endParaRPr lang="it-IT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it-IT" sz="2400" dirty="0">
                <a:solidFill>
                  <a:schemeClr val="tx2"/>
                </a:solidFill>
              </a:rPr>
              <a:t>0x22 </a:t>
            </a:r>
            <a:r>
              <a:rPr lang="it-IT" sz="2400" dirty="0">
                <a:solidFill>
                  <a:schemeClr val="tx2"/>
                </a:solidFill>
                <a:sym typeface="Wingdings" panose="05000000000000000000" pitchFamily="2" charset="2"/>
              </a:rPr>
              <a:t> Scrittura di una variabile di N.</a:t>
            </a:r>
            <a:endParaRPr lang="it-IT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it-IT" sz="2400" dirty="0">
                <a:solidFill>
                  <a:schemeClr val="tx2"/>
                </a:solidFill>
              </a:rPr>
              <a:t>0x40 </a:t>
            </a:r>
            <a:r>
              <a:rPr lang="it-IT" sz="2400" dirty="0">
                <a:solidFill>
                  <a:schemeClr val="tx2"/>
                </a:solidFill>
                <a:sym typeface="Wingdings" panose="05000000000000000000" pitchFamily="2" charset="2"/>
              </a:rPr>
              <a:t> Lettura variabile di N byte.</a:t>
            </a:r>
            <a:endParaRPr lang="it-IT" sz="24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45527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2196</TotalTime>
  <Words>1478</Words>
  <Application>Microsoft Office PowerPoint</Application>
  <PresentationFormat>Widescreen</PresentationFormat>
  <Paragraphs>154</Paragraphs>
  <Slides>25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Tema di Office</vt:lpstr>
      <vt:lpstr>Protocollo CANopen</vt:lpstr>
      <vt:lpstr>Modalità funzionamento protocollo CANopen</vt:lpstr>
      <vt:lpstr>Messaggistica CANopen</vt:lpstr>
      <vt:lpstr>Network Management (NMT)</vt:lpstr>
      <vt:lpstr>Network Management (NMT)</vt:lpstr>
      <vt:lpstr>Synchronization Object (SYNC)</vt:lpstr>
      <vt:lpstr>Emergency Object (EMCY)</vt:lpstr>
      <vt:lpstr>Service Data Object (SDO)</vt:lpstr>
      <vt:lpstr>Service Data Object (SDO)</vt:lpstr>
      <vt:lpstr>Service Data Object (SDO): CMD risposta</vt:lpstr>
      <vt:lpstr>Service Data Object (SDO)</vt:lpstr>
      <vt:lpstr>Service Data Object (SDO)</vt:lpstr>
      <vt:lpstr>Process Data Object (PDO)</vt:lpstr>
      <vt:lpstr>Process Data Object (PDO)</vt:lpstr>
      <vt:lpstr>Process Data Object (PDO)</vt:lpstr>
      <vt:lpstr>Process Data Object (PDO)</vt:lpstr>
      <vt:lpstr>Process Data Object (PDO)</vt:lpstr>
      <vt:lpstr>Process Data Object (PDO)</vt:lpstr>
      <vt:lpstr>Boot-Up Message</vt:lpstr>
      <vt:lpstr>Heartbeat e NodeGuarding</vt:lpstr>
      <vt:lpstr>Heartbeat e NodeGuarding</vt:lpstr>
      <vt:lpstr>Layer Setting Service (LSS)</vt:lpstr>
      <vt:lpstr>Object Dictionary</vt:lpstr>
      <vt:lpstr>Microcontrol Code Generator</vt:lpstr>
      <vt:lpstr>FONTI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Protocollo CANopen   </dc:title>
  <dc:creator>Gabriele Morassutti</dc:creator>
  <cp:lastModifiedBy>Gabriele Morassutti</cp:lastModifiedBy>
  <cp:revision>36</cp:revision>
  <dcterms:created xsi:type="dcterms:W3CDTF">2023-06-21T06:48:24Z</dcterms:created>
  <dcterms:modified xsi:type="dcterms:W3CDTF">2025-01-20T14:44:33Z</dcterms:modified>
</cp:coreProperties>
</file>