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1"/>
  </p:notesMasterIdLst>
  <p:handoutMasterIdLst>
    <p:handoutMasterId r:id="rId12"/>
  </p:handoutMasterIdLst>
  <p:sldIdLst>
    <p:sldId id="256" r:id="rId4"/>
    <p:sldId id="550" r:id="rId5"/>
    <p:sldId id="551" r:id="rId6"/>
    <p:sldId id="553" r:id="rId7"/>
    <p:sldId id="554" r:id="rId8"/>
    <p:sldId id="555" r:id="rId9"/>
    <p:sldId id="552" r:id="rId10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7" autoAdjust="0"/>
    <p:restoredTop sz="94803" autoAdjust="0"/>
  </p:normalViewPr>
  <p:slideViewPr>
    <p:cSldViewPr snapToGrid="0" snapToObjects="1">
      <p:cViewPr varScale="1">
        <p:scale>
          <a:sx n="58" d="100"/>
          <a:sy n="58" d="100"/>
        </p:scale>
        <p:origin x="17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09/05/2021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09/05/2021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‹#›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303234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Home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Gabriele Ferrario 817518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en-US" dirty="0" err="1"/>
              <a:t>NodeMCU</a:t>
            </a:r>
            <a:r>
              <a:rPr lang="en-US" dirty="0"/>
              <a:t> 1.0 (ESP8266)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16x2 characters LCD display + PCF8574 I2C converter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DHT11 temperature and humidity sensor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Photoresistor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1x </a:t>
            </a:r>
            <a:r>
              <a:rPr lang="sv-SE" dirty="0"/>
              <a:t>SW-520D roll ball tilt sensor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10k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2x 200</a:t>
            </a:r>
            <a:r>
              <a:rPr lang="el-GR" dirty="0"/>
              <a:t>Ω </a:t>
            </a:r>
            <a:r>
              <a:rPr lang="en-US" dirty="0"/>
              <a:t>resistor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Workflow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A13B7-9D5F-4B57-8B19-E0A612B7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9" y="3367897"/>
            <a:ext cx="1618905" cy="1250187"/>
          </a:xfrm>
          <a:prstGeom prst="rect">
            <a:avLst/>
          </a:prstGeom>
        </p:spPr>
      </p:pic>
      <p:pic>
        <p:nvPicPr>
          <p:cNvPr id="1030" name="Picture 6" descr="Arduino Programming - Monday 4/13-5/18 (2:30-4:00pm) - for age 7+ - XSTREAM  learning centre">
            <a:extLst>
              <a:ext uri="{FF2B5EF4-FFF2-40B4-BE49-F238E27FC236}">
                <a16:creationId xmlns:a16="http://schemas.microsoft.com/office/drawing/2014/main" id="{5EF8FEC1-620B-45D3-8C88-F3F51B29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3" y="2084510"/>
            <a:ext cx="2663814" cy="1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D1355-23B2-4F4F-BA82-22BB90B6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3" y="4713076"/>
            <a:ext cx="2557099" cy="1656420"/>
          </a:xfrm>
          <a:prstGeom prst="rect">
            <a:avLst/>
          </a:prstGeom>
        </p:spPr>
      </p:pic>
      <p:pic>
        <p:nvPicPr>
          <p:cNvPr id="1034" name="Picture 10" descr="InfluxDB - Wikipedia">
            <a:extLst>
              <a:ext uri="{FF2B5EF4-FFF2-40B4-BE49-F238E27FC236}">
                <a16:creationId xmlns:a16="http://schemas.microsoft.com/office/drawing/2014/main" id="{460BB24E-3DCA-40AE-A568-1B4408CF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92" y="953595"/>
            <a:ext cx="4186410" cy="15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DA6C59-5E81-4615-98FE-B40F9068EFA0}"/>
              </a:ext>
            </a:extLst>
          </p:cNvPr>
          <p:cNvSpPr/>
          <p:nvPr/>
        </p:nvSpPr>
        <p:spPr>
          <a:xfrm>
            <a:off x="972325" y="2089663"/>
            <a:ext cx="2060154" cy="26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A407E-07AA-4538-ACF1-F0CBCB3BB942}"/>
              </a:ext>
            </a:extLst>
          </p:cNvPr>
          <p:cNvSpPr txBox="1"/>
          <p:nvPr/>
        </p:nvSpPr>
        <p:spPr>
          <a:xfrm>
            <a:off x="755622" y="1316041"/>
            <a:ext cx="243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/>
              <a:t>Home monitoring</a:t>
            </a:r>
          </a:p>
          <a:p>
            <a:pPr algn="ctr"/>
            <a:r>
              <a:rPr lang="it-IT" sz="1800" dirty="0"/>
              <a:t>system</a:t>
            </a:r>
          </a:p>
        </p:txBody>
      </p:sp>
      <p:pic>
        <p:nvPicPr>
          <p:cNvPr id="1036" name="Picture 12" descr="Release Notes June 2014: Multiple Users for One Plot Projects Account">
            <a:extLst>
              <a:ext uri="{FF2B5EF4-FFF2-40B4-BE49-F238E27FC236}">
                <a16:creationId xmlns:a16="http://schemas.microsoft.com/office/drawing/2014/main" id="{CF9BD7EA-BC1D-4A47-B89A-2927FB7F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12" y="2572311"/>
            <a:ext cx="1952341" cy="19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7ED56-26DF-4B79-B256-972D9BEE23CE}"/>
              </a:ext>
            </a:extLst>
          </p:cNvPr>
          <p:cNvCxnSpPr>
            <a:cxnSpLocks/>
          </p:cNvCxnSpPr>
          <p:nvPr/>
        </p:nvCxnSpPr>
        <p:spPr>
          <a:xfrm flipV="1">
            <a:off x="3086297" y="2070042"/>
            <a:ext cx="1063471" cy="489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FAB0D-9D0A-40BC-966C-B501D20118B4}"/>
              </a:ext>
            </a:extLst>
          </p:cNvPr>
          <p:cNvCxnSpPr>
            <a:cxnSpLocks/>
          </p:cNvCxnSpPr>
          <p:nvPr/>
        </p:nvCxnSpPr>
        <p:spPr>
          <a:xfrm>
            <a:off x="3086297" y="4413478"/>
            <a:ext cx="1423520" cy="5991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9D810-CDB4-4B2A-9D46-E9BBC1F379D5}"/>
              </a:ext>
            </a:extLst>
          </p:cNvPr>
          <p:cNvCxnSpPr>
            <a:cxnSpLocks/>
            <a:stCxn id="1036" idx="1"/>
          </p:cNvCxnSpPr>
          <p:nvPr/>
        </p:nvCxnSpPr>
        <p:spPr>
          <a:xfrm flipH="1">
            <a:off x="3137425" y="3548482"/>
            <a:ext cx="3605687" cy="128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6EAF09-118B-47DF-8833-4B0159A24269}"/>
              </a:ext>
            </a:extLst>
          </p:cNvPr>
          <p:cNvCxnSpPr>
            <a:cxnSpLocks/>
          </p:cNvCxnSpPr>
          <p:nvPr/>
        </p:nvCxnSpPr>
        <p:spPr>
          <a:xfrm flipH="1" flipV="1">
            <a:off x="6298411" y="2089663"/>
            <a:ext cx="752385" cy="613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13D019-38A8-4118-B6DD-0DABC5038CEE}"/>
              </a:ext>
            </a:extLst>
          </p:cNvPr>
          <p:cNvCxnSpPr>
            <a:cxnSpLocks/>
          </p:cNvCxnSpPr>
          <p:nvPr/>
        </p:nvCxnSpPr>
        <p:spPr>
          <a:xfrm flipH="1">
            <a:off x="6356154" y="4139113"/>
            <a:ext cx="752385" cy="8735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F38A-1228-4CB8-8292-534ACE58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Event detection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B8C4-F075-4FA7-82E7-F1511AF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High/Low Temperature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High/Low Light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Tilt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Low WiFi </a:t>
            </a:r>
            <a:r>
              <a:rPr lang="it-IT" dirty="0" err="1"/>
              <a:t>strength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Alerting events are collected and reported by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Led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icon</a:t>
            </a:r>
            <a:r>
              <a:rPr lang="it-IT" dirty="0"/>
              <a:t> in the web page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InfluxDB</a:t>
            </a:r>
            <a:r>
              <a:rPr lang="it-IT" dirty="0"/>
              <a:t> dashboard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FA78-E57E-46B6-9DA3-BA4BAB52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5D503-89AC-4BBC-A1A4-3456DA326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C20B-B4F2-46C3-81BB-EB6E70C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B8B78-8991-42C2-A7D3-52CEB50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84" y="4101836"/>
            <a:ext cx="1382063" cy="1887696"/>
          </a:xfrm>
          <a:prstGeom prst="rect">
            <a:avLst/>
          </a:prstGeom>
        </p:spPr>
      </p:pic>
      <p:pic>
        <p:nvPicPr>
          <p:cNvPr id="9" name="Graphic 8" descr="High temperature">
            <a:extLst>
              <a:ext uri="{FF2B5EF4-FFF2-40B4-BE49-F238E27FC236}">
                <a16:creationId xmlns:a16="http://schemas.microsoft.com/office/drawing/2014/main" id="{295BF2C6-7D1B-40C5-A9C0-45D8BEC5B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267" y="1656544"/>
            <a:ext cx="914400" cy="914400"/>
          </a:xfrm>
          <a:prstGeom prst="rect">
            <a:avLst/>
          </a:prstGeom>
        </p:spPr>
      </p:pic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ED9BCCCD-D330-491C-89CE-D7B944471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8432" y="16565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3550-84F2-4F94-911C-62CD8F10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–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7FAD-2911-4870-ABE5-8B5B982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B1734-7A98-4902-AC7A-71361C1277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F918-2C5A-4D69-80C7-FB47577E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CB323-4DD9-4CE9-8E2E-2AD6F6A0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7550"/>
            <a:ext cx="4572000" cy="5739928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39B147-E39D-460F-BE83-1F537BC2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887550"/>
            <a:ext cx="4570883" cy="5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F497-655E-4C8B-B344-C06B80CD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–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9E437-F60F-436D-B35B-4EC6238C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EE393-4BD1-44B4-A611-BDF398608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  <a:p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C9C5-62F0-4024-84CF-3378F13B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67894-AD74-40FC-B39A-C1EE3A55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83" y="887551"/>
            <a:ext cx="4572000" cy="573992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2297D224-47DA-4636-A727-CC898134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87550"/>
            <a:ext cx="4560983" cy="57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allows to: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monitor temperature, humidity, light, </a:t>
            </a:r>
            <a:r>
              <a:rPr lang="en-US" dirty="0" err="1"/>
              <a:t>WiFi</a:t>
            </a:r>
            <a:r>
              <a:rPr lang="en-US" dirty="0"/>
              <a:t> and tilt in the house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alert relevant events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insert new sensor, such as sound sensor or flame sensor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 time communication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Gabriele Ferrario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39162</TotalTime>
  <Words>244</Words>
  <Application>Microsoft Office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PowerPoint Presentation</vt:lpstr>
      <vt:lpstr>Materials</vt:lpstr>
      <vt:lpstr>Method – Workflow</vt:lpstr>
      <vt:lpstr>Method – Event detection</vt:lpstr>
      <vt:lpstr>Method – System</vt:lpstr>
      <vt:lpstr>Method – System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Ferrario, Gabriele</cp:lastModifiedBy>
  <cp:revision>771</cp:revision>
  <cp:lastPrinted>2019-04-08T11:17:13Z</cp:lastPrinted>
  <dcterms:created xsi:type="dcterms:W3CDTF">2011-04-16T15:48:33Z</dcterms:created>
  <dcterms:modified xsi:type="dcterms:W3CDTF">2021-05-09T23:15:44Z</dcterms:modified>
</cp:coreProperties>
</file>