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427283a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427283a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427283a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427283a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427283a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427283a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427283a6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427283a6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427283a6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427283a6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427283a6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427283a6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427283a6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427283a6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3400da02a25e8e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3400da02a25e8e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427283a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427283a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3400da02a25e8ea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400da02a25e8ea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34e57cf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34e57cf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34e57cf4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34e57cf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34e57cf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34e57cf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34e57cf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34e57cf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820"/>
              <a:t>Byzantine Reliable Broadcast Project</a:t>
            </a:r>
            <a:endParaRPr sz="2820"/>
          </a:p>
        </p:txBody>
      </p:sp>
      <p:sp>
        <p:nvSpPr>
          <p:cNvPr id="55" name="Google Shape;55;p13"/>
          <p:cNvSpPr txBox="1"/>
          <p:nvPr>
            <p:ph idx="1" type="body"/>
          </p:nvPr>
        </p:nvSpPr>
        <p:spPr>
          <a:xfrm>
            <a:off x="311700" y="1431900"/>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it">
                <a:solidFill>
                  <a:schemeClr val="dk1"/>
                </a:solidFill>
              </a:rPr>
              <a:t>Outline:</a:t>
            </a:r>
            <a:endParaRPr>
              <a:solidFill>
                <a:schemeClr val="dk1"/>
              </a:solidFill>
            </a:endParaRPr>
          </a:p>
          <a:p>
            <a:pPr indent="-342900" lvl="0" marL="457200" rtl="0" algn="l">
              <a:spcBef>
                <a:spcPts val="1200"/>
              </a:spcBef>
              <a:spcAft>
                <a:spcPts val="0"/>
              </a:spcAft>
              <a:buClr>
                <a:schemeClr val="dk1"/>
              </a:buClr>
              <a:buSzPts val="1800"/>
              <a:buChar char="●"/>
            </a:pPr>
            <a:r>
              <a:rPr lang="it">
                <a:solidFill>
                  <a:schemeClr val="dk1"/>
                </a:solidFill>
              </a:rPr>
              <a:t>Description of the BRB-protocols</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Implementation</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General problems encountered and proposed solutions</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Simulation settings</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Simulation Results</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Conclusions</a:t>
            </a:r>
            <a:endParaRPr>
              <a:solidFill>
                <a:schemeClr val="dk1"/>
              </a:solidFill>
            </a:endParaRPr>
          </a:p>
          <a:p>
            <a:pPr indent="0" lvl="0" marL="914400" rtl="0" algn="l">
              <a:spcBef>
                <a:spcPts val="1200"/>
              </a:spcBef>
              <a:spcAft>
                <a:spcPts val="120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2.Implementation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solidFill>
                  <a:schemeClr val="accent1"/>
                </a:solidFill>
              </a:rPr>
              <a:t>#TODO Carlo se hai delle idee da mettere qui o come strutturare la sezione</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3.</a:t>
            </a:r>
            <a:r>
              <a:rPr lang="it" sz="3133"/>
              <a:t>General problems encountered and solutions</a:t>
            </a:r>
            <a:endParaRPr sz="4133"/>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150000"/>
              </a:lnSpc>
              <a:spcBef>
                <a:spcPts val="0"/>
              </a:spcBef>
              <a:spcAft>
                <a:spcPts val="0"/>
              </a:spcAft>
              <a:buClr>
                <a:schemeClr val="dk1"/>
              </a:buClr>
              <a:buSzPct val="100000"/>
              <a:buChar char="●"/>
            </a:pPr>
            <a:r>
              <a:rPr lang="it">
                <a:solidFill>
                  <a:schemeClr val="dk1"/>
                </a:solidFill>
              </a:rPr>
              <a:t>Not very familiar to the simulation tools</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Few documentation for the encryption functions</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Difficult to find the suitable encryption python libraries</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Difficult to decide between robustness of the protocol and efficiency</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Difficult to manage </a:t>
            </a:r>
            <a:r>
              <a:rPr lang="it">
                <a:solidFill>
                  <a:schemeClr val="dk1"/>
                </a:solidFill>
              </a:rPr>
              <a:t>the</a:t>
            </a:r>
            <a:r>
              <a:rPr lang="it">
                <a:solidFill>
                  <a:schemeClr val="dk1"/>
                </a:solidFill>
              </a:rPr>
              <a:t> links module implementation and API’s</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Difficult to code from scratch the suitable links module implementation</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Not always clear stated some features and steps of the protocols pseudocode</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Function specification difficult to implement</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Difficult to set up a basic benchmarking to debug</a:t>
            </a:r>
            <a:endParaRPr>
              <a:solidFill>
                <a:schemeClr val="dk1"/>
              </a:solidFill>
            </a:endParaRPr>
          </a:p>
          <a:p>
            <a:pPr indent="-308610" lvl="0" marL="457200" rtl="0" algn="l">
              <a:lnSpc>
                <a:spcPct val="150000"/>
              </a:lnSpc>
              <a:spcBef>
                <a:spcPts val="0"/>
              </a:spcBef>
              <a:spcAft>
                <a:spcPts val="0"/>
              </a:spcAft>
              <a:buClr>
                <a:schemeClr val="dk1"/>
              </a:buClr>
              <a:buSzPct val="100000"/>
              <a:buChar char="●"/>
            </a:pPr>
            <a:r>
              <a:rPr lang="it">
                <a:solidFill>
                  <a:schemeClr val="dk1"/>
                </a:solidFill>
              </a:rPr>
              <a:t>Limit to the SW/HW resources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4.Simulation settings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solidFill>
                  <a:schemeClr val="accent1"/>
                </a:solidFill>
              </a:rPr>
              <a:t>#TODO Gabriele</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5.Simulation results</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6.Conclusions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Byzantine Reliable Broadcast Project</a:t>
            </a:r>
            <a:endParaRPr/>
          </a:p>
        </p:txBody>
      </p:sp>
      <p:sp>
        <p:nvSpPr>
          <p:cNvPr id="149" name="Google Shape;149;p27"/>
          <p:cNvSpPr txBox="1"/>
          <p:nvPr>
            <p:ph idx="1" type="body"/>
          </p:nvPr>
        </p:nvSpPr>
        <p:spPr>
          <a:xfrm>
            <a:off x="311700" y="1421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dk1"/>
                </a:solidFill>
              </a:rPr>
              <a:t>● Number of group members: 3</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rPr lang="it">
                <a:solidFill>
                  <a:schemeClr val="dk1"/>
                </a:solidFill>
              </a:rPr>
              <a:t>● Members: Gianmarco Bordin, Carlo Giralda, Gabriele Lerani</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it">
                <a:solidFill>
                  <a:schemeClr val="dk1"/>
                </a:solidFill>
              </a:rPr>
              <a:t>● Student IDS: 2081387,...,...</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8675"/>
            <a:ext cx="8520600" cy="72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a:t>1.Description of the protocols</a:t>
            </a:r>
            <a:endParaRPr/>
          </a:p>
        </p:txBody>
      </p:sp>
      <p:sp>
        <p:nvSpPr>
          <p:cNvPr id="61" name="Google Shape;61;p14"/>
          <p:cNvSpPr txBox="1"/>
          <p:nvPr>
            <p:ph idx="1" type="body"/>
          </p:nvPr>
        </p:nvSpPr>
        <p:spPr>
          <a:xfrm>
            <a:off x="0" y="1148900"/>
            <a:ext cx="36978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it">
                <a:solidFill>
                  <a:schemeClr val="dk1"/>
                </a:solidFill>
              </a:rPr>
              <a:t>Properties of BCB:</a:t>
            </a:r>
            <a:endParaRPr>
              <a:solidFill>
                <a:schemeClr val="dk1"/>
              </a:solidFill>
            </a:endParaRPr>
          </a:p>
          <a:p>
            <a:pPr indent="0" lvl="0" marL="0" rtl="0" algn="l">
              <a:spcBef>
                <a:spcPts val="1200"/>
              </a:spcBef>
              <a:spcAft>
                <a:spcPts val="0"/>
              </a:spcAft>
              <a:buClr>
                <a:schemeClr val="dk1"/>
              </a:buClr>
              <a:buSzPct val="61111"/>
              <a:buFont typeface="Arial"/>
              <a:buNone/>
            </a:pPr>
            <a:r>
              <a:rPr lang="it">
                <a:solidFill>
                  <a:schemeClr val="dk1"/>
                </a:solidFill>
              </a:rPr>
              <a:t>BCB1: Validity: If a correct process p broadcasts a message m, then every correct process eventually delivers m.</a:t>
            </a:r>
            <a:endParaRPr>
              <a:solidFill>
                <a:schemeClr val="dk1"/>
              </a:solidFill>
            </a:endParaRPr>
          </a:p>
          <a:p>
            <a:pPr indent="0" lvl="0" marL="0" rtl="0" algn="l">
              <a:spcBef>
                <a:spcPts val="1200"/>
              </a:spcBef>
              <a:spcAft>
                <a:spcPts val="0"/>
              </a:spcAft>
              <a:buClr>
                <a:schemeClr val="dk1"/>
              </a:buClr>
              <a:buSzPct val="61111"/>
              <a:buFont typeface="Arial"/>
              <a:buNone/>
            </a:pPr>
            <a:r>
              <a:rPr lang="it">
                <a:solidFill>
                  <a:schemeClr val="dk1"/>
                </a:solidFill>
              </a:rPr>
              <a:t>BCB2: No duplication: Every correct process delivers at most one message.</a:t>
            </a:r>
            <a:endParaRPr>
              <a:solidFill>
                <a:schemeClr val="dk1"/>
              </a:solidFill>
            </a:endParaRPr>
          </a:p>
          <a:p>
            <a:pPr indent="0" lvl="0" marL="0" rtl="0" algn="l">
              <a:spcBef>
                <a:spcPts val="1200"/>
              </a:spcBef>
              <a:spcAft>
                <a:spcPts val="0"/>
              </a:spcAft>
              <a:buClr>
                <a:schemeClr val="dk1"/>
              </a:buClr>
              <a:buSzPct val="61111"/>
              <a:buFont typeface="Arial"/>
              <a:buNone/>
            </a:pPr>
            <a:r>
              <a:rPr lang="it">
                <a:solidFill>
                  <a:schemeClr val="dk1"/>
                </a:solidFill>
              </a:rPr>
              <a:t>BCB3: Integrity: If some correct process delivers a message m with sender p and process p is correct, then m was previously broadcast by p.</a:t>
            </a:r>
            <a:endParaRPr>
              <a:solidFill>
                <a:schemeClr val="dk1"/>
              </a:solidFill>
            </a:endParaRPr>
          </a:p>
          <a:p>
            <a:pPr indent="0" lvl="0" marL="0" rtl="0" algn="l">
              <a:spcBef>
                <a:spcPts val="1200"/>
              </a:spcBef>
              <a:spcAft>
                <a:spcPts val="1200"/>
              </a:spcAft>
              <a:buNone/>
            </a:pPr>
            <a:r>
              <a:rPr lang="it">
                <a:solidFill>
                  <a:schemeClr val="dk1"/>
                </a:solidFill>
              </a:rPr>
              <a:t>BCB4: Consistency: If some correct process delivers a message m and another correct process delivers a message m then m = m</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3760000" y="1239575"/>
            <a:ext cx="5307875" cy="3235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Assumptions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-the server(s) address(es) is(are) known to every process in the network</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-every process knows the ID of the broadcaster that is settled to one in our implementation;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-the broadcaster sends a message only to processes whose ids have been already received by itself before the broadcast primitive so eventually subsequent receivers that connect to the service after it has broadcasted the message will not receive it;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-the network is fully connected;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-every array that contains messages of a specific type is checked according to an interval of time(e.g every .001 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-the message is considered delivered when in the terminal is prompted the "- - - - -Message Delivered - - - - -" string;</a:t>
            </a:r>
            <a:endParaRPr sz="1200">
              <a:solidFill>
                <a:schemeClr val="dk1"/>
              </a:solidFill>
            </a:endParaRPr>
          </a:p>
          <a:p>
            <a:pPr indent="0" lvl="0" marL="0" rtl="0" algn="l">
              <a:lnSpc>
                <a:spcPct val="115000"/>
              </a:lnSpc>
              <a:spcBef>
                <a:spcPts val="0"/>
              </a:spcBef>
              <a:spcAft>
                <a:spcPts val="0"/>
              </a:spcAft>
              <a:buNone/>
            </a:pPr>
            <a:r>
              <a:rPr lang="it" sz="1200">
                <a:solidFill>
                  <a:schemeClr val="dk1"/>
                </a:solidFill>
              </a:rPr>
              <a:t>-in all the algorithm is used the sha256 cryptographic hash function;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-in the Authenticated Messages code algorithm the RSA API interface has been chosen for making the digital signatures;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-in the erasure code algorithm the pyeclib API interface has been chosen for making </a:t>
            </a:r>
            <a:r>
              <a:rPr lang="it" sz="1200">
                <a:solidFill>
                  <a:schemeClr val="dk1"/>
                </a:solidFill>
              </a:rPr>
              <a:t>the</a:t>
            </a:r>
            <a:r>
              <a:rPr lang="it" sz="1200">
                <a:solidFill>
                  <a:schemeClr val="dk1"/>
                </a:solidFill>
              </a:rPr>
              <a:t> shares;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-we have modeled a faulty process like a process that discard every message that it receives after the time it fails;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-in the erasure code algorithm, we have considered the "source" field of a message instead of the "from" message field for finality and soundness reasons.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1200">
                <a:solidFill>
                  <a:schemeClr val="dk1"/>
                </a:solidFill>
              </a:rPr>
              <a:t>-we have modeled the byzantine process with specific python modules.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91850" y="289800"/>
            <a:ext cx="854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3133"/>
              <a:t>BRB-</a:t>
            </a:r>
            <a:r>
              <a:rPr lang="it" sz="3133"/>
              <a:t>double</a:t>
            </a:r>
            <a:r>
              <a:rPr lang="it" sz="3133"/>
              <a:t>-</a:t>
            </a:r>
            <a:r>
              <a:rPr lang="it" sz="3133"/>
              <a:t>echo pseudocode</a:t>
            </a:r>
            <a:endParaRPr sz="3133"/>
          </a:p>
          <a:p>
            <a:pPr indent="0" lvl="0" marL="0" rtl="0" algn="l">
              <a:spcBef>
                <a:spcPts val="0"/>
              </a:spcBef>
              <a:spcAft>
                <a:spcPts val="0"/>
              </a:spcAft>
              <a:buNone/>
            </a:pPr>
            <a:r>
              <a:t/>
            </a:r>
            <a:endParaRPr/>
          </a:p>
        </p:txBody>
      </p:sp>
      <p:pic>
        <p:nvPicPr>
          <p:cNvPr id="74" name="Google Shape;74;p16"/>
          <p:cNvPicPr preferRelativeResize="0"/>
          <p:nvPr/>
        </p:nvPicPr>
        <p:blipFill>
          <a:blip r:embed="rId3">
            <a:alphaModFix/>
          </a:blip>
          <a:stretch>
            <a:fillRect/>
          </a:stretch>
        </p:blipFill>
        <p:spPr>
          <a:xfrm>
            <a:off x="2737900" y="1042600"/>
            <a:ext cx="6406100" cy="3486250"/>
          </a:xfrm>
          <a:prstGeom prst="rect">
            <a:avLst/>
          </a:prstGeom>
          <a:noFill/>
          <a:ln>
            <a:noFill/>
          </a:ln>
        </p:spPr>
      </p:pic>
      <p:sp>
        <p:nvSpPr>
          <p:cNvPr id="75" name="Google Shape;75;p16"/>
          <p:cNvSpPr txBox="1"/>
          <p:nvPr/>
        </p:nvSpPr>
        <p:spPr>
          <a:xfrm>
            <a:off x="416025" y="1111500"/>
            <a:ext cx="22353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   Modules:</a:t>
            </a:r>
            <a:br>
              <a:rPr lang="it"/>
            </a:b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t>Authenticated Link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solidFill>
                  <a:schemeClr val="dk1"/>
                </a:solidFill>
              </a:rPr>
              <a:t>BRB </a:t>
            </a:r>
            <a:r>
              <a:rPr lang="it"/>
              <a:t>Process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t>Server(s)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295775" y="3372962"/>
            <a:ext cx="8105775" cy="1571625"/>
          </a:xfrm>
          <a:prstGeom prst="rect">
            <a:avLst/>
          </a:prstGeom>
          <a:noFill/>
          <a:ln>
            <a:noFill/>
          </a:ln>
        </p:spPr>
      </p:pic>
      <p:sp>
        <p:nvSpPr>
          <p:cNvPr id="81" name="Google Shape;81;p17"/>
          <p:cNvSpPr txBox="1"/>
          <p:nvPr/>
        </p:nvSpPr>
        <p:spPr>
          <a:xfrm>
            <a:off x="311700" y="347675"/>
            <a:ext cx="829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800"/>
              <a:t>Authenticated Messages Pseudocode</a:t>
            </a:r>
            <a:endParaRPr sz="2600">
              <a:solidFill>
                <a:schemeClr val="dk2"/>
              </a:solidFill>
            </a:endParaRPr>
          </a:p>
          <a:p>
            <a:pPr indent="0" lvl="0" marL="0" rtl="0" algn="l">
              <a:spcBef>
                <a:spcPts val="0"/>
              </a:spcBef>
              <a:spcAft>
                <a:spcPts val="0"/>
              </a:spcAft>
              <a:buNone/>
            </a:pPr>
            <a:r>
              <a:t/>
            </a:r>
            <a:endParaRPr/>
          </a:p>
        </p:txBody>
      </p:sp>
      <p:sp>
        <p:nvSpPr>
          <p:cNvPr id="82" name="Google Shape;82;p17"/>
          <p:cNvSpPr txBox="1"/>
          <p:nvPr/>
        </p:nvSpPr>
        <p:spPr>
          <a:xfrm>
            <a:off x="933475" y="1178975"/>
            <a:ext cx="6830400" cy="22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dk1"/>
                </a:solidFill>
              </a:rPr>
              <a:t>   Modules: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Link → used for the vote message phase</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Authenticated Link → used for the propose message phase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BRB Process → module that characterizes the protocol implementation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Server(s) → server for process identification</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0" y="245125"/>
            <a:ext cx="8832300" cy="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a:t>Hash Based Pseudocode </a:t>
            </a:r>
            <a:endParaRPr/>
          </a:p>
        </p:txBody>
      </p:sp>
      <p:pic>
        <p:nvPicPr>
          <p:cNvPr id="88" name="Google Shape;88;p18"/>
          <p:cNvPicPr preferRelativeResize="0"/>
          <p:nvPr/>
        </p:nvPicPr>
        <p:blipFill>
          <a:blip r:embed="rId3">
            <a:alphaModFix/>
          </a:blip>
          <a:stretch>
            <a:fillRect/>
          </a:stretch>
        </p:blipFill>
        <p:spPr>
          <a:xfrm>
            <a:off x="2109224" y="1069375"/>
            <a:ext cx="6723076" cy="1076325"/>
          </a:xfrm>
          <a:prstGeom prst="rect">
            <a:avLst/>
          </a:prstGeom>
          <a:noFill/>
          <a:ln>
            <a:noFill/>
          </a:ln>
        </p:spPr>
      </p:pic>
      <p:pic>
        <p:nvPicPr>
          <p:cNvPr id="89" name="Google Shape;89;p18"/>
          <p:cNvPicPr preferRelativeResize="0"/>
          <p:nvPr/>
        </p:nvPicPr>
        <p:blipFill>
          <a:blip r:embed="rId4">
            <a:alphaModFix/>
          </a:blip>
          <a:stretch>
            <a:fillRect/>
          </a:stretch>
        </p:blipFill>
        <p:spPr>
          <a:xfrm>
            <a:off x="2739450" y="1930525"/>
            <a:ext cx="6324600" cy="3285425"/>
          </a:xfrm>
          <a:prstGeom prst="rect">
            <a:avLst/>
          </a:prstGeom>
          <a:noFill/>
          <a:ln>
            <a:noFill/>
          </a:ln>
        </p:spPr>
      </p:pic>
      <p:sp>
        <p:nvSpPr>
          <p:cNvPr id="90" name="Google Shape;90;p18"/>
          <p:cNvSpPr txBox="1"/>
          <p:nvPr/>
        </p:nvSpPr>
        <p:spPr>
          <a:xfrm>
            <a:off x="0" y="1225325"/>
            <a:ext cx="2739300" cy="3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Modules: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t>BRB Process</a:t>
            </a:r>
            <a:endParaRPr/>
          </a:p>
          <a:p>
            <a:pPr indent="-317500" lvl="0" marL="457200" rtl="0" algn="l">
              <a:spcBef>
                <a:spcPts val="0"/>
              </a:spcBef>
              <a:spcAft>
                <a:spcPts val="0"/>
              </a:spcAft>
              <a:buSzPts val="1400"/>
              <a:buChar char="●"/>
            </a:pPr>
            <a:r>
              <a:rPr lang="it"/>
              <a:t>Server</a:t>
            </a:r>
            <a:endParaRPr/>
          </a:p>
          <a:p>
            <a:pPr indent="-317500" lvl="0" marL="457200" rtl="0" algn="l">
              <a:spcBef>
                <a:spcPts val="0"/>
              </a:spcBef>
              <a:spcAft>
                <a:spcPts val="0"/>
              </a:spcAft>
              <a:buSzPts val="1400"/>
              <a:buChar char="●"/>
            </a:pPr>
            <a:r>
              <a:rPr lang="it"/>
              <a:t>Authenticated link</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Hashing used → SHA256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1" name="Google Shape;91;p18"/>
          <p:cNvPicPr preferRelativeResize="0"/>
          <p:nvPr/>
        </p:nvPicPr>
        <p:blipFill>
          <a:blip r:embed="rId5">
            <a:alphaModFix/>
          </a:blip>
          <a:stretch>
            <a:fillRect/>
          </a:stretch>
        </p:blipFill>
        <p:spPr>
          <a:xfrm>
            <a:off x="0" y="3322375"/>
            <a:ext cx="2868776" cy="96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86900" y="183075"/>
            <a:ext cx="877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820"/>
              <a:t>Hash Based Pseudocode 2</a:t>
            </a:r>
            <a:endParaRPr sz="2820"/>
          </a:p>
        </p:txBody>
      </p:sp>
      <p:sp>
        <p:nvSpPr>
          <p:cNvPr id="97" name="Google Shape;97;p19"/>
          <p:cNvSpPr txBox="1"/>
          <p:nvPr/>
        </p:nvSpPr>
        <p:spPr>
          <a:xfrm>
            <a:off x="1036975" y="2560375"/>
            <a:ext cx="48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3686350" y="863850"/>
            <a:ext cx="5144125" cy="4136375"/>
          </a:xfrm>
          <a:prstGeom prst="rect">
            <a:avLst/>
          </a:prstGeom>
          <a:noFill/>
          <a:ln>
            <a:noFill/>
          </a:ln>
        </p:spPr>
      </p:pic>
      <p:sp>
        <p:nvSpPr>
          <p:cNvPr id="99" name="Google Shape;99;p19"/>
          <p:cNvSpPr txBox="1"/>
          <p:nvPr/>
        </p:nvSpPr>
        <p:spPr>
          <a:xfrm>
            <a:off x="188325" y="1243625"/>
            <a:ext cx="3881100" cy="357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t">
                <a:solidFill>
                  <a:schemeClr val="dk1"/>
                </a:solidFill>
              </a:rPr>
              <a:t>F</a:t>
            </a:r>
            <a:r>
              <a:rPr lang="it">
                <a:solidFill>
                  <a:schemeClr val="dk1"/>
                </a:solidFill>
              </a:rPr>
              <a:t>or each message flag a</a:t>
            </a:r>
            <a:r>
              <a:rPr lang="it"/>
              <a:t> different receiving functions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t>Message identified by (source,SN) tuple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solidFill>
                  <a:schemeClr val="dk1"/>
                </a:solidFill>
              </a:rPr>
              <a:t>For each message flag a different counter</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Counter indexed on the key (flag,source,Hash(m),SN)</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it">
                <a:solidFill>
                  <a:schemeClr val="dk1"/>
                </a:solidFill>
              </a:rPr>
              <a:t>Check function to verify if some type of counter exceed a bounded threshold to take the required actions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3837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820"/>
              <a:t>Erasure coding </a:t>
            </a:r>
            <a:r>
              <a:rPr lang="it" sz="2820"/>
              <a:t>pseudocode</a:t>
            </a:r>
            <a:endParaRPr sz="2820"/>
          </a:p>
        </p:txBody>
      </p:sp>
      <p:pic>
        <p:nvPicPr>
          <p:cNvPr id="105" name="Google Shape;105;p20"/>
          <p:cNvPicPr preferRelativeResize="0"/>
          <p:nvPr/>
        </p:nvPicPr>
        <p:blipFill>
          <a:blip r:embed="rId3">
            <a:alphaModFix/>
          </a:blip>
          <a:stretch>
            <a:fillRect/>
          </a:stretch>
        </p:blipFill>
        <p:spPr>
          <a:xfrm>
            <a:off x="467775" y="4088650"/>
            <a:ext cx="4336274" cy="1054850"/>
          </a:xfrm>
          <a:prstGeom prst="rect">
            <a:avLst/>
          </a:prstGeom>
          <a:noFill/>
          <a:ln>
            <a:noFill/>
          </a:ln>
        </p:spPr>
      </p:pic>
      <p:sp>
        <p:nvSpPr>
          <p:cNvPr id="106" name="Google Shape;106;p20"/>
          <p:cNvSpPr txBox="1"/>
          <p:nvPr/>
        </p:nvSpPr>
        <p:spPr>
          <a:xfrm>
            <a:off x="560925" y="1357875"/>
            <a:ext cx="4284600" cy="375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t"/>
              <a:t>Similar to the others specifications we have the reliable broadcast primitive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it"/>
              <a:t>The message is divided into fragments</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it"/>
              <a:t>Different receiving functions for each flag</a:t>
            </a:r>
            <a:endParaRPr/>
          </a:p>
          <a:p>
            <a:pPr indent="0" lvl="0" marL="1371600" rtl="0" algn="l">
              <a:spcBef>
                <a:spcPts val="0"/>
              </a:spcBef>
              <a:spcAft>
                <a:spcPts val="0"/>
              </a:spcAft>
              <a:buNone/>
            </a:pPr>
            <a:r>
              <a:t/>
            </a:r>
            <a:endParaRPr/>
          </a:p>
          <a:p>
            <a:pPr indent="-317500" lvl="0" marL="457200" rtl="0" algn="l">
              <a:spcBef>
                <a:spcPts val="0"/>
              </a:spcBef>
              <a:spcAft>
                <a:spcPts val="0"/>
              </a:spcAft>
              <a:buSzPts val="1400"/>
              <a:buChar char="●"/>
            </a:pPr>
            <a:r>
              <a:rPr lang="it"/>
              <a:t>Check function similar to the HB one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t>Counter structures similar to the HB ones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it"/>
              <a:t>Codeset indexed on tuple (source,H(m),SN)</a:t>
            </a:r>
            <a:endParaRPr/>
          </a:p>
          <a:p>
            <a:pPr indent="0" lvl="0" marL="0" rtl="0" algn="l">
              <a:spcBef>
                <a:spcPts val="0"/>
              </a:spcBef>
              <a:spcAft>
                <a:spcPts val="0"/>
              </a:spcAft>
              <a:buNone/>
            </a:pPr>
            <a:r>
              <a:t/>
            </a:r>
            <a:endParaRPr/>
          </a:p>
        </p:txBody>
      </p:sp>
      <p:pic>
        <p:nvPicPr>
          <p:cNvPr id="107" name="Google Shape;107;p20"/>
          <p:cNvPicPr preferRelativeResize="0"/>
          <p:nvPr/>
        </p:nvPicPr>
        <p:blipFill>
          <a:blip r:embed="rId4">
            <a:alphaModFix/>
          </a:blip>
          <a:stretch>
            <a:fillRect/>
          </a:stretch>
        </p:blipFill>
        <p:spPr>
          <a:xfrm>
            <a:off x="4710906" y="948976"/>
            <a:ext cx="3994595" cy="410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subTitle"/>
          </p:nvPr>
        </p:nvSpPr>
        <p:spPr>
          <a:xfrm>
            <a:off x="228900" y="1892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dk1"/>
                </a:solidFill>
              </a:rPr>
              <a:t>Erasure coding pseudocode 2</a:t>
            </a:r>
            <a:endParaRPr>
              <a:solidFill>
                <a:schemeClr val="dk1"/>
              </a:solidFill>
            </a:endParaRPr>
          </a:p>
        </p:txBody>
      </p:sp>
      <p:pic>
        <p:nvPicPr>
          <p:cNvPr id="113" name="Google Shape;113;p21"/>
          <p:cNvPicPr preferRelativeResize="0"/>
          <p:nvPr/>
        </p:nvPicPr>
        <p:blipFill>
          <a:blip r:embed="rId3">
            <a:alphaModFix/>
          </a:blip>
          <a:stretch>
            <a:fillRect/>
          </a:stretch>
        </p:blipFill>
        <p:spPr>
          <a:xfrm>
            <a:off x="452525" y="981800"/>
            <a:ext cx="6379950" cy="359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