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71" r:id="rId14"/>
    <p:sldId id="272" r:id="rId15"/>
    <p:sldId id="269" r:id="rId16"/>
    <p:sldId id="270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CF534A-03B4-46D2-9B63-7F9576CCD7E2}" v="527" dt="2023-06-07T16:05:45.3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4427283a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4427283a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4427283a6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4427283a6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4427283a6e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4427283a6e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4427283a6e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4427283a6e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4427283a6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4427283a6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4427283a6e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4427283a6e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3400da02a25e8ea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3400da02a25e8ea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427283a6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4427283a6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3400da02a25e8ea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3400da02a25e8ea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434e57cf4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434e57cf4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434e57cf4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434e57cf4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34e57cf4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34e57cf4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34e57cf4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434e57cf4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 flip="none" rotWithShape="1">
          <a:gsLst>
            <a:gs pos="0">
              <a:schemeClr val="accent1">
                <a:alpha val="50000"/>
                <a:lumMod val="50000"/>
                <a:lumOff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microsoft.com/office/2007/relationships/hdphoto" Target="../media/hdphoto4.wdp"/><Relationship Id="rId5" Type="http://schemas.openxmlformats.org/officeDocument/2006/relationships/image" Target="../media/image5.png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microsoft.com/office/2007/relationships/hdphoto" Target="../media/hdphoto5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microsoft.com/office/2007/relationships/hdphoto" Target="../media/hdphoto7.wdp"/><Relationship Id="rId5" Type="http://schemas.openxmlformats.org/officeDocument/2006/relationships/image" Target="../media/image9.png"/><Relationship Id="rId4" Type="http://schemas.microsoft.com/office/2007/relationships/hdphoto" Target="../media/hdphoto6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microsoft.com/office/2007/relationships/hdphoto" Target="../media/hdphoto8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1286108" y="182691"/>
            <a:ext cx="65717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b="1" dirty="0"/>
              <a:t>Byzantine Reliable Broadcast Project</a:t>
            </a:r>
            <a:endParaRPr b="1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252228" y="1335255"/>
            <a:ext cx="8520600" cy="2582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</a:rPr>
              <a:t>Outline: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t" dirty="0">
                <a:solidFill>
                  <a:schemeClr val="dk1"/>
                </a:solidFill>
              </a:rPr>
              <a:t>Description of the BRB-protocols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t" dirty="0">
                <a:solidFill>
                  <a:schemeClr val="dk1"/>
                </a:solidFill>
              </a:rPr>
              <a:t>Problems encountered and proposed solutions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t" dirty="0">
                <a:solidFill>
                  <a:schemeClr val="dk1"/>
                </a:solidFill>
              </a:rPr>
              <a:t>Simulation settings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t" dirty="0">
                <a:solidFill>
                  <a:schemeClr val="dk1"/>
                </a:solidFill>
              </a:rPr>
              <a:t>Simulation Results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t" dirty="0">
                <a:solidFill>
                  <a:schemeClr val="dk1"/>
                </a:solidFill>
              </a:rPr>
              <a:t>Conclusions</a:t>
            </a:r>
            <a:endParaRPr dirty="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408611" y="258539"/>
            <a:ext cx="832677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/>
              <a:t>2. General problems encountered and solutions</a:t>
            </a:r>
            <a:endParaRPr b="1" dirty="0"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0861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it" dirty="0">
                <a:solidFill>
                  <a:schemeClr val="dk1"/>
                </a:solidFill>
              </a:rPr>
              <a:t>Not very familiar to the simulation tools</a:t>
            </a:r>
            <a:endParaRPr dirty="0">
              <a:solidFill>
                <a:schemeClr val="dk1"/>
              </a:solidFill>
            </a:endParaRPr>
          </a:p>
          <a:p>
            <a:pPr marL="457200" lvl="0" indent="-30861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it" dirty="0">
                <a:solidFill>
                  <a:schemeClr val="dk1"/>
                </a:solidFill>
              </a:rPr>
              <a:t>Few documentation for the encryption functions</a:t>
            </a:r>
            <a:endParaRPr dirty="0">
              <a:solidFill>
                <a:schemeClr val="dk1"/>
              </a:solidFill>
            </a:endParaRPr>
          </a:p>
          <a:p>
            <a:pPr marL="457200" lvl="0" indent="-30861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it" dirty="0">
                <a:solidFill>
                  <a:schemeClr val="dk1"/>
                </a:solidFill>
              </a:rPr>
              <a:t>Difficult to find a suitable python library for MDS-Erasure Code</a:t>
            </a:r>
            <a:endParaRPr dirty="0">
              <a:solidFill>
                <a:schemeClr val="dk1"/>
              </a:solidFill>
            </a:endParaRPr>
          </a:p>
          <a:p>
            <a:pPr marL="457200" lvl="0" indent="-30861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it" dirty="0">
                <a:solidFill>
                  <a:schemeClr val="dk1"/>
                </a:solidFill>
              </a:rPr>
              <a:t>Difficult to decide between robustness of the protocol and efficiency</a:t>
            </a:r>
            <a:endParaRPr dirty="0">
              <a:solidFill>
                <a:schemeClr val="dk1"/>
              </a:solidFill>
            </a:endParaRPr>
          </a:p>
          <a:p>
            <a:pPr marL="457200" lvl="0" indent="-30861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it" dirty="0">
                <a:solidFill>
                  <a:schemeClr val="dk1"/>
                </a:solidFill>
              </a:rPr>
              <a:t>Difficult to manage links module implementation and APIs</a:t>
            </a:r>
            <a:endParaRPr dirty="0">
              <a:solidFill>
                <a:schemeClr val="dk1"/>
              </a:solidFill>
            </a:endParaRPr>
          </a:p>
          <a:p>
            <a:pPr marL="457200" lvl="0" indent="-30861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it" dirty="0">
                <a:solidFill>
                  <a:schemeClr val="dk1"/>
                </a:solidFill>
              </a:rPr>
              <a:t>Difficult to code from scratch the suitable links module implementation</a:t>
            </a:r>
            <a:endParaRPr dirty="0">
              <a:solidFill>
                <a:schemeClr val="dk1"/>
              </a:solidFill>
            </a:endParaRPr>
          </a:p>
          <a:p>
            <a:pPr marL="457200" lvl="0" indent="-30861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it" dirty="0">
                <a:solidFill>
                  <a:schemeClr val="dk1"/>
                </a:solidFill>
              </a:rPr>
              <a:t>Not always clear stated some features and steps of the protocols pseudocode</a:t>
            </a:r>
            <a:endParaRPr dirty="0">
              <a:solidFill>
                <a:schemeClr val="dk1"/>
              </a:solidFill>
            </a:endParaRPr>
          </a:p>
          <a:p>
            <a:pPr marL="457200" lvl="0" indent="-30861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it" dirty="0">
                <a:solidFill>
                  <a:schemeClr val="dk1"/>
                </a:solidFill>
              </a:rPr>
              <a:t>Difficult to set up a basic benchmarking to debug</a:t>
            </a:r>
            <a:endParaRPr dirty="0">
              <a:solidFill>
                <a:schemeClr val="dk1"/>
              </a:solidFill>
            </a:endParaRPr>
          </a:p>
          <a:p>
            <a:pPr marL="457200" lvl="0" indent="-30861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it" dirty="0">
                <a:solidFill>
                  <a:schemeClr val="dk1"/>
                </a:solidFill>
              </a:rPr>
              <a:t>Limit to the SW/HW resources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3. Simulation settings</a:t>
            </a:r>
            <a:endParaRPr dirty="0"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  <a:effectLst/>
              </a:rPr>
              <a:t>In the simulation of the four protocol we have considered the following metrics to evaluate them: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Average</a:t>
            </a:r>
            <a:r>
              <a:rPr lang="en-US" dirty="0">
                <a:solidFill>
                  <a:schemeClr val="tx1"/>
                </a:solidFill>
                <a:effectLst/>
              </a:rPr>
              <a:t> elapsed time of the protocol;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Average</a:t>
            </a:r>
            <a:r>
              <a:rPr lang="en-US" dirty="0">
                <a:solidFill>
                  <a:schemeClr val="tx1"/>
                </a:solidFill>
                <a:effectLst/>
              </a:rPr>
              <a:t> memory usage;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Average</a:t>
            </a:r>
            <a:r>
              <a:rPr lang="en-US" dirty="0">
                <a:solidFill>
                  <a:schemeClr val="tx1"/>
                </a:solidFill>
                <a:effectLst/>
              </a:rPr>
              <a:t> bandwidth.</a:t>
            </a:r>
            <a:r>
              <a:rPr lang="en-US" dirty="0">
                <a:solidFill>
                  <a:schemeClr val="tx1"/>
                </a:solidFill>
              </a:rPr>
              <a:t> </a:t>
            </a:r>
            <a:endParaRPr lang="en-US" dirty="0">
              <a:solidFill>
                <a:schemeClr val="tx1"/>
              </a:solidFill>
              <a:effectLst/>
            </a:endParaRPr>
          </a:p>
          <a:p>
            <a:pPr marL="400050" indent="-285750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Star topology: N hosts connected to 1 switch</a:t>
            </a:r>
          </a:p>
          <a:p>
            <a:pPr marL="400050" indent="-285750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Processes from 4</a:t>
            </a:r>
            <a:r>
              <a:rPr lang="en-US" dirty="0">
                <a:solidFill>
                  <a:schemeClr val="tx1"/>
                </a:solidFill>
                <a:effectLst/>
              </a:rPr>
              <a:t> to </a:t>
            </a:r>
            <a:r>
              <a:rPr lang="en-US" dirty="0">
                <a:solidFill>
                  <a:schemeClr val="tx1"/>
                </a:solidFill>
              </a:rPr>
              <a:t>20</a:t>
            </a:r>
          </a:p>
          <a:p>
            <a:pPr marL="400050" indent="-285750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Payload from 256 to 2048</a:t>
            </a:r>
          </a:p>
          <a:p>
            <a:pPr marL="400050" indent="-285750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Bandwidth</a:t>
            </a:r>
            <a:r>
              <a:rPr lang="en-US" dirty="0">
                <a:solidFill>
                  <a:schemeClr val="tx1"/>
                </a:solidFill>
                <a:effectLst/>
              </a:rPr>
              <a:t> from 500KBPS to 1GBPS.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111675" y="140225"/>
            <a:ext cx="8549175" cy="401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t" sz="2000" dirty="0"/>
              <a:t>4. </a:t>
            </a:r>
            <a:r>
              <a:rPr lang="it" sz="2000" err="1"/>
              <a:t>Simulation</a:t>
            </a:r>
            <a:r>
              <a:rPr lang="it" sz="2000" dirty="0"/>
              <a:t> </a:t>
            </a:r>
            <a:r>
              <a:rPr lang="it" sz="2000" err="1"/>
              <a:t>results</a:t>
            </a:r>
            <a:r>
              <a:rPr lang="it" sz="2000" dirty="0"/>
              <a:t> (N = 20, payload = {256,512,1024,2048})</a:t>
            </a:r>
            <a:endParaRPr sz="2000" dirty="0"/>
          </a:p>
        </p:txBody>
      </p:sp>
      <p:pic>
        <p:nvPicPr>
          <p:cNvPr id="3" name="Picture 2" descr="A picture containing text, screenshot, diagram, parallel&#10;&#10;Description automatically generated">
            <a:extLst>
              <a:ext uri="{FF2B5EF4-FFF2-40B4-BE49-F238E27FC236}">
                <a16:creationId xmlns:a16="http://schemas.microsoft.com/office/drawing/2014/main" id="{7A2EAD8C-BA6B-7C4E-C223-CF7B6BC45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281" y="1107870"/>
            <a:ext cx="3540310" cy="3416400"/>
          </a:xfrm>
          <a:prstGeom prst="rect">
            <a:avLst/>
          </a:prstGeom>
        </p:spPr>
      </p:pic>
      <p:pic>
        <p:nvPicPr>
          <p:cNvPr id="5" name="Picture 4" descr="A picture containing diagram, line, text, plot&#10;&#10;Description automatically generated">
            <a:extLst>
              <a:ext uri="{FF2B5EF4-FFF2-40B4-BE49-F238E27FC236}">
                <a16:creationId xmlns:a16="http://schemas.microsoft.com/office/drawing/2014/main" id="{DC822491-E8DF-72C1-55BE-B79F554DEF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1107870"/>
            <a:ext cx="4175600" cy="341640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07BD2DF7-8C05-F4A1-BF6F-583051AF1E16}"/>
              </a:ext>
            </a:extLst>
          </p:cNvPr>
          <p:cNvSpPr txBox="1"/>
          <p:nvPr/>
        </p:nvSpPr>
        <p:spPr>
          <a:xfrm>
            <a:off x="5028604" y="810369"/>
            <a:ext cx="141535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BW= 2MBPS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1DE2F935-F3A0-70EC-ABAD-C8AEBCA1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903" y="97110"/>
            <a:ext cx="3612613" cy="2474640"/>
          </a:xfrm>
          <a:prstGeom prst="rect">
            <a:avLst/>
          </a:prstGeom>
        </p:spPr>
      </p:pic>
      <p:pic>
        <p:nvPicPr>
          <p:cNvPr id="5" name="Picture 4" descr="1GBPS">
            <a:extLst>
              <a:ext uri="{FF2B5EF4-FFF2-40B4-BE49-F238E27FC236}">
                <a16:creationId xmlns:a16="http://schemas.microsoft.com/office/drawing/2014/main" id="{61E5E9E7-5FB9-4898-D310-76898906E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82" y="409060"/>
            <a:ext cx="4135777" cy="3991025"/>
          </a:xfrm>
          <a:prstGeom prst="rect">
            <a:avLst/>
          </a:prstGeom>
        </p:spPr>
      </p:pic>
      <p:pic>
        <p:nvPicPr>
          <p:cNvPr id="9" name="Picture 8" descr="A picture containing screenshot, text, diagram, plot&#10;&#10;Description automatically generated">
            <a:extLst>
              <a:ext uri="{FF2B5EF4-FFF2-40B4-BE49-F238E27FC236}">
                <a16:creationId xmlns:a16="http://schemas.microsoft.com/office/drawing/2014/main" id="{83AB303E-09AE-7533-A7FD-7A22A80DC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6320" y="2786291"/>
            <a:ext cx="4135777" cy="20830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74E33F-33DE-5229-312F-BB258A8A9624}"/>
              </a:ext>
            </a:extLst>
          </p:cNvPr>
          <p:cNvSpPr txBox="1"/>
          <p:nvPr/>
        </p:nvSpPr>
        <p:spPr>
          <a:xfrm>
            <a:off x="3565249" y="976642"/>
            <a:ext cx="802888" cy="312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1GBPS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E6BBD2-40C3-1872-F6D5-496772B08199}"/>
              </a:ext>
            </a:extLst>
          </p:cNvPr>
          <p:cNvSpPr txBox="1"/>
          <p:nvPr/>
        </p:nvSpPr>
        <p:spPr>
          <a:xfrm>
            <a:off x="5336403" y="576146"/>
            <a:ext cx="1004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500KBPS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265862-6F28-7A02-F61E-FFCA020DDCF8}"/>
              </a:ext>
            </a:extLst>
          </p:cNvPr>
          <p:cNvSpPr txBox="1"/>
          <p:nvPr/>
        </p:nvSpPr>
        <p:spPr>
          <a:xfrm>
            <a:off x="8005131" y="3133493"/>
            <a:ext cx="975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10MBPS</a:t>
            </a:r>
          </a:p>
        </p:txBody>
      </p:sp>
    </p:spTree>
    <p:extLst>
      <p:ext uri="{BB962C8B-B14F-4D97-AF65-F5344CB8AC3E}">
        <p14:creationId xmlns:p14="http://schemas.microsoft.com/office/powerpoint/2010/main" val="909694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84D51A75-9B9F-1771-608B-2B31D96CB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983" y="76584"/>
            <a:ext cx="4600595" cy="2317211"/>
          </a:xfrm>
          <a:prstGeom prst="rect">
            <a:avLst/>
          </a:prstGeom>
        </p:spPr>
      </p:pic>
      <p:pic>
        <p:nvPicPr>
          <p:cNvPr id="10" name="Picture 9" descr="A picture containing screenshot, text, diagram, plot&#10;&#10;Description automatically generated">
            <a:extLst>
              <a:ext uri="{FF2B5EF4-FFF2-40B4-BE49-F238E27FC236}">
                <a16:creationId xmlns:a16="http://schemas.microsoft.com/office/drawing/2014/main" id="{5D523670-F868-993D-2118-DDA64C9C7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97" y="2571750"/>
            <a:ext cx="4600595" cy="23172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FE429D-3D25-5BD7-C14B-1DD3443BDF0C}"/>
              </a:ext>
            </a:extLst>
          </p:cNvPr>
          <p:cNvSpPr txBox="1"/>
          <p:nvPr/>
        </p:nvSpPr>
        <p:spPr>
          <a:xfrm>
            <a:off x="2594517" y="349405"/>
            <a:ext cx="1608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6BYZ-500KBPS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C1E4CB-5B7A-86F0-A654-74F596C7AF88}"/>
              </a:ext>
            </a:extLst>
          </p:cNvPr>
          <p:cNvSpPr txBox="1"/>
          <p:nvPr/>
        </p:nvSpPr>
        <p:spPr>
          <a:xfrm>
            <a:off x="4923807" y="3181815"/>
            <a:ext cx="1417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6BYZ-10MBPS</a:t>
            </a:r>
          </a:p>
        </p:txBody>
      </p:sp>
    </p:spTree>
    <p:extLst>
      <p:ext uri="{BB962C8B-B14F-4D97-AF65-F5344CB8AC3E}">
        <p14:creationId xmlns:p14="http://schemas.microsoft.com/office/powerpoint/2010/main" val="1694943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5. Conclusions</a:t>
            </a:r>
            <a:endParaRPr dirty="0"/>
          </a:p>
        </p:txBody>
      </p:sp>
      <p:sp>
        <p:nvSpPr>
          <p:cNvPr id="143" name="Google Shape;143;p26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6128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00050" indent="-285750"/>
            <a:r>
              <a:rPr lang="en-US" dirty="0">
                <a:solidFill>
                  <a:schemeClr val="tx1"/>
                </a:solidFill>
              </a:rPr>
              <a:t>HB better than EC but we expect that with a lot of processes EC is better</a:t>
            </a:r>
          </a:p>
          <a:p>
            <a:pPr marL="400050" indent="-285750">
              <a:lnSpc>
                <a:spcPct val="114999"/>
              </a:lnSpc>
            </a:pPr>
            <a:r>
              <a:rPr lang="en-US" dirty="0">
                <a:solidFill>
                  <a:schemeClr val="tx1"/>
                </a:solidFill>
              </a:rPr>
              <a:t>Bracha can be used with high bandwidth and small payloads</a:t>
            </a:r>
            <a:endParaRPr lang="en-US">
              <a:solidFill>
                <a:schemeClr val="tx1"/>
              </a:solidFill>
            </a:endParaRPr>
          </a:p>
          <a:p>
            <a:pPr marL="400050" indent="-285750">
              <a:lnSpc>
                <a:spcPct val="114999"/>
              </a:lnSpc>
            </a:pPr>
            <a:r>
              <a:rPr lang="en-US" dirty="0">
                <a:solidFill>
                  <a:schemeClr val="tx1"/>
                </a:solidFill>
              </a:rPr>
              <a:t>AM is not comparable due to the usage of cryptographic primitives and latency for the KDS</a:t>
            </a:r>
            <a:endParaRPr lang="en-US">
              <a:solidFill>
                <a:schemeClr val="tx1"/>
              </a:solidFill>
            </a:endParaRPr>
          </a:p>
          <a:p>
            <a:pPr marL="400050" indent="-285750">
              <a:lnSpc>
                <a:spcPct val="114999"/>
              </a:lnSpc>
            </a:pPr>
            <a:r>
              <a:rPr lang="en-US" dirty="0">
                <a:solidFill>
                  <a:schemeClr val="tx1"/>
                </a:solidFill>
              </a:rPr>
              <a:t>Our analysis is only for N = 20, with more processes results can change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1323011" y="216567"/>
            <a:ext cx="649797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/>
              <a:t>Byzantine Reliable Broadcast Project</a:t>
            </a:r>
            <a:endParaRPr b="1" dirty="0"/>
          </a:p>
        </p:txBody>
      </p:sp>
      <p:sp>
        <p:nvSpPr>
          <p:cNvPr id="149" name="Google Shape;149;p27"/>
          <p:cNvSpPr txBox="1">
            <a:spLocks noGrp="1"/>
          </p:cNvSpPr>
          <p:nvPr>
            <p:ph type="body" idx="1"/>
          </p:nvPr>
        </p:nvSpPr>
        <p:spPr>
          <a:xfrm>
            <a:off x="311700" y="1421325"/>
            <a:ext cx="8520600" cy="2541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</a:rPr>
              <a:t>● Number of group members: 3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</a:rPr>
              <a:t>● Members: Gianmarco Bordin, Carlo Giralda, Gabriele Lerani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dirty="0">
                <a:solidFill>
                  <a:schemeClr val="dk1"/>
                </a:solidFill>
              </a:rPr>
              <a:t>● Student IDs: 2081387, 1903088, 2093689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1918062" y="208270"/>
            <a:ext cx="5307875" cy="5770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b="1" dirty="0"/>
              <a:t>1. Description of the protocols</a:t>
            </a:r>
            <a:endParaRPr b="1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0" y="1148900"/>
            <a:ext cx="369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</a:rPr>
              <a:t>Properties of BCB: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it" dirty="0">
                <a:solidFill>
                  <a:schemeClr val="dk1"/>
                </a:solidFill>
              </a:rPr>
              <a:t>BCB1: Validity: If a correct process p broadcasts a message m, then every correct process eventually delivers m.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it" dirty="0">
                <a:solidFill>
                  <a:schemeClr val="dk1"/>
                </a:solidFill>
              </a:rPr>
              <a:t>BCB2: No duplication: Every correct process delivers at most one message.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it" dirty="0">
                <a:solidFill>
                  <a:schemeClr val="dk1"/>
                </a:solidFill>
              </a:rPr>
              <a:t>BCB3: Integrity: If some correct process delivers a message m with sender p and process p is correct, then m was previously broadcast by p.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t" dirty="0">
                <a:solidFill>
                  <a:schemeClr val="dk1"/>
                </a:solidFill>
              </a:rPr>
              <a:t>BCB4: Consistency: If some correct process delivers a message m and another correct process delivers a message m’ then m’ = m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97800" y="1239562"/>
            <a:ext cx="5307875" cy="32350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1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307928" y="221369"/>
            <a:ext cx="252814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100" b="1" dirty="0"/>
              <a:t>Assumptions</a:t>
            </a:r>
            <a:r>
              <a:rPr lang="it" dirty="0"/>
              <a:t>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917743"/>
            <a:ext cx="8520600" cy="38326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endParaRPr lang="it" sz="1300" dirty="0">
              <a:solidFill>
                <a:schemeClr val="dk1"/>
              </a:solidFill>
            </a:endParaRP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it" sz="1300" dirty="0">
                <a:solidFill>
                  <a:schemeClr val="dk1"/>
                </a:solidFill>
              </a:rPr>
              <a:t>Every process knows the ID of the broadcaster that is settled to one in our implementation;</a:t>
            </a:r>
            <a:endParaRPr sz="1300" dirty="0">
              <a:solidFill>
                <a:schemeClr val="dk1"/>
              </a:solidFill>
            </a:endParaRPr>
          </a:p>
          <a:p>
            <a:pPr marL="171450" indent="-171450">
              <a:lnSpc>
                <a:spcPct val="114999"/>
              </a:lnSpc>
              <a:buClr>
                <a:schemeClr val="dk1"/>
              </a:buClr>
              <a:buSzPts val="1100"/>
            </a:pPr>
            <a:r>
              <a:rPr lang="it" sz="1300" dirty="0">
                <a:solidFill>
                  <a:schemeClr val="dk1"/>
                </a:solidFill>
              </a:rPr>
              <a:t>The keys </a:t>
            </a:r>
            <a:r>
              <a:rPr lang="it" sz="1300" dirty="0" err="1">
                <a:solidFill>
                  <a:schemeClr val="dk1"/>
                </a:solidFill>
              </a:rPr>
              <a:t>used</a:t>
            </a:r>
            <a:r>
              <a:rPr lang="it" sz="1300" dirty="0">
                <a:solidFill>
                  <a:schemeClr val="dk1"/>
                </a:solidFill>
              </a:rPr>
              <a:t> for </a:t>
            </a:r>
            <a:r>
              <a:rPr lang="it" sz="1300" dirty="0" err="1">
                <a:solidFill>
                  <a:schemeClr val="dk1"/>
                </a:solidFill>
              </a:rPr>
              <a:t>authenticated</a:t>
            </a:r>
            <a:r>
              <a:rPr lang="it" sz="1300" dirty="0">
                <a:solidFill>
                  <a:schemeClr val="dk1"/>
                </a:solidFill>
              </a:rPr>
              <a:t> link are </a:t>
            </a:r>
            <a:r>
              <a:rPr lang="it" sz="1300" dirty="0" err="1">
                <a:solidFill>
                  <a:schemeClr val="dk1"/>
                </a:solidFill>
              </a:rPr>
              <a:t>read</a:t>
            </a:r>
            <a:r>
              <a:rPr lang="it" sz="1300" dirty="0">
                <a:solidFill>
                  <a:schemeClr val="dk1"/>
                </a:solidFill>
              </a:rPr>
              <a:t> from file </a:t>
            </a:r>
            <a:r>
              <a:rPr lang="it" sz="1300" dirty="0" err="1">
                <a:solidFill>
                  <a:schemeClr val="dk1"/>
                </a:solidFill>
              </a:rPr>
              <a:t>created</a:t>
            </a:r>
            <a:r>
              <a:rPr lang="it" sz="1300" dirty="0">
                <a:solidFill>
                  <a:schemeClr val="dk1"/>
                </a:solidFill>
              </a:rPr>
              <a:t> with utils.py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it" sz="1300" dirty="0">
                <a:solidFill>
                  <a:schemeClr val="dk1"/>
                </a:solidFill>
              </a:rPr>
              <a:t>The broadcaster brodacasts the message only to processes that it knew about before the broadcast primitive, so subsequent receivers, that connect to the service afterwards, will not receive it;</a:t>
            </a:r>
            <a:endParaRPr sz="1300" dirty="0">
              <a:solidFill>
                <a:schemeClr val="dk1"/>
              </a:solidFill>
            </a:endParaRP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it" sz="1300" dirty="0">
                <a:solidFill>
                  <a:schemeClr val="dk1"/>
                </a:solidFill>
              </a:rPr>
              <a:t>The network </a:t>
            </a:r>
            <a:r>
              <a:rPr lang="it" sz="1300" dirty="0" err="1">
                <a:solidFill>
                  <a:schemeClr val="dk1"/>
                </a:solidFill>
              </a:rPr>
              <a:t>is</a:t>
            </a:r>
            <a:r>
              <a:rPr lang="it" sz="1300" dirty="0">
                <a:solidFill>
                  <a:schemeClr val="dk1"/>
                </a:solidFill>
              </a:rPr>
              <a:t> </a:t>
            </a:r>
            <a:r>
              <a:rPr lang="it" sz="1300" dirty="0" err="1">
                <a:solidFill>
                  <a:schemeClr val="dk1"/>
                </a:solidFill>
              </a:rPr>
              <a:t>fully</a:t>
            </a:r>
            <a:r>
              <a:rPr lang="it" sz="1300" dirty="0">
                <a:solidFill>
                  <a:schemeClr val="dk1"/>
                </a:solidFill>
              </a:rPr>
              <a:t> </a:t>
            </a:r>
            <a:r>
              <a:rPr lang="it" sz="1300" dirty="0" err="1">
                <a:solidFill>
                  <a:schemeClr val="dk1"/>
                </a:solidFill>
              </a:rPr>
              <a:t>connected</a:t>
            </a:r>
            <a:r>
              <a:rPr lang="it" sz="1300" dirty="0">
                <a:solidFill>
                  <a:schemeClr val="dk1"/>
                </a:solidFill>
              </a:rPr>
              <a:t>;</a:t>
            </a:r>
            <a:endParaRPr sz="1300" dirty="0">
              <a:solidFill>
                <a:schemeClr val="dk1"/>
              </a:solidFill>
            </a:endParaRP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it" sz="1300" dirty="0">
                <a:solidFill>
                  <a:schemeClr val="dk1"/>
                </a:solidFill>
              </a:rPr>
              <a:t>The message is considered delivered when the "- - - - -Message Delivered - - - - -" string is prompted in the terminal;</a:t>
            </a:r>
            <a:endParaRPr sz="1300" dirty="0">
              <a:solidFill>
                <a:schemeClr val="dk1"/>
              </a:solidFill>
            </a:endParaRPr>
          </a:p>
          <a:p>
            <a:pPr>
              <a:buClr>
                <a:srgbClr val="000000"/>
              </a:buClr>
              <a:buSzPts val="1100"/>
            </a:pPr>
            <a:r>
              <a:rPr lang="it" sz="1300" dirty="0">
                <a:solidFill>
                  <a:schemeClr val="dk1"/>
                </a:solidFill>
              </a:rPr>
              <a:t>A </a:t>
            </a:r>
            <a:r>
              <a:rPr lang="it" sz="1300" dirty="0" err="1">
                <a:solidFill>
                  <a:schemeClr val="dk1"/>
                </a:solidFill>
              </a:rPr>
              <a:t>faulty</a:t>
            </a:r>
            <a:r>
              <a:rPr lang="it" sz="1300" dirty="0">
                <a:solidFill>
                  <a:schemeClr val="dk1"/>
                </a:solidFill>
              </a:rPr>
              <a:t> </a:t>
            </a:r>
            <a:r>
              <a:rPr lang="it" sz="1300" dirty="0" err="1">
                <a:solidFill>
                  <a:schemeClr val="dk1"/>
                </a:solidFill>
              </a:rPr>
              <a:t>process</a:t>
            </a:r>
            <a:r>
              <a:rPr lang="it" sz="1300" dirty="0">
                <a:solidFill>
                  <a:schemeClr val="dk1"/>
                </a:solidFill>
              </a:rPr>
              <a:t> </a:t>
            </a:r>
            <a:r>
              <a:rPr lang="it" sz="1300" dirty="0" err="1">
                <a:solidFill>
                  <a:schemeClr val="dk1"/>
                </a:solidFill>
              </a:rPr>
              <a:t>is</a:t>
            </a:r>
            <a:r>
              <a:rPr lang="it" sz="1300" dirty="0">
                <a:solidFill>
                  <a:schemeClr val="dk1"/>
                </a:solidFill>
              </a:rPr>
              <a:t> a </a:t>
            </a:r>
            <a:r>
              <a:rPr lang="it" sz="1300" dirty="0" err="1">
                <a:solidFill>
                  <a:schemeClr val="dk1"/>
                </a:solidFill>
              </a:rPr>
              <a:t>process</a:t>
            </a:r>
            <a:r>
              <a:rPr lang="it" sz="1300" dirty="0">
                <a:solidFill>
                  <a:schemeClr val="dk1"/>
                </a:solidFill>
              </a:rPr>
              <a:t> </a:t>
            </a:r>
            <a:r>
              <a:rPr lang="it" sz="1300" dirty="0" err="1">
                <a:solidFill>
                  <a:schemeClr val="dk1"/>
                </a:solidFill>
              </a:rPr>
              <a:t>that</a:t>
            </a:r>
            <a:r>
              <a:rPr lang="it" sz="1300" dirty="0">
                <a:solidFill>
                  <a:schemeClr val="dk1"/>
                </a:solidFill>
              </a:rPr>
              <a:t> </a:t>
            </a:r>
            <a:r>
              <a:rPr lang="it" sz="1300" dirty="0" err="1">
                <a:solidFill>
                  <a:schemeClr val="dk1"/>
                </a:solidFill>
              </a:rPr>
              <a:t>discards</a:t>
            </a:r>
            <a:r>
              <a:rPr lang="it" sz="1300" dirty="0">
                <a:solidFill>
                  <a:schemeClr val="dk1"/>
                </a:solidFill>
              </a:rPr>
              <a:t> </a:t>
            </a:r>
            <a:r>
              <a:rPr lang="it" sz="1300" dirty="0" err="1">
                <a:solidFill>
                  <a:schemeClr val="dk1"/>
                </a:solidFill>
              </a:rPr>
              <a:t>every</a:t>
            </a:r>
            <a:r>
              <a:rPr lang="it" sz="1300" dirty="0">
                <a:solidFill>
                  <a:schemeClr val="dk1"/>
                </a:solidFill>
              </a:rPr>
              <a:t> </a:t>
            </a:r>
            <a:r>
              <a:rPr lang="it" sz="1300" dirty="0" err="1">
                <a:solidFill>
                  <a:schemeClr val="dk1"/>
                </a:solidFill>
              </a:rPr>
              <a:t>message</a:t>
            </a:r>
            <a:r>
              <a:rPr lang="it" sz="1300" dirty="0">
                <a:solidFill>
                  <a:schemeClr val="dk1"/>
                </a:solidFill>
              </a:rPr>
              <a:t> </a:t>
            </a:r>
            <a:r>
              <a:rPr lang="it" sz="1300" dirty="0" err="1">
                <a:solidFill>
                  <a:schemeClr val="dk1"/>
                </a:solidFill>
              </a:rPr>
              <a:t>that</a:t>
            </a:r>
            <a:r>
              <a:rPr lang="it" sz="1300" dirty="0">
                <a:solidFill>
                  <a:schemeClr val="dk1"/>
                </a:solidFill>
              </a:rPr>
              <a:t> </a:t>
            </a:r>
            <a:r>
              <a:rPr lang="it" sz="1300" dirty="0" err="1">
                <a:solidFill>
                  <a:schemeClr val="dk1"/>
                </a:solidFill>
              </a:rPr>
              <a:t>it</a:t>
            </a:r>
            <a:r>
              <a:rPr lang="it" sz="1300" dirty="0">
                <a:solidFill>
                  <a:schemeClr val="dk1"/>
                </a:solidFill>
              </a:rPr>
              <a:t> </a:t>
            </a:r>
            <a:r>
              <a:rPr lang="it" sz="1300" dirty="0" err="1">
                <a:solidFill>
                  <a:schemeClr val="dk1"/>
                </a:solidFill>
              </a:rPr>
              <a:t>receives</a:t>
            </a:r>
            <a:r>
              <a:rPr lang="it" sz="1300" dirty="0">
                <a:solidFill>
                  <a:schemeClr val="dk1"/>
                </a:solidFill>
              </a:rPr>
              <a:t> after the time </a:t>
            </a:r>
            <a:r>
              <a:rPr lang="it" sz="1300" dirty="0" err="1">
                <a:solidFill>
                  <a:schemeClr val="dk1"/>
                </a:solidFill>
              </a:rPr>
              <a:t>it</a:t>
            </a:r>
            <a:r>
              <a:rPr lang="it" sz="1300" dirty="0">
                <a:solidFill>
                  <a:schemeClr val="dk1"/>
                </a:solidFill>
              </a:rPr>
              <a:t> </a:t>
            </a:r>
            <a:r>
              <a:rPr lang="it" sz="1300" dirty="0" err="1">
                <a:solidFill>
                  <a:schemeClr val="dk1"/>
                </a:solidFill>
              </a:rPr>
              <a:t>fails</a:t>
            </a:r>
            <a:r>
              <a:rPr lang="it" sz="1300" dirty="0">
                <a:solidFill>
                  <a:schemeClr val="dk1"/>
                </a:solidFill>
              </a:rPr>
              <a:t> or </a:t>
            </a:r>
            <a:r>
              <a:rPr lang="it" sz="1300" dirty="0" err="1">
                <a:solidFill>
                  <a:schemeClr val="dk1"/>
                </a:solidFill>
              </a:rPr>
              <a:t>it</a:t>
            </a:r>
            <a:r>
              <a:rPr lang="it" sz="1300" dirty="0">
                <a:solidFill>
                  <a:schemeClr val="dk1"/>
                </a:solidFill>
              </a:rPr>
              <a:t> </a:t>
            </a:r>
            <a:r>
              <a:rPr lang="it" sz="1300" dirty="0" err="1">
                <a:solidFill>
                  <a:schemeClr val="dk1"/>
                </a:solidFill>
              </a:rPr>
              <a:t>sends</a:t>
            </a:r>
            <a:r>
              <a:rPr lang="it" sz="1300" dirty="0">
                <a:solidFill>
                  <a:schemeClr val="dk1"/>
                </a:solidFill>
              </a:rPr>
              <a:t> a </a:t>
            </a:r>
            <a:r>
              <a:rPr lang="it" sz="1300" dirty="0" err="1">
                <a:solidFill>
                  <a:schemeClr val="dk1"/>
                </a:solidFill>
              </a:rPr>
              <a:t>forged</a:t>
            </a:r>
            <a:r>
              <a:rPr lang="it" sz="1300" dirty="0">
                <a:solidFill>
                  <a:schemeClr val="dk1"/>
                </a:solidFill>
              </a:rPr>
              <a:t> </a:t>
            </a:r>
            <a:r>
              <a:rPr lang="it" sz="1300" dirty="0" err="1">
                <a:solidFill>
                  <a:schemeClr val="dk1"/>
                </a:solidFill>
              </a:rPr>
              <a:t>message</a:t>
            </a:r>
            <a:r>
              <a:rPr lang="it" sz="1300" dirty="0">
                <a:solidFill>
                  <a:schemeClr val="dk1"/>
                </a:solidFill>
              </a:rPr>
              <a:t> </a:t>
            </a:r>
            <a:r>
              <a:rPr lang="it" sz="1300" dirty="0" err="1">
                <a:solidFill>
                  <a:schemeClr val="dk1"/>
                </a:solidFill>
              </a:rPr>
              <a:t>when</a:t>
            </a:r>
            <a:r>
              <a:rPr lang="it" sz="1300" dirty="0">
                <a:solidFill>
                  <a:schemeClr val="dk1"/>
                </a:solidFill>
              </a:rPr>
              <a:t> the </a:t>
            </a:r>
            <a:r>
              <a:rPr lang="it" sz="1300" dirty="0" err="1">
                <a:solidFill>
                  <a:schemeClr val="dk1"/>
                </a:solidFill>
              </a:rPr>
              <a:t>algorithm</a:t>
            </a:r>
            <a:r>
              <a:rPr lang="it" sz="1300" dirty="0">
                <a:solidFill>
                  <a:schemeClr val="dk1"/>
                </a:solidFill>
              </a:rPr>
              <a:t> </a:t>
            </a:r>
            <a:r>
              <a:rPr lang="it" sz="1300" dirty="0" err="1">
                <a:solidFill>
                  <a:schemeClr val="dk1"/>
                </a:solidFill>
              </a:rPr>
              <a:t>requires</a:t>
            </a:r>
            <a:r>
              <a:rPr lang="it" sz="1300" dirty="0">
                <a:solidFill>
                  <a:schemeClr val="dk1"/>
                </a:solidFill>
              </a:rPr>
              <a:t> </a:t>
            </a:r>
            <a:r>
              <a:rPr lang="it" sz="1300" dirty="0" err="1">
                <a:solidFill>
                  <a:schemeClr val="dk1"/>
                </a:solidFill>
              </a:rPr>
              <a:t>it</a:t>
            </a:r>
            <a:r>
              <a:rPr lang="it" sz="1300" dirty="0">
                <a:solidFill>
                  <a:schemeClr val="dk1"/>
                </a:solidFill>
              </a:rPr>
              <a:t>;</a:t>
            </a:r>
            <a:endParaRPr sz="1300" dirty="0">
              <a:solidFill>
                <a:schemeClr val="dk1"/>
              </a:solidFill>
            </a:endParaRP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it" sz="1300" dirty="0">
                <a:solidFill>
                  <a:schemeClr val="dk1"/>
                </a:solidFill>
              </a:rPr>
              <a:t>Erasure Code algorithm considers the "source" field of a message instead of the "from" message field for finality and </a:t>
            </a:r>
            <a:r>
              <a:rPr lang="it" sz="1300" dirty="0" err="1">
                <a:solidFill>
                  <a:schemeClr val="dk1"/>
                </a:solidFill>
              </a:rPr>
              <a:t>soundness</a:t>
            </a:r>
            <a:r>
              <a:rPr lang="it" sz="1300" dirty="0">
                <a:solidFill>
                  <a:schemeClr val="dk1"/>
                </a:solidFill>
              </a:rPr>
              <a:t> </a:t>
            </a:r>
            <a:r>
              <a:rPr lang="it" sz="1300" dirty="0" err="1">
                <a:solidFill>
                  <a:schemeClr val="dk1"/>
                </a:solidFill>
              </a:rPr>
              <a:t>reasons</a:t>
            </a:r>
            <a:r>
              <a:rPr lang="it" sz="1300" dirty="0">
                <a:solidFill>
                  <a:schemeClr val="dk1"/>
                </a:solidFill>
              </a:rPr>
              <a:t>;</a:t>
            </a:r>
            <a:endParaRPr sz="13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1844627" y="208025"/>
            <a:ext cx="545474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133" b="1" dirty="0"/>
              <a:t>BRB-double-echo pseudocode</a:t>
            </a:r>
            <a:endParaRPr sz="3133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37178" y="1077025"/>
            <a:ext cx="6406100" cy="3486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5" name="Google Shape;75;p16"/>
          <p:cNvSpPr txBox="1"/>
          <p:nvPr/>
        </p:nvSpPr>
        <p:spPr>
          <a:xfrm>
            <a:off x="200722" y="1725593"/>
            <a:ext cx="2235300" cy="1731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   Modules:</a:t>
            </a:r>
            <a:br>
              <a:rPr lang="it" dirty="0"/>
            </a:b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dirty="0"/>
              <a:t>Authenticated Link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dirty="0">
                <a:solidFill>
                  <a:schemeClr val="dk1"/>
                </a:solidFill>
              </a:rPr>
              <a:t>BRB </a:t>
            </a:r>
            <a:r>
              <a:rPr lang="it" dirty="0"/>
              <a:t>Process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112" y="3444443"/>
            <a:ext cx="8105775" cy="1571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1" name="Google Shape;81;p17"/>
          <p:cNvSpPr txBox="1"/>
          <p:nvPr/>
        </p:nvSpPr>
        <p:spPr>
          <a:xfrm>
            <a:off x="1274689" y="228729"/>
            <a:ext cx="659462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 b="1" dirty="0"/>
              <a:t>Authenticated Messages Pseudocode</a:t>
            </a:r>
            <a:endParaRPr sz="2800" b="1" dirty="0">
              <a:solidFill>
                <a:schemeClr val="dk2"/>
              </a:solidFill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933475" y="1178975"/>
            <a:ext cx="6830400" cy="22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</a:rPr>
              <a:t>   Modules: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dirty="0">
                <a:solidFill>
                  <a:schemeClr val="dk1"/>
                </a:solidFill>
              </a:rPr>
              <a:t>Link → used for the vote message phase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dirty="0">
                <a:solidFill>
                  <a:schemeClr val="dk1"/>
                </a:solidFill>
              </a:rPr>
              <a:t>Authenticated Link → used for the propose message phase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dirty="0">
                <a:solidFill>
                  <a:schemeClr val="dk1"/>
                </a:solidFill>
              </a:rPr>
              <a:t>BRB Process → module that characterizes the protocol implementation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dirty="0">
                <a:solidFill>
                  <a:schemeClr val="dk1"/>
                </a:solidFill>
              </a:rPr>
              <a:t>Server(s) → server for process identification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2308035" y="143934"/>
            <a:ext cx="4527929" cy="5874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b="1" dirty="0"/>
              <a:t>Hash Based Pseudocode </a:t>
            </a:r>
            <a:endParaRPr b="1" dirty="0"/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10499" r="9481"/>
          <a:stretch/>
        </p:blipFill>
        <p:spPr>
          <a:xfrm>
            <a:off x="122354" y="3085168"/>
            <a:ext cx="4226622" cy="89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9" name="Google Shape;89;p18"/>
          <p:cNvPicPr preferRelativeResize="0"/>
          <p:nvPr/>
        </p:nvPicPr>
        <p:blipFill rotWithShape="1"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1740" r="7516"/>
          <a:stretch/>
        </p:blipFill>
        <p:spPr>
          <a:xfrm>
            <a:off x="4493717" y="1180604"/>
            <a:ext cx="4527929" cy="36590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0" name="Google Shape;90;p18"/>
          <p:cNvSpPr txBox="1"/>
          <p:nvPr/>
        </p:nvSpPr>
        <p:spPr>
          <a:xfrm>
            <a:off x="636348" y="1080675"/>
            <a:ext cx="2739300" cy="1766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Modules: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dirty="0"/>
              <a:t>BRB Process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dirty="0"/>
              <a:t>Authenticated link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97692" y="64131"/>
            <a:ext cx="445200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b="1" dirty="0"/>
              <a:t>Hash Based Pseudocode</a:t>
            </a:r>
            <a:endParaRPr b="1" dirty="0"/>
          </a:p>
        </p:txBody>
      </p:sp>
      <p:sp>
        <p:nvSpPr>
          <p:cNvPr id="97" name="Google Shape;97;p19"/>
          <p:cNvSpPr txBox="1"/>
          <p:nvPr/>
        </p:nvSpPr>
        <p:spPr>
          <a:xfrm>
            <a:off x="1036975" y="2560375"/>
            <a:ext cx="488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9435" t="4554" r="9924" b="1826"/>
          <a:stretch/>
        </p:blipFill>
        <p:spPr>
          <a:xfrm>
            <a:off x="4807422" y="94491"/>
            <a:ext cx="4148253" cy="38724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9" name="Google Shape;99;p19"/>
          <p:cNvSpPr txBox="1"/>
          <p:nvPr/>
        </p:nvSpPr>
        <p:spPr>
          <a:xfrm>
            <a:off x="188325" y="886786"/>
            <a:ext cx="3881100" cy="3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dirty="0">
                <a:solidFill>
                  <a:schemeClr val="dk1"/>
                </a:solidFill>
              </a:rPr>
              <a:t>For each message flag a</a:t>
            </a:r>
            <a:r>
              <a:rPr lang="it" dirty="0"/>
              <a:t> different receiving functions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dirty="0"/>
              <a:t>Message identified by (source,SN) tuple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dirty="0">
                <a:solidFill>
                  <a:schemeClr val="dk1"/>
                </a:solidFill>
              </a:rPr>
              <a:t>For each message flag a different counter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dirty="0">
                <a:solidFill>
                  <a:schemeClr val="dk1"/>
                </a:solidFill>
              </a:rPr>
              <a:t>Counter indexed on the key (flag,source,Hash(m),SN)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dirty="0">
                <a:solidFill>
                  <a:schemeClr val="dk1"/>
                </a:solidFill>
              </a:rPr>
              <a:t>Check function to verify if some type of counter exceed a bounded threshold to take the required actions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it" dirty="0">
              <a:solidFill>
                <a:schemeClr val="dk1"/>
              </a:solidFill>
            </a:endParaRPr>
          </a:p>
          <a:p>
            <a:pPr marL="457200" indent="-317500">
              <a:buClr>
                <a:schemeClr val="dk1"/>
              </a:buClr>
              <a:buSzPts val="1400"/>
              <a:buFont typeface="Arial"/>
              <a:buChar char="●"/>
            </a:pPr>
            <a:r>
              <a:rPr lang="it-IT" dirty="0" err="1"/>
              <a:t>Hashing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→ SHA256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Google Shape;91;p18">
            <a:extLst>
              <a:ext uri="{FF2B5EF4-FFF2-40B4-BE49-F238E27FC236}">
                <a16:creationId xmlns:a16="http://schemas.microsoft.com/office/drawing/2014/main" id="{9D4E70C1-FD2F-CFE7-7A24-32DB8E38A834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9000" y="4110319"/>
            <a:ext cx="2868776" cy="966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2055065" y="166323"/>
            <a:ext cx="503387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t" b="1" dirty="0"/>
              <a:t>Erasure coding pseudocode</a:t>
            </a:r>
            <a:endParaRPr b="1" dirty="0"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1714" y="3428416"/>
            <a:ext cx="4336274" cy="1054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6" name="Google Shape;106;p20"/>
          <p:cNvSpPr txBox="1"/>
          <p:nvPr/>
        </p:nvSpPr>
        <p:spPr>
          <a:xfrm>
            <a:off x="657569" y="1247466"/>
            <a:ext cx="2643193" cy="1672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Modules</a:t>
            </a:r>
            <a:r>
              <a:rPr lang="it-IT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457200" lvl="0" indent="-317500">
              <a:buSzPts val="1400"/>
              <a:buChar char="●"/>
            </a:pPr>
            <a:r>
              <a:rPr lang="en-US" dirty="0"/>
              <a:t>BRB Process</a:t>
            </a:r>
          </a:p>
          <a:p>
            <a:pPr marL="139700" lvl="0">
              <a:buSzPts val="1400"/>
            </a:pPr>
            <a:endParaRPr lang="en-US" dirty="0"/>
          </a:p>
          <a:p>
            <a:pPr marL="457200" lvl="0" indent="-317500">
              <a:buSzPts val="1400"/>
              <a:buChar char="●"/>
            </a:pPr>
            <a:r>
              <a:rPr lang="en-US" dirty="0"/>
              <a:t>Authenticated link</a:t>
            </a:r>
          </a:p>
        </p:txBody>
      </p:sp>
      <p:pic>
        <p:nvPicPr>
          <p:cNvPr id="107" name="Google Shape;107;p20"/>
          <p:cNvPicPr preferRelativeResize="0"/>
          <p:nvPr/>
        </p:nvPicPr>
        <p:blipFill rotWithShape="1"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5555" r="3143"/>
          <a:stretch/>
        </p:blipFill>
        <p:spPr>
          <a:xfrm>
            <a:off x="5218771" y="868273"/>
            <a:ext cx="3647179" cy="4103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7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7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subTitle" idx="1"/>
          </p:nvPr>
        </p:nvSpPr>
        <p:spPr>
          <a:xfrm>
            <a:off x="2015640" y="126382"/>
            <a:ext cx="5112720" cy="585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solidFill>
                  <a:schemeClr val="dk1"/>
                </a:solidFill>
              </a:rPr>
              <a:t>Erasure coding pseudocode</a:t>
            </a:r>
            <a:endParaRPr b="1" dirty="0">
              <a:solidFill>
                <a:schemeClr val="dk1"/>
              </a:solidFill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9658" t="8136" r="5304"/>
          <a:stretch/>
        </p:blipFill>
        <p:spPr>
          <a:xfrm>
            <a:off x="4517915" y="952498"/>
            <a:ext cx="4419601" cy="38557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B26AED-5485-43CB-AD09-798AABD5DDEA}"/>
              </a:ext>
            </a:extLst>
          </p:cNvPr>
          <p:cNvSpPr txBox="1"/>
          <p:nvPr/>
        </p:nvSpPr>
        <p:spPr>
          <a:xfrm>
            <a:off x="0" y="1433809"/>
            <a:ext cx="4207727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Similar to the others specifications we have the reliable broadcast primitive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The message is divided into fragments</a:t>
            </a: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Different receiving functions for each flag</a:t>
            </a: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Check function similar to the HB one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Counter structures similar to the HB ones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Codeset</a:t>
            </a:r>
            <a:r>
              <a:rPr lang="en-US" dirty="0"/>
              <a:t> indexed on tuple (</a:t>
            </a:r>
            <a:r>
              <a:rPr lang="en-US" dirty="0" err="1"/>
              <a:t>source,H</a:t>
            </a:r>
            <a:r>
              <a:rPr lang="en-US" dirty="0"/>
              <a:t>(m),SN)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build="p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1259</Words>
  <Application>Microsoft Office PowerPoint</Application>
  <PresentationFormat>Presentazione su schermo (16:9)</PresentationFormat>
  <Paragraphs>126</Paragraphs>
  <Slides>16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17" baseType="lpstr">
      <vt:lpstr>Simple Light</vt:lpstr>
      <vt:lpstr>Byzantine Reliable Broadcast Project</vt:lpstr>
      <vt:lpstr>1. Description of the protocols</vt:lpstr>
      <vt:lpstr>Assumptions  </vt:lpstr>
      <vt:lpstr>BRB-double-echo pseudocode </vt:lpstr>
      <vt:lpstr>Presentazione standard di PowerPoint</vt:lpstr>
      <vt:lpstr>Hash Based Pseudocode </vt:lpstr>
      <vt:lpstr>Hash Based Pseudocode</vt:lpstr>
      <vt:lpstr>Erasure coding pseudocode</vt:lpstr>
      <vt:lpstr>Presentazione standard di PowerPoint</vt:lpstr>
      <vt:lpstr>2. General problems encountered and solutions</vt:lpstr>
      <vt:lpstr>3. Simulation settings</vt:lpstr>
      <vt:lpstr>4. Simulation results (N = 20, payload = {256,512,1024,2048})</vt:lpstr>
      <vt:lpstr>Presentazione standard di PowerPoint</vt:lpstr>
      <vt:lpstr>Presentazione standard di PowerPoint</vt:lpstr>
      <vt:lpstr>5. Conclusions</vt:lpstr>
      <vt:lpstr>Byzantine Reliable Broadcast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Byzantine Reliable Broadcast Project</dc:title>
  <cp:lastModifiedBy>carlo giralda</cp:lastModifiedBy>
  <cp:revision>124</cp:revision>
  <dcterms:modified xsi:type="dcterms:W3CDTF">2023-06-12T18:51:33Z</dcterms:modified>
</cp:coreProperties>
</file>