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1" r:id="rId14"/>
    <p:sldId id="272"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4427283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4427283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4427283a6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4427283a6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4427283a6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4427283a6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4427283a6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4427283a6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427283a6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4427283a6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427283a6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4427283a6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3400da02a25e8ea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3400da02a25e8ea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427283a6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427283a6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3400da02a25e8ea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3400da02a25e8ea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434e57cf4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434e57cf4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34e57cf4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434e57cf4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34e57cf4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34e57cf4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434e57cf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434e57cf4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alpha val="50000"/>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microsoft.com/office/2007/relationships/hdphoto" Target="../media/hdphoto4.wdp"/><Relationship Id="rId5" Type="http://schemas.openxmlformats.org/officeDocument/2006/relationships/image" Target="../media/image5.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microsoft.com/office/2007/relationships/hdphoto" Target="../media/hdphoto7.wdp"/><Relationship Id="rId5" Type="http://schemas.openxmlformats.org/officeDocument/2006/relationships/image" Target="../media/image9.png"/><Relationship Id="rId4" Type="http://schemas.microsoft.com/office/2007/relationships/hdphoto" Target="../media/hdphoto6.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8.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286108" y="182691"/>
            <a:ext cx="65717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t" b="1" dirty="0"/>
              <a:t>Byzantine Reliable Broadcast Project</a:t>
            </a:r>
            <a:endParaRPr b="1" dirty="0"/>
          </a:p>
        </p:txBody>
      </p:sp>
      <p:sp>
        <p:nvSpPr>
          <p:cNvPr id="55" name="Google Shape;55;p13"/>
          <p:cNvSpPr txBox="1">
            <a:spLocks noGrp="1"/>
          </p:cNvSpPr>
          <p:nvPr>
            <p:ph type="body" idx="1"/>
          </p:nvPr>
        </p:nvSpPr>
        <p:spPr>
          <a:xfrm>
            <a:off x="252228" y="1335255"/>
            <a:ext cx="8520600" cy="258254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it" dirty="0">
                <a:solidFill>
                  <a:schemeClr val="dk1"/>
                </a:solidFill>
              </a:rPr>
              <a:t>Outline:</a:t>
            </a:r>
            <a:endParaRPr dirty="0">
              <a:solidFill>
                <a:schemeClr val="dk1"/>
              </a:solidFill>
            </a:endParaRPr>
          </a:p>
          <a:p>
            <a:pPr marL="457200" lvl="0" indent="-342900" algn="l" rtl="0">
              <a:spcBef>
                <a:spcPts val="1200"/>
              </a:spcBef>
              <a:spcAft>
                <a:spcPts val="0"/>
              </a:spcAft>
              <a:buClr>
                <a:schemeClr val="dk1"/>
              </a:buClr>
              <a:buSzPts val="1800"/>
              <a:buChar char="●"/>
            </a:pPr>
            <a:r>
              <a:rPr lang="it" dirty="0">
                <a:solidFill>
                  <a:schemeClr val="dk1"/>
                </a:solidFill>
              </a:rPr>
              <a:t>Description of the BRB-protocols</a:t>
            </a:r>
            <a:endParaRPr dirty="0">
              <a:solidFill>
                <a:schemeClr val="dk1"/>
              </a:solidFill>
            </a:endParaRPr>
          </a:p>
          <a:p>
            <a:pPr marL="457200" lvl="0" indent="-342900" algn="l" rtl="0">
              <a:spcBef>
                <a:spcPts val="0"/>
              </a:spcBef>
              <a:spcAft>
                <a:spcPts val="0"/>
              </a:spcAft>
              <a:buClr>
                <a:schemeClr val="dk1"/>
              </a:buClr>
              <a:buSzPts val="1800"/>
              <a:buChar char="●"/>
            </a:pPr>
            <a:r>
              <a:rPr lang="it" dirty="0">
                <a:solidFill>
                  <a:schemeClr val="dk1"/>
                </a:solidFill>
              </a:rPr>
              <a:t>Problems encountered and proposed solutions</a:t>
            </a:r>
            <a:endParaRPr dirty="0">
              <a:solidFill>
                <a:schemeClr val="dk1"/>
              </a:solidFill>
            </a:endParaRPr>
          </a:p>
          <a:p>
            <a:pPr marL="457200" lvl="0" indent="-342900" algn="l" rtl="0">
              <a:spcBef>
                <a:spcPts val="0"/>
              </a:spcBef>
              <a:spcAft>
                <a:spcPts val="0"/>
              </a:spcAft>
              <a:buClr>
                <a:schemeClr val="dk1"/>
              </a:buClr>
              <a:buSzPts val="1800"/>
              <a:buChar char="●"/>
            </a:pPr>
            <a:r>
              <a:rPr lang="it" dirty="0">
                <a:solidFill>
                  <a:schemeClr val="dk1"/>
                </a:solidFill>
              </a:rPr>
              <a:t>Simulation settings</a:t>
            </a:r>
            <a:endParaRPr dirty="0">
              <a:solidFill>
                <a:schemeClr val="dk1"/>
              </a:solidFill>
            </a:endParaRPr>
          </a:p>
          <a:p>
            <a:pPr marL="457200" lvl="0" indent="-342900" algn="l" rtl="0">
              <a:spcBef>
                <a:spcPts val="0"/>
              </a:spcBef>
              <a:spcAft>
                <a:spcPts val="0"/>
              </a:spcAft>
              <a:buClr>
                <a:schemeClr val="dk1"/>
              </a:buClr>
              <a:buSzPts val="1800"/>
              <a:buChar char="●"/>
            </a:pPr>
            <a:r>
              <a:rPr lang="it" dirty="0">
                <a:solidFill>
                  <a:schemeClr val="dk1"/>
                </a:solidFill>
              </a:rPr>
              <a:t>Simulation Results</a:t>
            </a:r>
            <a:endParaRPr dirty="0">
              <a:solidFill>
                <a:schemeClr val="dk1"/>
              </a:solidFill>
            </a:endParaRPr>
          </a:p>
          <a:p>
            <a:pPr marL="457200" lvl="0" indent="-342900" algn="l" rtl="0">
              <a:spcBef>
                <a:spcPts val="0"/>
              </a:spcBef>
              <a:spcAft>
                <a:spcPts val="0"/>
              </a:spcAft>
              <a:buClr>
                <a:schemeClr val="dk1"/>
              </a:buClr>
              <a:buSzPts val="1800"/>
              <a:buChar char="●"/>
            </a:pPr>
            <a:r>
              <a:rPr lang="it" dirty="0">
                <a:solidFill>
                  <a:schemeClr val="dk1"/>
                </a:solidFill>
              </a:rPr>
              <a:t>Conclusions</a:t>
            </a:r>
            <a:endParaRPr dirty="0">
              <a:solidFill>
                <a:schemeClr val="dk1"/>
              </a:solidFill>
            </a:endParaRPr>
          </a:p>
          <a:p>
            <a:pPr marL="914400" lvl="0" indent="0" algn="l" rtl="0">
              <a:spcBef>
                <a:spcPts val="1200"/>
              </a:spcBef>
              <a:spcAft>
                <a:spcPts val="1200"/>
              </a:spcAft>
              <a:buNone/>
            </a:pPr>
            <a:endParaRPr dirty="0">
              <a:solidFill>
                <a:schemeClr val="dk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5">
                                            <p:txEl>
                                              <p:pRg st="0" end="0"/>
                                            </p:txEl>
                                          </p:spTgt>
                                        </p:tgtEl>
                                        <p:attrNameLst>
                                          <p:attrName>style.visibility</p:attrName>
                                        </p:attrNameLst>
                                      </p:cBhvr>
                                      <p:to>
                                        <p:strVal val="visible"/>
                                      </p:to>
                                    </p:set>
                                    <p:animEffect transition="in" filter="wipe(up)">
                                      <p:cBhvr>
                                        <p:cTn id="13" dur="500"/>
                                        <p:tgtEl>
                                          <p:spTgt spid="55">
                                            <p:txEl>
                                              <p:pRg st="0" end="0"/>
                                            </p:txEl>
                                          </p:spTgt>
                                        </p:tgtEl>
                                      </p:cBhvr>
                                    </p:animEffect>
                                  </p:childTnLst>
                                </p:cTn>
                              </p:par>
                              <p:par>
                                <p:cTn id="14" presetID="22" presetClass="entr" presetSubtype="1" fill="hold" nodeType="withEffect">
                                  <p:stCondLst>
                                    <p:cond delay="250"/>
                                  </p:stCondLst>
                                  <p:childTnLst>
                                    <p:set>
                                      <p:cBhvr>
                                        <p:cTn id="15" dur="1" fill="hold">
                                          <p:stCondLst>
                                            <p:cond delay="0"/>
                                          </p:stCondLst>
                                        </p:cTn>
                                        <p:tgtEl>
                                          <p:spTgt spid="55">
                                            <p:txEl>
                                              <p:pRg st="1" end="1"/>
                                            </p:txEl>
                                          </p:spTgt>
                                        </p:tgtEl>
                                        <p:attrNameLst>
                                          <p:attrName>style.visibility</p:attrName>
                                        </p:attrNameLst>
                                      </p:cBhvr>
                                      <p:to>
                                        <p:strVal val="visible"/>
                                      </p:to>
                                    </p:set>
                                    <p:animEffect transition="in" filter="wipe(up)">
                                      <p:cBhvr>
                                        <p:cTn id="16" dur="500"/>
                                        <p:tgtEl>
                                          <p:spTgt spid="55">
                                            <p:txEl>
                                              <p:pRg st="1" end="1"/>
                                            </p:txEl>
                                          </p:spTgt>
                                        </p:tgtEl>
                                      </p:cBhvr>
                                    </p:animEffect>
                                  </p:childTnLst>
                                </p:cTn>
                              </p:par>
                              <p:par>
                                <p:cTn id="17" presetID="22" presetClass="entr" presetSubtype="1" fill="hold" nodeType="withEffect">
                                  <p:stCondLst>
                                    <p:cond delay="750"/>
                                  </p:stCondLst>
                                  <p:childTnLst>
                                    <p:set>
                                      <p:cBhvr>
                                        <p:cTn id="18" dur="1" fill="hold">
                                          <p:stCondLst>
                                            <p:cond delay="0"/>
                                          </p:stCondLst>
                                        </p:cTn>
                                        <p:tgtEl>
                                          <p:spTgt spid="55">
                                            <p:txEl>
                                              <p:pRg st="2" end="2"/>
                                            </p:txEl>
                                          </p:spTgt>
                                        </p:tgtEl>
                                        <p:attrNameLst>
                                          <p:attrName>style.visibility</p:attrName>
                                        </p:attrNameLst>
                                      </p:cBhvr>
                                      <p:to>
                                        <p:strVal val="visible"/>
                                      </p:to>
                                    </p:set>
                                    <p:animEffect transition="in" filter="wipe(up)">
                                      <p:cBhvr>
                                        <p:cTn id="19" dur="500"/>
                                        <p:tgtEl>
                                          <p:spTgt spid="55">
                                            <p:txEl>
                                              <p:pRg st="2" end="2"/>
                                            </p:txEl>
                                          </p:spTgt>
                                        </p:tgtEl>
                                      </p:cBhvr>
                                    </p:animEffect>
                                  </p:childTnLst>
                                </p:cTn>
                              </p:par>
                              <p:par>
                                <p:cTn id="20" presetID="22" presetClass="entr" presetSubtype="1" fill="hold" nodeType="withEffect">
                                  <p:stCondLst>
                                    <p:cond delay="1000"/>
                                  </p:stCondLst>
                                  <p:childTnLst>
                                    <p:set>
                                      <p:cBhvr>
                                        <p:cTn id="21" dur="1" fill="hold">
                                          <p:stCondLst>
                                            <p:cond delay="0"/>
                                          </p:stCondLst>
                                        </p:cTn>
                                        <p:tgtEl>
                                          <p:spTgt spid="55">
                                            <p:txEl>
                                              <p:pRg st="3" end="3"/>
                                            </p:txEl>
                                          </p:spTgt>
                                        </p:tgtEl>
                                        <p:attrNameLst>
                                          <p:attrName>style.visibility</p:attrName>
                                        </p:attrNameLst>
                                      </p:cBhvr>
                                      <p:to>
                                        <p:strVal val="visible"/>
                                      </p:to>
                                    </p:set>
                                    <p:animEffect transition="in" filter="wipe(up)">
                                      <p:cBhvr>
                                        <p:cTn id="22" dur="500"/>
                                        <p:tgtEl>
                                          <p:spTgt spid="55">
                                            <p:txEl>
                                              <p:pRg st="3" end="3"/>
                                            </p:txEl>
                                          </p:spTgt>
                                        </p:tgtEl>
                                      </p:cBhvr>
                                    </p:animEffect>
                                  </p:childTnLst>
                                </p:cTn>
                              </p:par>
                              <p:par>
                                <p:cTn id="23" presetID="22" presetClass="entr" presetSubtype="1" fill="hold" nodeType="withEffect">
                                  <p:stCondLst>
                                    <p:cond delay="1250"/>
                                  </p:stCondLst>
                                  <p:childTnLst>
                                    <p:set>
                                      <p:cBhvr>
                                        <p:cTn id="24" dur="1" fill="hold">
                                          <p:stCondLst>
                                            <p:cond delay="0"/>
                                          </p:stCondLst>
                                        </p:cTn>
                                        <p:tgtEl>
                                          <p:spTgt spid="55">
                                            <p:txEl>
                                              <p:pRg st="4" end="4"/>
                                            </p:txEl>
                                          </p:spTgt>
                                        </p:tgtEl>
                                        <p:attrNameLst>
                                          <p:attrName>style.visibility</p:attrName>
                                        </p:attrNameLst>
                                      </p:cBhvr>
                                      <p:to>
                                        <p:strVal val="visible"/>
                                      </p:to>
                                    </p:set>
                                    <p:animEffect transition="in" filter="wipe(up)">
                                      <p:cBhvr>
                                        <p:cTn id="25" dur="500"/>
                                        <p:tgtEl>
                                          <p:spTgt spid="55">
                                            <p:txEl>
                                              <p:pRg st="4" end="4"/>
                                            </p:txEl>
                                          </p:spTgt>
                                        </p:tgtEl>
                                      </p:cBhvr>
                                    </p:animEffect>
                                  </p:childTnLst>
                                </p:cTn>
                              </p:par>
                              <p:par>
                                <p:cTn id="26" presetID="22" presetClass="entr" presetSubtype="1" fill="hold" nodeType="withEffect">
                                  <p:stCondLst>
                                    <p:cond delay="1500"/>
                                  </p:stCondLst>
                                  <p:childTnLst>
                                    <p:set>
                                      <p:cBhvr>
                                        <p:cTn id="27" dur="1" fill="hold">
                                          <p:stCondLst>
                                            <p:cond delay="0"/>
                                          </p:stCondLst>
                                        </p:cTn>
                                        <p:tgtEl>
                                          <p:spTgt spid="55">
                                            <p:txEl>
                                              <p:pRg st="5" end="5"/>
                                            </p:txEl>
                                          </p:spTgt>
                                        </p:tgtEl>
                                        <p:attrNameLst>
                                          <p:attrName>style.visibility</p:attrName>
                                        </p:attrNameLst>
                                      </p:cBhvr>
                                      <p:to>
                                        <p:strVal val="visible"/>
                                      </p:to>
                                    </p:set>
                                    <p:animEffect transition="in" filter="wipe(up)">
                                      <p:cBhvr>
                                        <p:cTn id="28" dur="500"/>
                                        <p:tgtEl>
                                          <p:spTgt spid="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408611" y="258539"/>
            <a:ext cx="832677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b="1" dirty="0"/>
              <a:t>2. General problems encountered and solutions</a:t>
            </a:r>
            <a:endParaRPr b="1" dirty="0"/>
          </a:p>
        </p:txBody>
      </p:sp>
      <p:sp>
        <p:nvSpPr>
          <p:cNvPr id="125" name="Google Shape;12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08610" algn="l" rtl="0">
              <a:lnSpc>
                <a:spcPct val="150000"/>
              </a:lnSpc>
              <a:spcBef>
                <a:spcPts val="0"/>
              </a:spcBef>
              <a:spcAft>
                <a:spcPts val="0"/>
              </a:spcAft>
              <a:buClr>
                <a:schemeClr val="dk1"/>
              </a:buClr>
              <a:buSzPct val="100000"/>
              <a:buChar char="●"/>
            </a:pPr>
            <a:r>
              <a:rPr lang="it" dirty="0">
                <a:solidFill>
                  <a:schemeClr val="dk1"/>
                </a:solidFill>
              </a:rPr>
              <a:t>Not very familiar to the simulation tools</a:t>
            </a:r>
            <a:endParaRPr dirty="0">
              <a:solidFill>
                <a:schemeClr val="dk1"/>
              </a:solidFill>
            </a:endParaRPr>
          </a:p>
          <a:p>
            <a:pPr marL="457200" lvl="0" indent="-308610" algn="l" rtl="0">
              <a:lnSpc>
                <a:spcPct val="150000"/>
              </a:lnSpc>
              <a:spcBef>
                <a:spcPts val="0"/>
              </a:spcBef>
              <a:spcAft>
                <a:spcPts val="0"/>
              </a:spcAft>
              <a:buClr>
                <a:schemeClr val="dk1"/>
              </a:buClr>
              <a:buSzPct val="100000"/>
              <a:buChar char="●"/>
            </a:pPr>
            <a:r>
              <a:rPr lang="it" dirty="0">
                <a:solidFill>
                  <a:schemeClr val="dk1"/>
                </a:solidFill>
              </a:rPr>
              <a:t>Few documentation for the encryption functions</a:t>
            </a:r>
            <a:endParaRPr dirty="0">
              <a:solidFill>
                <a:schemeClr val="dk1"/>
              </a:solidFill>
            </a:endParaRPr>
          </a:p>
          <a:p>
            <a:pPr marL="457200" lvl="0" indent="-308610" algn="l" rtl="0">
              <a:lnSpc>
                <a:spcPct val="150000"/>
              </a:lnSpc>
              <a:spcBef>
                <a:spcPts val="0"/>
              </a:spcBef>
              <a:spcAft>
                <a:spcPts val="0"/>
              </a:spcAft>
              <a:buClr>
                <a:schemeClr val="dk1"/>
              </a:buClr>
              <a:buSzPct val="100000"/>
              <a:buChar char="●"/>
            </a:pPr>
            <a:r>
              <a:rPr lang="it" dirty="0">
                <a:solidFill>
                  <a:schemeClr val="dk1"/>
                </a:solidFill>
              </a:rPr>
              <a:t>Difficult to find a suitable python library for MDS-Erasure Code</a:t>
            </a:r>
            <a:endParaRPr dirty="0">
              <a:solidFill>
                <a:schemeClr val="dk1"/>
              </a:solidFill>
            </a:endParaRPr>
          </a:p>
          <a:p>
            <a:pPr marL="457200" lvl="0" indent="-308610" algn="l" rtl="0">
              <a:lnSpc>
                <a:spcPct val="150000"/>
              </a:lnSpc>
              <a:spcBef>
                <a:spcPts val="0"/>
              </a:spcBef>
              <a:spcAft>
                <a:spcPts val="0"/>
              </a:spcAft>
              <a:buClr>
                <a:schemeClr val="dk1"/>
              </a:buClr>
              <a:buSzPct val="100000"/>
              <a:buChar char="●"/>
            </a:pPr>
            <a:r>
              <a:rPr lang="it" dirty="0">
                <a:solidFill>
                  <a:schemeClr val="dk1"/>
                </a:solidFill>
              </a:rPr>
              <a:t>Difficult to decide between robustness of the protocol and efficiency</a:t>
            </a:r>
            <a:endParaRPr dirty="0">
              <a:solidFill>
                <a:schemeClr val="dk1"/>
              </a:solidFill>
            </a:endParaRPr>
          </a:p>
          <a:p>
            <a:pPr marL="457200" lvl="0" indent="-308610" algn="l" rtl="0">
              <a:lnSpc>
                <a:spcPct val="150000"/>
              </a:lnSpc>
              <a:spcBef>
                <a:spcPts val="0"/>
              </a:spcBef>
              <a:spcAft>
                <a:spcPts val="0"/>
              </a:spcAft>
              <a:buClr>
                <a:schemeClr val="dk1"/>
              </a:buClr>
              <a:buSzPct val="100000"/>
              <a:buChar char="●"/>
            </a:pPr>
            <a:r>
              <a:rPr lang="it" dirty="0">
                <a:solidFill>
                  <a:schemeClr val="dk1"/>
                </a:solidFill>
              </a:rPr>
              <a:t>Difficult to manage links module implementation and APIs</a:t>
            </a:r>
            <a:endParaRPr dirty="0">
              <a:solidFill>
                <a:schemeClr val="dk1"/>
              </a:solidFill>
            </a:endParaRPr>
          </a:p>
          <a:p>
            <a:pPr marL="457200" lvl="0" indent="-308610" algn="l" rtl="0">
              <a:lnSpc>
                <a:spcPct val="150000"/>
              </a:lnSpc>
              <a:spcBef>
                <a:spcPts val="0"/>
              </a:spcBef>
              <a:spcAft>
                <a:spcPts val="0"/>
              </a:spcAft>
              <a:buClr>
                <a:schemeClr val="dk1"/>
              </a:buClr>
              <a:buSzPct val="100000"/>
              <a:buChar char="●"/>
            </a:pPr>
            <a:r>
              <a:rPr lang="it" dirty="0">
                <a:solidFill>
                  <a:schemeClr val="dk1"/>
                </a:solidFill>
              </a:rPr>
              <a:t>Difficult to code from scratch the suitable links module implementation</a:t>
            </a:r>
            <a:endParaRPr dirty="0">
              <a:solidFill>
                <a:schemeClr val="dk1"/>
              </a:solidFill>
            </a:endParaRPr>
          </a:p>
          <a:p>
            <a:pPr marL="457200" lvl="0" indent="-308610" algn="l" rtl="0">
              <a:lnSpc>
                <a:spcPct val="150000"/>
              </a:lnSpc>
              <a:spcBef>
                <a:spcPts val="0"/>
              </a:spcBef>
              <a:spcAft>
                <a:spcPts val="0"/>
              </a:spcAft>
              <a:buClr>
                <a:schemeClr val="dk1"/>
              </a:buClr>
              <a:buSzPct val="100000"/>
              <a:buChar char="●"/>
            </a:pPr>
            <a:r>
              <a:rPr lang="it" dirty="0">
                <a:solidFill>
                  <a:schemeClr val="dk1"/>
                </a:solidFill>
              </a:rPr>
              <a:t>Not always clear stated some features and steps of the protocols pseudocode</a:t>
            </a:r>
            <a:endParaRPr dirty="0">
              <a:solidFill>
                <a:schemeClr val="dk1"/>
              </a:solidFill>
            </a:endParaRPr>
          </a:p>
          <a:p>
            <a:pPr marL="457200" lvl="0" indent="-308610" algn="l" rtl="0">
              <a:lnSpc>
                <a:spcPct val="150000"/>
              </a:lnSpc>
              <a:spcBef>
                <a:spcPts val="0"/>
              </a:spcBef>
              <a:spcAft>
                <a:spcPts val="0"/>
              </a:spcAft>
              <a:buClr>
                <a:schemeClr val="dk1"/>
              </a:buClr>
              <a:buSzPct val="100000"/>
              <a:buChar char="●"/>
            </a:pPr>
            <a:r>
              <a:rPr lang="it" dirty="0">
                <a:solidFill>
                  <a:schemeClr val="dk1"/>
                </a:solidFill>
              </a:rPr>
              <a:t>Difficult to set up a basic benchmarking to debug</a:t>
            </a:r>
            <a:endParaRPr dirty="0">
              <a:solidFill>
                <a:schemeClr val="dk1"/>
              </a:solidFill>
            </a:endParaRPr>
          </a:p>
          <a:p>
            <a:pPr marL="457200" lvl="0" indent="-308610" algn="l" rtl="0">
              <a:lnSpc>
                <a:spcPct val="150000"/>
              </a:lnSpc>
              <a:spcBef>
                <a:spcPts val="0"/>
              </a:spcBef>
              <a:spcAft>
                <a:spcPts val="0"/>
              </a:spcAft>
              <a:buClr>
                <a:schemeClr val="dk1"/>
              </a:buClr>
              <a:buSzPct val="100000"/>
              <a:buChar char="●"/>
            </a:pPr>
            <a:r>
              <a:rPr lang="it" dirty="0">
                <a:solidFill>
                  <a:schemeClr val="dk1"/>
                </a:solidFill>
              </a:rPr>
              <a:t>Limit to the SW/HW resources</a:t>
            </a:r>
            <a:endParaRPr dirty="0">
              <a:solidFill>
                <a:schemeClr val="dk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p:cTn id="7" dur="500" fill="hold"/>
                                        <p:tgtEl>
                                          <p:spTgt spid="124"/>
                                        </p:tgtEl>
                                        <p:attrNameLst>
                                          <p:attrName>ppt_w</p:attrName>
                                        </p:attrNameLst>
                                      </p:cBhvr>
                                      <p:tavLst>
                                        <p:tav tm="0">
                                          <p:val>
                                            <p:fltVal val="0"/>
                                          </p:val>
                                        </p:tav>
                                        <p:tav tm="100000">
                                          <p:val>
                                            <p:strVal val="#ppt_w"/>
                                          </p:val>
                                        </p:tav>
                                      </p:tavLst>
                                    </p:anim>
                                    <p:anim calcmode="lin" valueType="num">
                                      <p:cBhvr>
                                        <p:cTn id="8" dur="500" fill="hold"/>
                                        <p:tgtEl>
                                          <p:spTgt spid="124"/>
                                        </p:tgtEl>
                                        <p:attrNameLst>
                                          <p:attrName>ppt_h</p:attrName>
                                        </p:attrNameLst>
                                      </p:cBhvr>
                                      <p:tavLst>
                                        <p:tav tm="0">
                                          <p:val>
                                            <p:fltVal val="0"/>
                                          </p:val>
                                        </p:tav>
                                        <p:tav tm="100000">
                                          <p:val>
                                            <p:strVal val="#ppt_h"/>
                                          </p:val>
                                        </p:tav>
                                      </p:tavLst>
                                    </p:anim>
                                    <p:animEffect transition="in" filter="fade">
                                      <p:cBhvr>
                                        <p:cTn id="9" dur="500"/>
                                        <p:tgtEl>
                                          <p:spTgt spid="12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25">
                                            <p:txEl>
                                              <p:pRg st="0" end="0"/>
                                            </p:txEl>
                                          </p:spTgt>
                                        </p:tgtEl>
                                        <p:attrNameLst>
                                          <p:attrName>style.visibility</p:attrName>
                                        </p:attrNameLst>
                                      </p:cBhvr>
                                      <p:to>
                                        <p:strVal val="visible"/>
                                      </p:to>
                                    </p:set>
                                    <p:animEffect transition="in" filter="wipe(up)">
                                      <p:cBhvr>
                                        <p:cTn id="13" dur="500"/>
                                        <p:tgtEl>
                                          <p:spTgt spid="125">
                                            <p:txEl>
                                              <p:pRg st="0" end="0"/>
                                            </p:txEl>
                                          </p:spTgt>
                                        </p:tgtEl>
                                      </p:cBhvr>
                                    </p:animEffect>
                                  </p:childTnLst>
                                </p:cTn>
                              </p:par>
                              <p:par>
                                <p:cTn id="14" presetID="22" presetClass="entr" presetSubtype="1" fill="hold" nodeType="withEffect">
                                  <p:stCondLst>
                                    <p:cond delay="250"/>
                                  </p:stCondLst>
                                  <p:childTnLst>
                                    <p:set>
                                      <p:cBhvr>
                                        <p:cTn id="15" dur="1" fill="hold">
                                          <p:stCondLst>
                                            <p:cond delay="0"/>
                                          </p:stCondLst>
                                        </p:cTn>
                                        <p:tgtEl>
                                          <p:spTgt spid="125">
                                            <p:txEl>
                                              <p:pRg st="1" end="1"/>
                                            </p:txEl>
                                          </p:spTgt>
                                        </p:tgtEl>
                                        <p:attrNameLst>
                                          <p:attrName>style.visibility</p:attrName>
                                        </p:attrNameLst>
                                      </p:cBhvr>
                                      <p:to>
                                        <p:strVal val="visible"/>
                                      </p:to>
                                    </p:set>
                                    <p:animEffect transition="in" filter="wipe(up)">
                                      <p:cBhvr>
                                        <p:cTn id="16" dur="500"/>
                                        <p:tgtEl>
                                          <p:spTgt spid="125">
                                            <p:txEl>
                                              <p:pRg st="1" end="1"/>
                                            </p:txEl>
                                          </p:spTgt>
                                        </p:tgtEl>
                                      </p:cBhvr>
                                    </p:animEffect>
                                  </p:childTnLst>
                                </p:cTn>
                              </p:par>
                              <p:par>
                                <p:cTn id="17" presetID="22" presetClass="entr" presetSubtype="1" fill="hold" nodeType="withEffect">
                                  <p:stCondLst>
                                    <p:cond delay="500"/>
                                  </p:stCondLst>
                                  <p:childTnLst>
                                    <p:set>
                                      <p:cBhvr>
                                        <p:cTn id="18" dur="1" fill="hold">
                                          <p:stCondLst>
                                            <p:cond delay="0"/>
                                          </p:stCondLst>
                                        </p:cTn>
                                        <p:tgtEl>
                                          <p:spTgt spid="125">
                                            <p:txEl>
                                              <p:pRg st="2" end="2"/>
                                            </p:txEl>
                                          </p:spTgt>
                                        </p:tgtEl>
                                        <p:attrNameLst>
                                          <p:attrName>style.visibility</p:attrName>
                                        </p:attrNameLst>
                                      </p:cBhvr>
                                      <p:to>
                                        <p:strVal val="visible"/>
                                      </p:to>
                                    </p:set>
                                    <p:animEffect transition="in" filter="wipe(up)">
                                      <p:cBhvr>
                                        <p:cTn id="19" dur="500"/>
                                        <p:tgtEl>
                                          <p:spTgt spid="125">
                                            <p:txEl>
                                              <p:pRg st="2" end="2"/>
                                            </p:txEl>
                                          </p:spTgt>
                                        </p:tgtEl>
                                      </p:cBhvr>
                                    </p:animEffect>
                                  </p:childTnLst>
                                </p:cTn>
                              </p:par>
                              <p:par>
                                <p:cTn id="20" presetID="22" presetClass="entr" presetSubtype="1" fill="hold" nodeType="withEffect">
                                  <p:stCondLst>
                                    <p:cond delay="750"/>
                                  </p:stCondLst>
                                  <p:childTnLst>
                                    <p:set>
                                      <p:cBhvr>
                                        <p:cTn id="21" dur="1" fill="hold">
                                          <p:stCondLst>
                                            <p:cond delay="0"/>
                                          </p:stCondLst>
                                        </p:cTn>
                                        <p:tgtEl>
                                          <p:spTgt spid="125">
                                            <p:txEl>
                                              <p:pRg st="3" end="3"/>
                                            </p:txEl>
                                          </p:spTgt>
                                        </p:tgtEl>
                                        <p:attrNameLst>
                                          <p:attrName>style.visibility</p:attrName>
                                        </p:attrNameLst>
                                      </p:cBhvr>
                                      <p:to>
                                        <p:strVal val="visible"/>
                                      </p:to>
                                    </p:set>
                                    <p:animEffect transition="in" filter="wipe(up)">
                                      <p:cBhvr>
                                        <p:cTn id="22" dur="500"/>
                                        <p:tgtEl>
                                          <p:spTgt spid="125">
                                            <p:txEl>
                                              <p:pRg st="3" end="3"/>
                                            </p:txEl>
                                          </p:spTgt>
                                        </p:tgtEl>
                                      </p:cBhvr>
                                    </p:animEffect>
                                  </p:childTnLst>
                                </p:cTn>
                              </p:par>
                              <p:par>
                                <p:cTn id="23" presetID="22" presetClass="entr" presetSubtype="1" fill="hold" nodeType="withEffect">
                                  <p:stCondLst>
                                    <p:cond delay="1000"/>
                                  </p:stCondLst>
                                  <p:childTnLst>
                                    <p:set>
                                      <p:cBhvr>
                                        <p:cTn id="24" dur="1" fill="hold">
                                          <p:stCondLst>
                                            <p:cond delay="0"/>
                                          </p:stCondLst>
                                        </p:cTn>
                                        <p:tgtEl>
                                          <p:spTgt spid="125">
                                            <p:txEl>
                                              <p:pRg st="4" end="4"/>
                                            </p:txEl>
                                          </p:spTgt>
                                        </p:tgtEl>
                                        <p:attrNameLst>
                                          <p:attrName>style.visibility</p:attrName>
                                        </p:attrNameLst>
                                      </p:cBhvr>
                                      <p:to>
                                        <p:strVal val="visible"/>
                                      </p:to>
                                    </p:set>
                                    <p:animEffect transition="in" filter="wipe(up)">
                                      <p:cBhvr>
                                        <p:cTn id="25" dur="500"/>
                                        <p:tgtEl>
                                          <p:spTgt spid="125">
                                            <p:txEl>
                                              <p:pRg st="4" end="4"/>
                                            </p:txEl>
                                          </p:spTgt>
                                        </p:tgtEl>
                                      </p:cBhvr>
                                    </p:animEffect>
                                  </p:childTnLst>
                                </p:cTn>
                              </p:par>
                              <p:par>
                                <p:cTn id="26" presetID="22" presetClass="entr" presetSubtype="1" fill="hold" nodeType="withEffect">
                                  <p:stCondLst>
                                    <p:cond delay="1250"/>
                                  </p:stCondLst>
                                  <p:childTnLst>
                                    <p:set>
                                      <p:cBhvr>
                                        <p:cTn id="27" dur="1" fill="hold">
                                          <p:stCondLst>
                                            <p:cond delay="0"/>
                                          </p:stCondLst>
                                        </p:cTn>
                                        <p:tgtEl>
                                          <p:spTgt spid="125">
                                            <p:txEl>
                                              <p:pRg st="5" end="5"/>
                                            </p:txEl>
                                          </p:spTgt>
                                        </p:tgtEl>
                                        <p:attrNameLst>
                                          <p:attrName>style.visibility</p:attrName>
                                        </p:attrNameLst>
                                      </p:cBhvr>
                                      <p:to>
                                        <p:strVal val="visible"/>
                                      </p:to>
                                    </p:set>
                                    <p:animEffect transition="in" filter="wipe(up)">
                                      <p:cBhvr>
                                        <p:cTn id="28" dur="500"/>
                                        <p:tgtEl>
                                          <p:spTgt spid="125">
                                            <p:txEl>
                                              <p:pRg st="5" end="5"/>
                                            </p:txEl>
                                          </p:spTgt>
                                        </p:tgtEl>
                                      </p:cBhvr>
                                    </p:animEffect>
                                  </p:childTnLst>
                                </p:cTn>
                              </p:par>
                              <p:par>
                                <p:cTn id="29" presetID="22" presetClass="entr" presetSubtype="1" fill="hold" nodeType="withEffect">
                                  <p:stCondLst>
                                    <p:cond delay="1500"/>
                                  </p:stCondLst>
                                  <p:childTnLst>
                                    <p:set>
                                      <p:cBhvr>
                                        <p:cTn id="30" dur="1" fill="hold">
                                          <p:stCondLst>
                                            <p:cond delay="0"/>
                                          </p:stCondLst>
                                        </p:cTn>
                                        <p:tgtEl>
                                          <p:spTgt spid="125">
                                            <p:txEl>
                                              <p:pRg st="6" end="6"/>
                                            </p:txEl>
                                          </p:spTgt>
                                        </p:tgtEl>
                                        <p:attrNameLst>
                                          <p:attrName>style.visibility</p:attrName>
                                        </p:attrNameLst>
                                      </p:cBhvr>
                                      <p:to>
                                        <p:strVal val="visible"/>
                                      </p:to>
                                    </p:set>
                                    <p:animEffect transition="in" filter="wipe(up)">
                                      <p:cBhvr>
                                        <p:cTn id="31" dur="500"/>
                                        <p:tgtEl>
                                          <p:spTgt spid="125">
                                            <p:txEl>
                                              <p:pRg st="6" end="6"/>
                                            </p:txEl>
                                          </p:spTgt>
                                        </p:tgtEl>
                                      </p:cBhvr>
                                    </p:animEffect>
                                  </p:childTnLst>
                                </p:cTn>
                              </p:par>
                              <p:par>
                                <p:cTn id="32" presetID="22" presetClass="entr" presetSubtype="1" fill="hold" nodeType="withEffect">
                                  <p:stCondLst>
                                    <p:cond delay="1750"/>
                                  </p:stCondLst>
                                  <p:childTnLst>
                                    <p:set>
                                      <p:cBhvr>
                                        <p:cTn id="33" dur="1" fill="hold">
                                          <p:stCondLst>
                                            <p:cond delay="0"/>
                                          </p:stCondLst>
                                        </p:cTn>
                                        <p:tgtEl>
                                          <p:spTgt spid="125">
                                            <p:txEl>
                                              <p:pRg st="7" end="7"/>
                                            </p:txEl>
                                          </p:spTgt>
                                        </p:tgtEl>
                                        <p:attrNameLst>
                                          <p:attrName>style.visibility</p:attrName>
                                        </p:attrNameLst>
                                      </p:cBhvr>
                                      <p:to>
                                        <p:strVal val="visible"/>
                                      </p:to>
                                    </p:set>
                                    <p:animEffect transition="in" filter="wipe(up)">
                                      <p:cBhvr>
                                        <p:cTn id="34" dur="500"/>
                                        <p:tgtEl>
                                          <p:spTgt spid="125">
                                            <p:txEl>
                                              <p:pRg st="7" end="7"/>
                                            </p:txEl>
                                          </p:spTgt>
                                        </p:tgtEl>
                                      </p:cBhvr>
                                    </p:animEffect>
                                  </p:childTnLst>
                                </p:cTn>
                              </p:par>
                              <p:par>
                                <p:cTn id="35" presetID="22" presetClass="entr" presetSubtype="1" fill="hold" nodeType="withEffect">
                                  <p:stCondLst>
                                    <p:cond delay="2000"/>
                                  </p:stCondLst>
                                  <p:childTnLst>
                                    <p:set>
                                      <p:cBhvr>
                                        <p:cTn id="36" dur="1" fill="hold">
                                          <p:stCondLst>
                                            <p:cond delay="0"/>
                                          </p:stCondLst>
                                        </p:cTn>
                                        <p:tgtEl>
                                          <p:spTgt spid="125">
                                            <p:txEl>
                                              <p:pRg st="8" end="8"/>
                                            </p:txEl>
                                          </p:spTgt>
                                        </p:tgtEl>
                                        <p:attrNameLst>
                                          <p:attrName>style.visibility</p:attrName>
                                        </p:attrNameLst>
                                      </p:cBhvr>
                                      <p:to>
                                        <p:strVal val="visible"/>
                                      </p:to>
                                    </p:set>
                                    <p:animEffect transition="in" filter="wipe(up)">
                                      <p:cBhvr>
                                        <p:cTn id="37" dur="500"/>
                                        <p:tgtEl>
                                          <p:spTgt spid="12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3. Simulation settings</a:t>
            </a:r>
            <a:endParaRPr dirty="0"/>
          </a:p>
        </p:txBody>
      </p:sp>
      <p:sp>
        <p:nvSpPr>
          <p:cNvPr id="131" name="Google Shape;13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114300" indent="0">
              <a:buNone/>
            </a:pPr>
            <a:r>
              <a:rPr lang="en-US" dirty="0">
                <a:solidFill>
                  <a:schemeClr val="tx1"/>
                </a:solidFill>
                <a:effectLst/>
              </a:rPr>
              <a:t>In the simulation of the four protocol we have considered the following metrics to evaluate them:</a:t>
            </a:r>
          </a:p>
          <a:p>
            <a:pPr>
              <a:lnSpc>
                <a:spcPct val="100000"/>
              </a:lnSpc>
            </a:pPr>
            <a:r>
              <a:rPr lang="en-US" dirty="0">
                <a:solidFill>
                  <a:schemeClr val="tx1"/>
                </a:solidFill>
                <a:effectLst/>
              </a:rPr>
              <a:t>- average elapsed time of the protocol;</a:t>
            </a:r>
          </a:p>
          <a:p>
            <a:pPr>
              <a:lnSpc>
                <a:spcPct val="100000"/>
              </a:lnSpc>
            </a:pPr>
            <a:r>
              <a:rPr lang="en-US" dirty="0">
                <a:solidFill>
                  <a:schemeClr val="tx1"/>
                </a:solidFill>
                <a:effectLst/>
              </a:rPr>
              <a:t>- average memory usage;</a:t>
            </a:r>
          </a:p>
          <a:p>
            <a:pPr>
              <a:lnSpc>
                <a:spcPct val="100000"/>
              </a:lnSpc>
            </a:pPr>
            <a:r>
              <a:rPr lang="en-US" dirty="0">
                <a:solidFill>
                  <a:schemeClr val="tx1"/>
                </a:solidFill>
                <a:effectLst/>
              </a:rPr>
              <a:t>- average bandwidth. </a:t>
            </a:r>
          </a:p>
          <a:p>
            <a:pPr marL="114300" indent="0">
              <a:lnSpc>
                <a:spcPct val="100000"/>
              </a:lnSpc>
              <a:buNone/>
            </a:pPr>
            <a:r>
              <a:rPr lang="en-US" dirty="0">
                <a:solidFill>
                  <a:schemeClr val="tx1"/>
                </a:solidFill>
                <a:effectLst/>
              </a:rPr>
              <a:t>We modelled the network topology as a complete graph, so every process could communicate with every other process. The network topology is modelled as a star topology with a switch in the middle.</a:t>
            </a:r>
          </a:p>
          <a:p>
            <a:pPr marL="114300" indent="0">
              <a:lnSpc>
                <a:spcPct val="100000"/>
              </a:lnSpc>
              <a:buNone/>
            </a:pPr>
            <a:r>
              <a:rPr lang="en-US" dirty="0">
                <a:solidFill>
                  <a:schemeClr val="tx1"/>
                </a:solidFill>
                <a:effectLst/>
              </a:rPr>
              <a:t>In the simulation we varied the number of processes from 4 to 20, the number of message bytes to transmit from 256 bytes to 2048 bytes and the bandwidth from 500KBPS to 1GBPS.</a:t>
            </a:r>
          </a:p>
          <a:p>
            <a:pPr marL="114300" indent="0">
              <a:buNone/>
            </a:pPr>
            <a:r>
              <a:rPr lang="en-US" dirty="0">
                <a:solidFill>
                  <a:schemeClr val="tx1"/>
                </a:solidFill>
                <a:effectLst/>
              </a:rPr>
              <a:t>The average time metric is computed through the median of the total time required for each protocol to deliver the message. The average peak metric is the total memory used by a single protocol.</a:t>
            </a:r>
            <a:endParaRPr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4. Simulation results</a:t>
            </a:r>
            <a:endParaRPr dirty="0"/>
          </a:p>
        </p:txBody>
      </p:sp>
      <p:pic>
        <p:nvPicPr>
          <p:cNvPr id="3" name="Picture 2" descr="A picture containing text, screenshot, diagram, parallel&#10;&#10;Description automatically generated">
            <a:extLst>
              <a:ext uri="{FF2B5EF4-FFF2-40B4-BE49-F238E27FC236}">
                <a16:creationId xmlns:a16="http://schemas.microsoft.com/office/drawing/2014/main" id="{7A2EAD8C-BA6B-7C4E-C223-CF7B6BC450DF}"/>
              </a:ext>
            </a:extLst>
          </p:cNvPr>
          <p:cNvPicPr>
            <a:picLocks noChangeAspect="1"/>
          </p:cNvPicPr>
          <p:nvPr/>
        </p:nvPicPr>
        <p:blipFill>
          <a:blip r:embed="rId3"/>
          <a:stretch>
            <a:fillRect/>
          </a:stretch>
        </p:blipFill>
        <p:spPr>
          <a:xfrm>
            <a:off x="5030281" y="1107870"/>
            <a:ext cx="3540310" cy="3416400"/>
          </a:xfrm>
          <a:prstGeom prst="rect">
            <a:avLst/>
          </a:prstGeom>
        </p:spPr>
      </p:pic>
      <p:pic>
        <p:nvPicPr>
          <p:cNvPr id="5" name="Picture 4" descr="A picture containing diagram, line, text, plot&#10;&#10;Description automatically generated">
            <a:extLst>
              <a:ext uri="{FF2B5EF4-FFF2-40B4-BE49-F238E27FC236}">
                <a16:creationId xmlns:a16="http://schemas.microsoft.com/office/drawing/2014/main" id="{DC822491-E8DF-72C1-55BE-B79F554DEF55}"/>
              </a:ext>
            </a:extLst>
          </p:cNvPr>
          <p:cNvPicPr>
            <a:picLocks noChangeAspect="1"/>
          </p:cNvPicPr>
          <p:nvPr/>
        </p:nvPicPr>
        <p:blipFill>
          <a:blip r:embed="rId4"/>
          <a:stretch>
            <a:fillRect/>
          </a:stretch>
        </p:blipFill>
        <p:spPr>
          <a:xfrm>
            <a:off x="311700" y="1107870"/>
            <a:ext cx="4175600" cy="341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screenshot, diagram, plot&#10;&#10;Description automatically generated">
            <a:extLst>
              <a:ext uri="{FF2B5EF4-FFF2-40B4-BE49-F238E27FC236}">
                <a16:creationId xmlns:a16="http://schemas.microsoft.com/office/drawing/2014/main" id="{1DE2F935-F3A0-70EC-ABAD-C8AEBCA19338}"/>
              </a:ext>
            </a:extLst>
          </p:cNvPr>
          <p:cNvPicPr>
            <a:picLocks noChangeAspect="1"/>
          </p:cNvPicPr>
          <p:nvPr/>
        </p:nvPicPr>
        <p:blipFill>
          <a:blip r:embed="rId2"/>
          <a:stretch>
            <a:fillRect/>
          </a:stretch>
        </p:blipFill>
        <p:spPr>
          <a:xfrm>
            <a:off x="5037903" y="97110"/>
            <a:ext cx="3612613" cy="2474640"/>
          </a:xfrm>
          <a:prstGeom prst="rect">
            <a:avLst/>
          </a:prstGeom>
        </p:spPr>
      </p:pic>
      <p:pic>
        <p:nvPicPr>
          <p:cNvPr id="5" name="Picture 4" descr="1GBPS">
            <a:extLst>
              <a:ext uri="{FF2B5EF4-FFF2-40B4-BE49-F238E27FC236}">
                <a16:creationId xmlns:a16="http://schemas.microsoft.com/office/drawing/2014/main" id="{61E5E9E7-5FB9-4898-D310-76898906ED8F}"/>
              </a:ext>
            </a:extLst>
          </p:cNvPr>
          <p:cNvPicPr>
            <a:picLocks noChangeAspect="1"/>
          </p:cNvPicPr>
          <p:nvPr/>
        </p:nvPicPr>
        <p:blipFill>
          <a:blip r:embed="rId3"/>
          <a:stretch>
            <a:fillRect/>
          </a:stretch>
        </p:blipFill>
        <p:spPr>
          <a:xfrm>
            <a:off x="365482" y="409060"/>
            <a:ext cx="4135777" cy="3991025"/>
          </a:xfrm>
          <a:prstGeom prst="rect">
            <a:avLst/>
          </a:prstGeom>
        </p:spPr>
      </p:pic>
      <p:pic>
        <p:nvPicPr>
          <p:cNvPr id="9" name="Picture 8" descr="A picture containing screenshot, text, diagram, plot&#10;&#10;Description automatically generated">
            <a:extLst>
              <a:ext uri="{FF2B5EF4-FFF2-40B4-BE49-F238E27FC236}">
                <a16:creationId xmlns:a16="http://schemas.microsoft.com/office/drawing/2014/main" id="{83AB303E-09AE-7533-A7FD-7A22A80DC4B8}"/>
              </a:ext>
            </a:extLst>
          </p:cNvPr>
          <p:cNvPicPr>
            <a:picLocks noChangeAspect="1"/>
          </p:cNvPicPr>
          <p:nvPr/>
        </p:nvPicPr>
        <p:blipFill>
          <a:blip r:embed="rId4"/>
          <a:stretch>
            <a:fillRect/>
          </a:stretch>
        </p:blipFill>
        <p:spPr>
          <a:xfrm>
            <a:off x="4776320" y="2786291"/>
            <a:ext cx="4135777" cy="2083093"/>
          </a:xfrm>
          <a:prstGeom prst="rect">
            <a:avLst/>
          </a:prstGeom>
        </p:spPr>
      </p:pic>
      <p:sp>
        <p:nvSpPr>
          <p:cNvPr id="10" name="TextBox 9">
            <a:extLst>
              <a:ext uri="{FF2B5EF4-FFF2-40B4-BE49-F238E27FC236}">
                <a16:creationId xmlns:a16="http://schemas.microsoft.com/office/drawing/2014/main" id="{B074E33F-33DE-5229-312F-BB258A8A9624}"/>
              </a:ext>
            </a:extLst>
          </p:cNvPr>
          <p:cNvSpPr txBox="1"/>
          <p:nvPr/>
        </p:nvSpPr>
        <p:spPr>
          <a:xfrm>
            <a:off x="3565249" y="976642"/>
            <a:ext cx="802888" cy="312253"/>
          </a:xfrm>
          <a:prstGeom prst="rect">
            <a:avLst/>
          </a:prstGeom>
          <a:noFill/>
        </p:spPr>
        <p:txBody>
          <a:bodyPr wrap="square" rtlCol="0">
            <a:spAutoFit/>
          </a:bodyPr>
          <a:lstStyle/>
          <a:p>
            <a:r>
              <a:rPr lang="it-IT" b="1" dirty="0"/>
              <a:t>1GBPS</a:t>
            </a:r>
          </a:p>
        </p:txBody>
      </p:sp>
      <p:sp>
        <p:nvSpPr>
          <p:cNvPr id="13" name="TextBox 12">
            <a:extLst>
              <a:ext uri="{FF2B5EF4-FFF2-40B4-BE49-F238E27FC236}">
                <a16:creationId xmlns:a16="http://schemas.microsoft.com/office/drawing/2014/main" id="{65E6BBD2-40C3-1872-F6D5-496772B08199}"/>
              </a:ext>
            </a:extLst>
          </p:cNvPr>
          <p:cNvSpPr txBox="1"/>
          <p:nvPr/>
        </p:nvSpPr>
        <p:spPr>
          <a:xfrm>
            <a:off x="5336403" y="576146"/>
            <a:ext cx="1004923" cy="307777"/>
          </a:xfrm>
          <a:prstGeom prst="rect">
            <a:avLst/>
          </a:prstGeom>
          <a:noFill/>
        </p:spPr>
        <p:txBody>
          <a:bodyPr wrap="square" rtlCol="0">
            <a:spAutoFit/>
          </a:bodyPr>
          <a:lstStyle/>
          <a:p>
            <a:r>
              <a:rPr lang="it-IT" b="1" dirty="0"/>
              <a:t>500KBPS</a:t>
            </a:r>
          </a:p>
        </p:txBody>
      </p:sp>
      <p:sp>
        <p:nvSpPr>
          <p:cNvPr id="14" name="TextBox 13">
            <a:extLst>
              <a:ext uri="{FF2B5EF4-FFF2-40B4-BE49-F238E27FC236}">
                <a16:creationId xmlns:a16="http://schemas.microsoft.com/office/drawing/2014/main" id="{09265862-6F28-7A02-F61E-FFCA020DDCF8}"/>
              </a:ext>
            </a:extLst>
          </p:cNvPr>
          <p:cNvSpPr txBox="1"/>
          <p:nvPr/>
        </p:nvSpPr>
        <p:spPr>
          <a:xfrm>
            <a:off x="8005131" y="3133493"/>
            <a:ext cx="975318" cy="307777"/>
          </a:xfrm>
          <a:prstGeom prst="rect">
            <a:avLst/>
          </a:prstGeom>
          <a:noFill/>
        </p:spPr>
        <p:txBody>
          <a:bodyPr wrap="square" rtlCol="0">
            <a:spAutoFit/>
          </a:bodyPr>
          <a:lstStyle/>
          <a:p>
            <a:r>
              <a:rPr lang="it-IT" b="1" dirty="0"/>
              <a:t>10MBPS</a:t>
            </a:r>
          </a:p>
        </p:txBody>
      </p:sp>
    </p:spTree>
    <p:extLst>
      <p:ext uri="{BB962C8B-B14F-4D97-AF65-F5344CB8AC3E}">
        <p14:creationId xmlns:p14="http://schemas.microsoft.com/office/powerpoint/2010/main" val="909694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plot&#10;&#10;Description automatically generated">
            <a:extLst>
              <a:ext uri="{FF2B5EF4-FFF2-40B4-BE49-F238E27FC236}">
                <a16:creationId xmlns:a16="http://schemas.microsoft.com/office/drawing/2014/main" id="{84D51A75-9B9F-1771-608B-2B31D96CB691}"/>
              </a:ext>
            </a:extLst>
          </p:cNvPr>
          <p:cNvPicPr>
            <a:picLocks noChangeAspect="1"/>
          </p:cNvPicPr>
          <p:nvPr/>
        </p:nvPicPr>
        <p:blipFill>
          <a:blip r:embed="rId2"/>
          <a:stretch>
            <a:fillRect/>
          </a:stretch>
        </p:blipFill>
        <p:spPr>
          <a:xfrm>
            <a:off x="4364983" y="76584"/>
            <a:ext cx="4600595" cy="2317211"/>
          </a:xfrm>
          <a:prstGeom prst="rect">
            <a:avLst/>
          </a:prstGeom>
        </p:spPr>
      </p:pic>
      <p:pic>
        <p:nvPicPr>
          <p:cNvPr id="10" name="Picture 9" descr="A picture containing screenshot, text, diagram, plot&#10;&#10;Description automatically generated">
            <a:extLst>
              <a:ext uri="{FF2B5EF4-FFF2-40B4-BE49-F238E27FC236}">
                <a16:creationId xmlns:a16="http://schemas.microsoft.com/office/drawing/2014/main" id="{5D523670-F868-993D-2118-DDA64C9C730F}"/>
              </a:ext>
            </a:extLst>
          </p:cNvPr>
          <p:cNvPicPr>
            <a:picLocks noChangeAspect="1"/>
          </p:cNvPicPr>
          <p:nvPr/>
        </p:nvPicPr>
        <p:blipFill>
          <a:blip r:embed="rId3"/>
          <a:stretch>
            <a:fillRect/>
          </a:stretch>
        </p:blipFill>
        <p:spPr>
          <a:xfrm>
            <a:off x="231597" y="2571750"/>
            <a:ext cx="4600595" cy="2317211"/>
          </a:xfrm>
          <a:prstGeom prst="rect">
            <a:avLst/>
          </a:prstGeom>
        </p:spPr>
      </p:pic>
      <p:sp>
        <p:nvSpPr>
          <p:cNvPr id="11" name="TextBox 10">
            <a:extLst>
              <a:ext uri="{FF2B5EF4-FFF2-40B4-BE49-F238E27FC236}">
                <a16:creationId xmlns:a16="http://schemas.microsoft.com/office/drawing/2014/main" id="{1AFE429D-3D25-5BD7-C14B-1DD3443BDF0C}"/>
              </a:ext>
            </a:extLst>
          </p:cNvPr>
          <p:cNvSpPr txBox="1"/>
          <p:nvPr/>
        </p:nvSpPr>
        <p:spPr>
          <a:xfrm>
            <a:off x="2594517" y="349405"/>
            <a:ext cx="1608181" cy="307777"/>
          </a:xfrm>
          <a:prstGeom prst="rect">
            <a:avLst/>
          </a:prstGeom>
          <a:noFill/>
        </p:spPr>
        <p:txBody>
          <a:bodyPr wrap="square" rtlCol="0">
            <a:spAutoFit/>
          </a:bodyPr>
          <a:lstStyle/>
          <a:p>
            <a:r>
              <a:rPr lang="it-IT" b="1" dirty="0"/>
              <a:t>6BYZ-500KBPS</a:t>
            </a:r>
          </a:p>
        </p:txBody>
      </p:sp>
      <p:sp>
        <p:nvSpPr>
          <p:cNvPr id="12" name="TextBox 11">
            <a:extLst>
              <a:ext uri="{FF2B5EF4-FFF2-40B4-BE49-F238E27FC236}">
                <a16:creationId xmlns:a16="http://schemas.microsoft.com/office/drawing/2014/main" id="{0FC1E4CB-5B7A-86F0-A654-74F596C7AF88}"/>
              </a:ext>
            </a:extLst>
          </p:cNvPr>
          <p:cNvSpPr txBox="1"/>
          <p:nvPr/>
        </p:nvSpPr>
        <p:spPr>
          <a:xfrm>
            <a:off x="4923807" y="3181815"/>
            <a:ext cx="1417519" cy="307777"/>
          </a:xfrm>
          <a:prstGeom prst="rect">
            <a:avLst/>
          </a:prstGeom>
          <a:noFill/>
        </p:spPr>
        <p:txBody>
          <a:bodyPr wrap="square" rtlCol="0">
            <a:spAutoFit/>
          </a:bodyPr>
          <a:lstStyle/>
          <a:p>
            <a:r>
              <a:rPr lang="it-IT" b="1" dirty="0"/>
              <a:t>6BYZ-10MBPS</a:t>
            </a:r>
          </a:p>
        </p:txBody>
      </p:sp>
    </p:spTree>
    <p:extLst>
      <p:ext uri="{BB962C8B-B14F-4D97-AF65-F5344CB8AC3E}">
        <p14:creationId xmlns:p14="http://schemas.microsoft.com/office/powerpoint/2010/main" val="169494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dirty="0"/>
              <a:t>5. Conclusions</a:t>
            </a:r>
            <a:endParaRPr dirty="0"/>
          </a:p>
        </p:txBody>
      </p:sp>
      <p:sp>
        <p:nvSpPr>
          <p:cNvPr id="143" name="Google Shape;143;p26"/>
          <p:cNvSpPr txBox="1">
            <a:spLocks noGrp="1"/>
          </p:cNvSpPr>
          <p:nvPr>
            <p:ph type="body" idx="1"/>
          </p:nvPr>
        </p:nvSpPr>
        <p:spPr>
          <a:xfrm>
            <a:off x="311700" y="1152474"/>
            <a:ext cx="8520600" cy="3612813"/>
          </a:xfrm>
          <a:prstGeom prst="rect">
            <a:avLst/>
          </a:prstGeom>
        </p:spPr>
        <p:txBody>
          <a:bodyPr spcFirstLastPara="1" wrap="square" lIns="91425" tIns="91425" rIns="91425" bIns="91425" anchor="t" anchorCtr="0">
            <a:normAutofit fontScale="62500" lnSpcReduction="20000"/>
          </a:bodyPr>
          <a:lstStyle/>
          <a:p>
            <a:pPr marL="114300" indent="0">
              <a:buNone/>
            </a:pPr>
            <a:r>
              <a:rPr lang="en-US" dirty="0">
                <a:solidFill>
                  <a:schemeClr val="tx1"/>
                </a:solidFill>
                <a:effectLst/>
              </a:rPr>
              <a:t>In the average case, HB is the best protocol thanks to the hashing function that reduces all messages to a fixed length. If the number of processes, the bandwidth and the payload of each message (and consequently, the data exchanged between processes) are limited, the BRACHA protocol is the most efficient one.</a:t>
            </a:r>
          </a:p>
          <a:p>
            <a:pPr marL="114300" indent="0">
              <a:lnSpc>
                <a:spcPct val="100000"/>
              </a:lnSpc>
              <a:buNone/>
            </a:pPr>
            <a:r>
              <a:rPr lang="en-US" dirty="0">
                <a:solidFill>
                  <a:schemeClr val="tx1"/>
                </a:solidFill>
                <a:effectLst/>
              </a:rPr>
              <a:t>When there is an high number of faulty processes (it does not matter if they are byzantine or just faulty) or there are no constraints on the bandwidth, the EC protocol is the one that obtains the best performances (although, in the case of unlimited bandwidth, the difference with HB is not so relevant).</a:t>
            </a:r>
          </a:p>
          <a:p>
            <a:pPr marL="114300" indent="0">
              <a:lnSpc>
                <a:spcPct val="100000"/>
              </a:lnSpc>
              <a:buNone/>
            </a:pPr>
            <a:r>
              <a:rPr lang="en-US" dirty="0">
                <a:solidFill>
                  <a:schemeClr val="tx1"/>
                </a:solidFill>
                <a:effectLst/>
              </a:rPr>
              <a:t>Because of the cryptographic primitives used by the protocol, AM is not comparable with respect to the other protocols in terms of all the metrics defined in the evaluation. </a:t>
            </a:r>
          </a:p>
          <a:p>
            <a:pPr marL="114300" indent="0">
              <a:lnSpc>
                <a:spcPct val="100000"/>
              </a:lnSpc>
              <a:buNone/>
            </a:pPr>
            <a:r>
              <a:rPr lang="en-US" dirty="0">
                <a:solidFill>
                  <a:schemeClr val="tx1"/>
                </a:solidFill>
                <a:effectLst/>
              </a:rPr>
              <a:t>If for any reason an application needs the non repudiation requirement as a principal goal, the AM protocol meets the needs perfectly and it is the preferred one to use among all the four protocols evaluated.</a:t>
            </a:r>
          </a:p>
          <a:p>
            <a:pPr marL="114300" indent="0">
              <a:lnSpc>
                <a:spcPct val="100000"/>
              </a:lnSpc>
              <a:buNone/>
            </a:pPr>
            <a:r>
              <a:rPr lang="en-US" dirty="0">
                <a:solidFill>
                  <a:schemeClr val="tx1"/>
                </a:solidFill>
                <a:effectLst/>
              </a:rPr>
              <a:t>Furthermore the implementation of the protocol is easier for the restricted number of protocol messages issued and it is also much more understandable in terms of the specification description. </a:t>
            </a:r>
          </a:p>
          <a:p>
            <a:pPr marL="114300" indent="0">
              <a:lnSpc>
                <a:spcPct val="100000"/>
              </a:lnSpc>
              <a:buNone/>
            </a:pPr>
            <a:r>
              <a:rPr lang="en-US" dirty="0">
                <a:solidFill>
                  <a:schemeClr val="tx1"/>
                </a:solidFill>
                <a:effectLst/>
              </a:rPr>
              <a:t>The overall number of messages exchanged by the protocol is less than other protocols.</a:t>
            </a:r>
          </a:p>
          <a:p>
            <a:pPr marL="114300" indent="0">
              <a:lnSpc>
                <a:spcPct val="100000"/>
              </a:lnSpc>
              <a:buNone/>
            </a:pPr>
            <a:r>
              <a:rPr lang="en-US" dirty="0">
                <a:solidFill>
                  <a:schemeClr val="tx1"/>
                </a:solidFill>
                <a:effectLst/>
              </a:rPr>
              <a:t>The elapsed time of the protocol is bounded to the last phase of the algorithm where there is an high number of steps for the verification of the n-f messages received; furthermore, the protocol uses a third entity (KDS) to distribute the keys needed for the cryptographic primitives that leads to higher delays.</a:t>
            </a:r>
          </a:p>
          <a:p>
            <a:pPr marL="114300" indent="0">
              <a:lnSpc>
                <a:spcPct val="100000"/>
              </a:lnSpc>
              <a:buNone/>
            </a:pPr>
            <a:r>
              <a:rPr lang="en-US" dirty="0">
                <a:solidFill>
                  <a:schemeClr val="tx1"/>
                </a:solidFill>
                <a:effectLst/>
              </a:rPr>
              <a:t>Because of the reasons stated above, the following evaluation is centered on the remaining three protocols.</a:t>
            </a:r>
          </a:p>
          <a:p>
            <a:pPr marL="114300" indent="0">
              <a:lnSpc>
                <a:spcPct val="100000"/>
              </a:lnSpc>
              <a:buNone/>
            </a:pPr>
            <a:r>
              <a:rPr lang="en-US" dirty="0">
                <a:solidFill>
                  <a:schemeClr val="tx1"/>
                </a:solidFill>
                <a:effectLst/>
              </a:rPr>
              <a:t>Protocols that send all the payload are better </a:t>
            </a:r>
            <a:r>
              <a:rPr lang="en-US" dirty="0" err="1">
                <a:solidFill>
                  <a:schemeClr val="tx1"/>
                </a:solidFill>
                <a:effectLst/>
              </a:rPr>
              <a:t>wrt</a:t>
            </a:r>
            <a:r>
              <a:rPr lang="en-US" dirty="0">
                <a:solidFill>
                  <a:schemeClr val="tx1"/>
                </a:solidFill>
                <a:effectLst/>
              </a:rPr>
              <a:t> the others if the payload size is small; when the payload increases, the Erasure-Code and Hash-Based protocols are better than the </a:t>
            </a:r>
            <a:r>
              <a:rPr lang="en-US" dirty="0" err="1">
                <a:solidFill>
                  <a:schemeClr val="tx1"/>
                </a:solidFill>
                <a:effectLst/>
              </a:rPr>
              <a:t>Bracha</a:t>
            </a:r>
            <a:r>
              <a:rPr lang="en-US" dirty="0">
                <a:solidFill>
                  <a:schemeClr val="tx1"/>
                </a:solidFill>
                <a:effectLst/>
              </a:rPr>
              <a:t> one because they send a smaller packet. The erasure code protocol sends the shares of the message and although they are smaller than the message they are longer than the hash; so hash based is the best among the four protocols. Furthermore </a:t>
            </a:r>
            <a:r>
              <a:rPr lang="en-US" dirty="0" err="1">
                <a:solidFill>
                  <a:schemeClr val="tx1"/>
                </a:solidFill>
                <a:effectLst/>
              </a:rPr>
              <a:t>Bracha</a:t>
            </a:r>
            <a:r>
              <a:rPr lang="en-US" dirty="0">
                <a:solidFill>
                  <a:schemeClr val="tx1"/>
                </a:solidFill>
                <a:effectLst/>
              </a:rPr>
              <a:t> has a simpler implementation and the overall number of messages exchanged is smaller than the other protocols.</a:t>
            </a:r>
          </a:p>
          <a:p>
            <a:pPr marL="114300" indent="0">
              <a:buNone/>
            </a:pPr>
            <a:r>
              <a:rPr lang="en-US" dirty="0">
                <a:solidFill>
                  <a:schemeClr val="tx1"/>
                </a:solidFill>
                <a:effectLst/>
              </a:rPr>
              <a:t>Hash-Based remains the best because of the crypto hashing function that bounds the length of the payload to a fixed length, independently from the message size.</a:t>
            </a:r>
            <a:endParaRPr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1323011" y="216567"/>
            <a:ext cx="649797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b="1" dirty="0"/>
              <a:t>Byzantine Reliable Broadcast Project</a:t>
            </a:r>
            <a:endParaRPr b="1" dirty="0"/>
          </a:p>
        </p:txBody>
      </p:sp>
      <p:sp>
        <p:nvSpPr>
          <p:cNvPr id="149" name="Google Shape;149;p27"/>
          <p:cNvSpPr txBox="1">
            <a:spLocks noGrp="1"/>
          </p:cNvSpPr>
          <p:nvPr>
            <p:ph type="body" idx="1"/>
          </p:nvPr>
        </p:nvSpPr>
        <p:spPr>
          <a:xfrm>
            <a:off x="311700" y="1421325"/>
            <a:ext cx="8520600" cy="25410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dirty="0">
                <a:solidFill>
                  <a:schemeClr val="dk1"/>
                </a:solidFill>
              </a:rPr>
              <a:t>● Number of group members: 3</a:t>
            </a:r>
            <a:endParaRPr dirty="0">
              <a:solidFill>
                <a:schemeClr val="dk1"/>
              </a:solidFill>
            </a:endParaRPr>
          </a:p>
          <a:p>
            <a:pPr marL="0" lvl="0" indent="0" algn="l" rtl="0">
              <a:spcBef>
                <a:spcPts val="1200"/>
              </a:spcBef>
              <a:spcAft>
                <a:spcPts val="0"/>
              </a:spcAft>
              <a:buClr>
                <a:schemeClr val="dk1"/>
              </a:buClr>
              <a:buSzPts val="1100"/>
              <a:buFont typeface="Arial"/>
              <a:buNone/>
            </a:pPr>
            <a:endParaRPr dirty="0">
              <a:solidFill>
                <a:schemeClr val="dk1"/>
              </a:solidFill>
            </a:endParaRPr>
          </a:p>
          <a:p>
            <a:pPr marL="0" lvl="0" indent="0" algn="l" rtl="0">
              <a:spcBef>
                <a:spcPts val="1200"/>
              </a:spcBef>
              <a:spcAft>
                <a:spcPts val="0"/>
              </a:spcAft>
              <a:buNone/>
            </a:pPr>
            <a:r>
              <a:rPr lang="it" dirty="0">
                <a:solidFill>
                  <a:schemeClr val="dk1"/>
                </a:solidFill>
              </a:rPr>
              <a:t>● Members: Gianmarco Bordin, Carlo Giralda, Gabriele Lerani</a:t>
            </a:r>
            <a:endParaRPr dirty="0">
              <a:solidFill>
                <a:schemeClr val="dk1"/>
              </a:solidFill>
            </a:endParaRPr>
          </a:p>
          <a:p>
            <a:pPr marL="0" lvl="0" indent="0" algn="l" rtl="0">
              <a:spcBef>
                <a:spcPts val="1200"/>
              </a:spcBef>
              <a:spcAft>
                <a:spcPts val="0"/>
              </a:spcAft>
              <a:buClr>
                <a:schemeClr val="dk1"/>
              </a:buClr>
              <a:buSzPts val="1100"/>
              <a:buFont typeface="Arial"/>
              <a:buNone/>
            </a:pPr>
            <a:endParaRPr dirty="0">
              <a:solidFill>
                <a:schemeClr val="dk1"/>
              </a:solidFill>
            </a:endParaRPr>
          </a:p>
          <a:p>
            <a:pPr marL="0" lvl="0" indent="0" algn="l" rtl="0">
              <a:spcBef>
                <a:spcPts val="1200"/>
              </a:spcBef>
              <a:spcAft>
                <a:spcPts val="0"/>
              </a:spcAft>
              <a:buClr>
                <a:schemeClr val="dk1"/>
              </a:buClr>
              <a:buSzPts val="1100"/>
              <a:buFont typeface="Arial"/>
              <a:buNone/>
            </a:pPr>
            <a:r>
              <a:rPr lang="it" dirty="0">
                <a:solidFill>
                  <a:schemeClr val="dk1"/>
                </a:solidFill>
              </a:rPr>
              <a:t>● Student IDs: 2081387, 1903088, 2093689</a:t>
            </a:r>
            <a:endParaRPr dirty="0">
              <a:solidFill>
                <a:schemeClr val="dk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p:cTn id="7" dur="500" fill="hold"/>
                                        <p:tgtEl>
                                          <p:spTgt spid="148"/>
                                        </p:tgtEl>
                                        <p:attrNameLst>
                                          <p:attrName>ppt_w</p:attrName>
                                        </p:attrNameLst>
                                      </p:cBhvr>
                                      <p:tavLst>
                                        <p:tav tm="0">
                                          <p:val>
                                            <p:fltVal val="0"/>
                                          </p:val>
                                        </p:tav>
                                        <p:tav tm="100000">
                                          <p:val>
                                            <p:strVal val="#ppt_w"/>
                                          </p:val>
                                        </p:tav>
                                      </p:tavLst>
                                    </p:anim>
                                    <p:anim calcmode="lin" valueType="num">
                                      <p:cBhvr>
                                        <p:cTn id="8" dur="500" fill="hold"/>
                                        <p:tgtEl>
                                          <p:spTgt spid="148"/>
                                        </p:tgtEl>
                                        <p:attrNameLst>
                                          <p:attrName>ppt_h</p:attrName>
                                        </p:attrNameLst>
                                      </p:cBhvr>
                                      <p:tavLst>
                                        <p:tav tm="0">
                                          <p:val>
                                            <p:fltVal val="0"/>
                                          </p:val>
                                        </p:tav>
                                        <p:tav tm="100000">
                                          <p:val>
                                            <p:strVal val="#ppt_h"/>
                                          </p:val>
                                        </p:tav>
                                      </p:tavLst>
                                    </p:anim>
                                    <p:animEffect transition="in" filter="fade">
                                      <p:cBhvr>
                                        <p:cTn id="9" dur="500"/>
                                        <p:tgtEl>
                                          <p:spTgt spid="14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49">
                                            <p:txEl>
                                              <p:pRg st="0" end="0"/>
                                            </p:txEl>
                                          </p:spTgt>
                                        </p:tgtEl>
                                        <p:attrNameLst>
                                          <p:attrName>style.visibility</p:attrName>
                                        </p:attrNameLst>
                                      </p:cBhvr>
                                      <p:to>
                                        <p:strVal val="visible"/>
                                      </p:to>
                                    </p:set>
                                    <p:animEffect transition="in" filter="wipe(up)">
                                      <p:cBhvr>
                                        <p:cTn id="13" dur="500"/>
                                        <p:tgtEl>
                                          <p:spTgt spid="149">
                                            <p:txEl>
                                              <p:pRg st="0" end="0"/>
                                            </p:txEl>
                                          </p:spTgt>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9">
                                            <p:txEl>
                                              <p:pRg st="2" end="2"/>
                                            </p:txEl>
                                          </p:spTgt>
                                        </p:tgtEl>
                                        <p:attrNameLst>
                                          <p:attrName>style.visibility</p:attrName>
                                        </p:attrNameLst>
                                      </p:cBhvr>
                                      <p:to>
                                        <p:strVal val="visible"/>
                                      </p:to>
                                    </p:set>
                                    <p:animEffect transition="in" filter="wipe(up)">
                                      <p:cBhvr>
                                        <p:cTn id="17" dur="500"/>
                                        <p:tgtEl>
                                          <p:spTgt spid="149">
                                            <p:txEl>
                                              <p:pRg st="2" end="2"/>
                                            </p:txEl>
                                          </p:spTgt>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49">
                                            <p:txEl>
                                              <p:pRg st="4" end="4"/>
                                            </p:txEl>
                                          </p:spTgt>
                                        </p:tgtEl>
                                        <p:attrNameLst>
                                          <p:attrName>style.visibility</p:attrName>
                                        </p:attrNameLst>
                                      </p:cBhvr>
                                      <p:to>
                                        <p:strVal val="visible"/>
                                      </p:to>
                                    </p:set>
                                    <p:animEffect transition="in" filter="wipe(up)">
                                      <p:cBhvr>
                                        <p:cTn id="21" dur="500"/>
                                        <p:tgtEl>
                                          <p:spTgt spid="1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918062" y="208270"/>
            <a:ext cx="5307875" cy="57704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ts val="1100"/>
              <a:buFont typeface="Arial"/>
              <a:buNone/>
            </a:pPr>
            <a:r>
              <a:rPr lang="it" b="1" dirty="0"/>
              <a:t>1. Description of the protocols</a:t>
            </a:r>
            <a:endParaRPr b="1" dirty="0"/>
          </a:p>
        </p:txBody>
      </p:sp>
      <p:sp>
        <p:nvSpPr>
          <p:cNvPr id="61" name="Google Shape;61;p14"/>
          <p:cNvSpPr txBox="1">
            <a:spLocks noGrp="1"/>
          </p:cNvSpPr>
          <p:nvPr>
            <p:ph type="body" idx="1"/>
          </p:nvPr>
        </p:nvSpPr>
        <p:spPr>
          <a:xfrm>
            <a:off x="0" y="1148900"/>
            <a:ext cx="36978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it" dirty="0">
                <a:solidFill>
                  <a:schemeClr val="dk1"/>
                </a:solidFill>
              </a:rPr>
              <a:t>Properties of BCB:</a:t>
            </a:r>
            <a:endParaRPr dirty="0">
              <a:solidFill>
                <a:schemeClr val="dk1"/>
              </a:solidFill>
            </a:endParaRPr>
          </a:p>
          <a:p>
            <a:pPr marL="0" lvl="0" indent="0" algn="l" rtl="0">
              <a:spcBef>
                <a:spcPts val="1200"/>
              </a:spcBef>
              <a:spcAft>
                <a:spcPts val="0"/>
              </a:spcAft>
              <a:buClr>
                <a:schemeClr val="dk1"/>
              </a:buClr>
              <a:buSzPct val="61111"/>
              <a:buFont typeface="Arial"/>
              <a:buNone/>
            </a:pPr>
            <a:r>
              <a:rPr lang="it" dirty="0">
                <a:solidFill>
                  <a:schemeClr val="dk1"/>
                </a:solidFill>
              </a:rPr>
              <a:t>BCB1: Validity: If a correct process p broadcasts a message m, then every correct process eventually delivers m.</a:t>
            </a:r>
            <a:endParaRPr dirty="0">
              <a:solidFill>
                <a:schemeClr val="dk1"/>
              </a:solidFill>
            </a:endParaRPr>
          </a:p>
          <a:p>
            <a:pPr marL="0" lvl="0" indent="0" algn="l" rtl="0">
              <a:spcBef>
                <a:spcPts val="1200"/>
              </a:spcBef>
              <a:spcAft>
                <a:spcPts val="0"/>
              </a:spcAft>
              <a:buClr>
                <a:schemeClr val="dk1"/>
              </a:buClr>
              <a:buSzPct val="61111"/>
              <a:buFont typeface="Arial"/>
              <a:buNone/>
            </a:pPr>
            <a:r>
              <a:rPr lang="it" dirty="0">
                <a:solidFill>
                  <a:schemeClr val="dk1"/>
                </a:solidFill>
              </a:rPr>
              <a:t>BCB2: No duplication: Every correct process delivers at most one message.</a:t>
            </a:r>
            <a:endParaRPr dirty="0">
              <a:solidFill>
                <a:schemeClr val="dk1"/>
              </a:solidFill>
            </a:endParaRPr>
          </a:p>
          <a:p>
            <a:pPr marL="0" lvl="0" indent="0" algn="l" rtl="0">
              <a:spcBef>
                <a:spcPts val="1200"/>
              </a:spcBef>
              <a:spcAft>
                <a:spcPts val="0"/>
              </a:spcAft>
              <a:buClr>
                <a:schemeClr val="dk1"/>
              </a:buClr>
              <a:buSzPct val="61111"/>
              <a:buFont typeface="Arial"/>
              <a:buNone/>
            </a:pPr>
            <a:r>
              <a:rPr lang="it" dirty="0">
                <a:solidFill>
                  <a:schemeClr val="dk1"/>
                </a:solidFill>
              </a:rPr>
              <a:t>BCB3: Integrity: If some correct process delivers a message m with sender p and process p is correct, then m was previously broadcast by p.</a:t>
            </a:r>
            <a:endParaRPr dirty="0">
              <a:solidFill>
                <a:schemeClr val="dk1"/>
              </a:solidFill>
            </a:endParaRPr>
          </a:p>
          <a:p>
            <a:pPr marL="0" lvl="0" indent="0" algn="l" rtl="0">
              <a:spcBef>
                <a:spcPts val="1200"/>
              </a:spcBef>
              <a:spcAft>
                <a:spcPts val="1200"/>
              </a:spcAft>
              <a:buNone/>
            </a:pPr>
            <a:r>
              <a:rPr lang="it" dirty="0">
                <a:solidFill>
                  <a:schemeClr val="dk1"/>
                </a:solidFill>
              </a:rPr>
              <a:t>BCB4: Consistency: If some correct process delivers a message m and another correct process delivers a message m’ then m’ = m</a:t>
            </a:r>
            <a:endParaRPr dirty="0">
              <a:solidFill>
                <a:schemeClr val="dk1"/>
              </a:solidFill>
            </a:endParaRPr>
          </a:p>
        </p:txBody>
      </p:sp>
      <p:pic>
        <p:nvPicPr>
          <p:cNvPr id="62" name="Google Shape;62;p14"/>
          <p:cNvPicPr preferRelativeResize="0"/>
          <p:nvPr/>
        </p:nvPicPr>
        <p:blipFill>
          <a:blip r:embed="rId3">
            <a:alphaModFix/>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697800" y="1239562"/>
            <a:ext cx="5307875" cy="323507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61">
                                            <p:txEl>
                                              <p:pRg st="0" end="0"/>
                                            </p:txEl>
                                          </p:spTgt>
                                        </p:tgtEl>
                                        <p:attrNameLst>
                                          <p:attrName>style.visibility</p:attrName>
                                        </p:attrNameLst>
                                      </p:cBhvr>
                                      <p:to>
                                        <p:strVal val="visible"/>
                                      </p:to>
                                    </p:set>
                                    <p:animEffect transition="in" filter="wipe(up)">
                                      <p:cBhvr>
                                        <p:cTn id="13" dur="500"/>
                                        <p:tgtEl>
                                          <p:spTgt spid="61">
                                            <p:txEl>
                                              <p:pRg st="0" end="0"/>
                                            </p:txEl>
                                          </p:spTgt>
                                        </p:tgtEl>
                                      </p:cBhvr>
                                    </p:animEffect>
                                  </p:childTnLst>
                                </p:cTn>
                              </p:par>
                              <p:par>
                                <p:cTn id="14" presetID="22" presetClass="entr" presetSubtype="1" fill="hold" nodeType="withEffect">
                                  <p:stCondLst>
                                    <p:cond delay="250"/>
                                  </p:stCondLst>
                                  <p:childTnLst>
                                    <p:set>
                                      <p:cBhvr>
                                        <p:cTn id="15" dur="1" fill="hold">
                                          <p:stCondLst>
                                            <p:cond delay="0"/>
                                          </p:stCondLst>
                                        </p:cTn>
                                        <p:tgtEl>
                                          <p:spTgt spid="61">
                                            <p:txEl>
                                              <p:pRg st="1" end="1"/>
                                            </p:txEl>
                                          </p:spTgt>
                                        </p:tgtEl>
                                        <p:attrNameLst>
                                          <p:attrName>style.visibility</p:attrName>
                                        </p:attrNameLst>
                                      </p:cBhvr>
                                      <p:to>
                                        <p:strVal val="visible"/>
                                      </p:to>
                                    </p:set>
                                    <p:animEffect transition="in" filter="wipe(up)">
                                      <p:cBhvr>
                                        <p:cTn id="16" dur="500"/>
                                        <p:tgtEl>
                                          <p:spTgt spid="61">
                                            <p:txEl>
                                              <p:pRg st="1" end="1"/>
                                            </p:txEl>
                                          </p:spTgt>
                                        </p:tgtEl>
                                      </p:cBhvr>
                                    </p:animEffect>
                                  </p:childTnLst>
                                </p:cTn>
                              </p:par>
                              <p:par>
                                <p:cTn id="17" presetID="22" presetClass="entr" presetSubtype="1" fill="hold" nodeType="withEffect">
                                  <p:stCondLst>
                                    <p:cond delay="500"/>
                                  </p:stCondLst>
                                  <p:childTnLst>
                                    <p:set>
                                      <p:cBhvr>
                                        <p:cTn id="18" dur="1" fill="hold">
                                          <p:stCondLst>
                                            <p:cond delay="0"/>
                                          </p:stCondLst>
                                        </p:cTn>
                                        <p:tgtEl>
                                          <p:spTgt spid="61">
                                            <p:txEl>
                                              <p:pRg st="2" end="2"/>
                                            </p:txEl>
                                          </p:spTgt>
                                        </p:tgtEl>
                                        <p:attrNameLst>
                                          <p:attrName>style.visibility</p:attrName>
                                        </p:attrNameLst>
                                      </p:cBhvr>
                                      <p:to>
                                        <p:strVal val="visible"/>
                                      </p:to>
                                    </p:set>
                                    <p:animEffect transition="in" filter="wipe(up)">
                                      <p:cBhvr>
                                        <p:cTn id="19" dur="500"/>
                                        <p:tgtEl>
                                          <p:spTgt spid="61">
                                            <p:txEl>
                                              <p:pRg st="2" end="2"/>
                                            </p:txEl>
                                          </p:spTgt>
                                        </p:tgtEl>
                                      </p:cBhvr>
                                    </p:animEffect>
                                  </p:childTnLst>
                                </p:cTn>
                              </p:par>
                              <p:par>
                                <p:cTn id="20" presetID="22" presetClass="entr" presetSubtype="1" fill="hold" nodeType="withEffect">
                                  <p:stCondLst>
                                    <p:cond delay="75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wipe(up)">
                                      <p:cBhvr>
                                        <p:cTn id="22" dur="500"/>
                                        <p:tgtEl>
                                          <p:spTgt spid="61">
                                            <p:txEl>
                                              <p:pRg st="3" end="3"/>
                                            </p:txEl>
                                          </p:spTgt>
                                        </p:tgtEl>
                                      </p:cBhvr>
                                    </p:animEffect>
                                  </p:childTnLst>
                                </p:cTn>
                              </p:par>
                              <p:par>
                                <p:cTn id="23" presetID="22" presetClass="entr" presetSubtype="1" fill="hold" nodeType="withEffect">
                                  <p:stCondLst>
                                    <p:cond delay="1000"/>
                                  </p:stCondLst>
                                  <p:childTnLst>
                                    <p:set>
                                      <p:cBhvr>
                                        <p:cTn id="24" dur="1" fill="hold">
                                          <p:stCondLst>
                                            <p:cond delay="0"/>
                                          </p:stCondLst>
                                        </p:cTn>
                                        <p:tgtEl>
                                          <p:spTgt spid="61">
                                            <p:txEl>
                                              <p:pRg st="4" end="4"/>
                                            </p:txEl>
                                          </p:spTgt>
                                        </p:tgtEl>
                                        <p:attrNameLst>
                                          <p:attrName>style.visibility</p:attrName>
                                        </p:attrNameLst>
                                      </p:cBhvr>
                                      <p:to>
                                        <p:strVal val="visible"/>
                                      </p:to>
                                    </p:set>
                                    <p:animEffect transition="in" filter="wipe(up)">
                                      <p:cBhvr>
                                        <p:cTn id="25" dur="500"/>
                                        <p:tgtEl>
                                          <p:spTgt spid="61">
                                            <p:txEl>
                                              <p:pRg st="4" end="4"/>
                                            </p:txEl>
                                          </p:spTgt>
                                        </p:tgtEl>
                                      </p:cBhvr>
                                    </p:animEffect>
                                  </p:childTnLst>
                                </p:cTn>
                              </p:par>
                              <p:par>
                                <p:cTn id="26" presetID="4" presetClass="entr" presetSubtype="32"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box(out)">
                                      <p:cBhvr>
                                        <p:cTn id="28" dur="1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307928" y="221369"/>
            <a:ext cx="2528144"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sz="3100" b="1" dirty="0"/>
              <a:t>Assumptions</a:t>
            </a:r>
            <a:r>
              <a:rPr lang="it" dirty="0"/>
              <a:t> </a:t>
            </a:r>
            <a:endParaRPr dirty="0"/>
          </a:p>
          <a:p>
            <a:pPr marL="0" lvl="0" indent="0" algn="l" rtl="0">
              <a:spcBef>
                <a:spcPts val="0"/>
              </a:spcBef>
              <a:spcAft>
                <a:spcPts val="0"/>
              </a:spcAft>
              <a:buNone/>
            </a:pPr>
            <a:endParaRPr dirty="0"/>
          </a:p>
        </p:txBody>
      </p:sp>
      <p:sp>
        <p:nvSpPr>
          <p:cNvPr id="68" name="Google Shape;68;p15"/>
          <p:cNvSpPr txBox="1">
            <a:spLocks noGrp="1"/>
          </p:cNvSpPr>
          <p:nvPr>
            <p:ph type="body" idx="1"/>
          </p:nvPr>
        </p:nvSpPr>
        <p:spPr>
          <a:xfrm>
            <a:off x="311700" y="917743"/>
            <a:ext cx="8520600" cy="3832677"/>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it" sz="1300" dirty="0">
                <a:solidFill>
                  <a:schemeClr val="dk1"/>
                </a:solidFill>
              </a:rPr>
              <a:t>The server(s) address(es) is(are) known to every process in the network</a:t>
            </a:r>
            <a:endParaRPr sz="1300" dirty="0">
              <a:solidFill>
                <a:schemeClr val="dk1"/>
              </a:solidFill>
            </a:endParaRPr>
          </a:p>
          <a:p>
            <a:pPr marL="171450" indent="-171450">
              <a:buClr>
                <a:schemeClr val="dk1"/>
              </a:buClr>
              <a:buSzPts val="1100"/>
            </a:pPr>
            <a:r>
              <a:rPr lang="it" sz="1300" dirty="0">
                <a:solidFill>
                  <a:schemeClr val="dk1"/>
                </a:solidFill>
              </a:rPr>
              <a:t>Every process knows the ID of the broadcaster that is settled to one in our implementation;</a:t>
            </a:r>
            <a:endParaRPr sz="1300" dirty="0">
              <a:solidFill>
                <a:schemeClr val="dk1"/>
              </a:solidFill>
            </a:endParaRPr>
          </a:p>
          <a:p>
            <a:pPr marL="171450" indent="-171450">
              <a:buClr>
                <a:schemeClr val="dk1"/>
              </a:buClr>
              <a:buSzPts val="1100"/>
            </a:pPr>
            <a:r>
              <a:rPr lang="it" sz="1300" dirty="0">
                <a:solidFill>
                  <a:schemeClr val="dk1"/>
                </a:solidFill>
              </a:rPr>
              <a:t>The broadcaster brodacasts the message only to processes that it knew about before the broadcast primitive, so subsequent receivers, that connect to the service afterwards, will not receive it;</a:t>
            </a:r>
            <a:endParaRPr sz="1300" dirty="0">
              <a:solidFill>
                <a:schemeClr val="dk1"/>
              </a:solidFill>
            </a:endParaRPr>
          </a:p>
          <a:p>
            <a:pPr marL="171450" indent="-171450">
              <a:buClr>
                <a:schemeClr val="dk1"/>
              </a:buClr>
              <a:buSzPts val="1100"/>
            </a:pPr>
            <a:r>
              <a:rPr lang="it" sz="1300" dirty="0">
                <a:solidFill>
                  <a:schemeClr val="dk1"/>
                </a:solidFill>
              </a:rPr>
              <a:t>The network is fully connected;</a:t>
            </a:r>
            <a:endParaRPr sz="1300" dirty="0">
              <a:solidFill>
                <a:schemeClr val="dk1"/>
              </a:solidFill>
            </a:endParaRPr>
          </a:p>
          <a:p>
            <a:pPr marL="171450" indent="-171450">
              <a:buClr>
                <a:schemeClr val="dk1"/>
              </a:buClr>
              <a:buSzPts val="1100"/>
            </a:pPr>
            <a:r>
              <a:rPr lang="it-IT" sz="1300" dirty="0">
                <a:solidFill>
                  <a:schemeClr val="dk1"/>
                </a:solidFill>
              </a:rPr>
              <a:t>I</a:t>
            </a:r>
            <a:r>
              <a:rPr lang="it" sz="1300" dirty="0">
                <a:solidFill>
                  <a:schemeClr val="dk1"/>
                </a:solidFill>
              </a:rPr>
              <a:t>n the Bracha code Algorhtm, every array that contains messages of a specific type is checked according to an interval of time (e.g every .001 s);</a:t>
            </a:r>
            <a:endParaRPr sz="1300" dirty="0">
              <a:solidFill>
                <a:schemeClr val="dk1"/>
              </a:solidFill>
            </a:endParaRPr>
          </a:p>
          <a:p>
            <a:pPr marL="171450" indent="-171450">
              <a:buClr>
                <a:schemeClr val="dk1"/>
              </a:buClr>
              <a:buSzPts val="1100"/>
            </a:pPr>
            <a:r>
              <a:rPr lang="it" sz="1300" dirty="0">
                <a:solidFill>
                  <a:schemeClr val="dk1"/>
                </a:solidFill>
              </a:rPr>
              <a:t>The message is considered delivered when the "- - - - -Message Delivered - - - - -" string is prompted in the terminal;</a:t>
            </a:r>
            <a:endParaRPr sz="1300" dirty="0">
              <a:solidFill>
                <a:schemeClr val="dk1"/>
              </a:solidFill>
            </a:endParaRPr>
          </a:p>
          <a:p>
            <a:pPr marL="285750" indent="-285750">
              <a:buClrTx/>
              <a:buSzPct val="85000"/>
            </a:pPr>
            <a:r>
              <a:rPr lang="it" sz="1300" dirty="0">
                <a:solidFill>
                  <a:schemeClr val="dk1"/>
                </a:solidFill>
              </a:rPr>
              <a:t>All the algorithms use SHA256 cryptographic hash function;</a:t>
            </a:r>
            <a:endParaRPr sz="1300" dirty="0">
              <a:solidFill>
                <a:schemeClr val="dk1"/>
              </a:solidFill>
            </a:endParaRPr>
          </a:p>
          <a:p>
            <a:pPr marL="171450" indent="-171450">
              <a:buClr>
                <a:schemeClr val="dk1"/>
              </a:buClr>
              <a:buSzPts val="1100"/>
            </a:pPr>
            <a:r>
              <a:rPr lang="it" sz="1300" dirty="0">
                <a:solidFill>
                  <a:schemeClr val="dk1"/>
                </a:solidFill>
              </a:rPr>
              <a:t>Authenticated Messages code algorithm uses the ‘RSA’ API interface in order to make the digital signatures;</a:t>
            </a:r>
            <a:endParaRPr sz="1300" dirty="0">
              <a:solidFill>
                <a:schemeClr val="dk1"/>
              </a:solidFill>
            </a:endParaRPr>
          </a:p>
          <a:p>
            <a:pPr marL="171450" indent="-171450">
              <a:buClr>
                <a:schemeClr val="dk1"/>
              </a:buClr>
              <a:buSzPts val="1100"/>
            </a:pPr>
            <a:r>
              <a:rPr lang="it" sz="1300" dirty="0">
                <a:solidFill>
                  <a:schemeClr val="dk1"/>
                </a:solidFill>
              </a:rPr>
              <a:t>Erasure Code algorithm uses the ‘pyeclib’ API interface in order to derive the shares;</a:t>
            </a:r>
            <a:endParaRPr sz="1300" dirty="0">
              <a:solidFill>
                <a:schemeClr val="dk1"/>
              </a:solidFill>
            </a:endParaRPr>
          </a:p>
          <a:p>
            <a:pPr marL="171450" indent="-171450">
              <a:buClr>
                <a:schemeClr val="dk1"/>
              </a:buClr>
              <a:buSzPts val="1100"/>
            </a:pPr>
            <a:r>
              <a:rPr lang="it" sz="1300" dirty="0">
                <a:solidFill>
                  <a:schemeClr val="dk1"/>
                </a:solidFill>
              </a:rPr>
              <a:t>A faulty process is a process that discards every message that it receives after the time it fails;</a:t>
            </a:r>
            <a:endParaRPr sz="1300" dirty="0">
              <a:solidFill>
                <a:schemeClr val="dk1"/>
              </a:solidFill>
            </a:endParaRPr>
          </a:p>
          <a:p>
            <a:pPr marL="171450" indent="-171450">
              <a:buClr>
                <a:schemeClr val="dk1"/>
              </a:buClr>
              <a:buSzPts val="1100"/>
            </a:pPr>
            <a:r>
              <a:rPr lang="it" sz="1300" dirty="0">
                <a:solidFill>
                  <a:schemeClr val="dk1"/>
                </a:solidFill>
              </a:rPr>
              <a:t>Erasure Code algorithm considers the "source" field of a message instead of the "from" message field for finality and soundness reasons;</a:t>
            </a:r>
            <a:endParaRPr sz="1300" dirty="0">
              <a:solidFill>
                <a:schemeClr val="dk1"/>
              </a:solidFill>
            </a:endParaRPr>
          </a:p>
          <a:p>
            <a:pPr marL="171450" indent="-171450">
              <a:buClr>
                <a:schemeClr val="dk1"/>
              </a:buClr>
              <a:buSzPts val="1100"/>
            </a:pPr>
            <a:r>
              <a:rPr lang="it" sz="1300" dirty="0">
                <a:solidFill>
                  <a:schemeClr val="dk1"/>
                </a:solidFill>
              </a:rPr>
              <a:t>Byzantine processes are modeled with specific python modules.</a:t>
            </a:r>
            <a:endParaRPr sz="1300" dirty="0">
              <a:solidFill>
                <a:schemeClr val="dk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68">
                                            <p:txEl>
                                              <p:pRg st="0" end="0"/>
                                            </p:txEl>
                                          </p:spTgt>
                                        </p:tgtEl>
                                        <p:attrNameLst>
                                          <p:attrName>style.visibility</p:attrName>
                                        </p:attrNameLst>
                                      </p:cBhvr>
                                      <p:to>
                                        <p:strVal val="visible"/>
                                      </p:to>
                                    </p:set>
                                    <p:animEffect transition="in" filter="wipe(up)">
                                      <p:cBhvr>
                                        <p:cTn id="13" dur="500"/>
                                        <p:tgtEl>
                                          <p:spTgt spid="68">
                                            <p:txEl>
                                              <p:pRg st="0" end="0"/>
                                            </p:txEl>
                                          </p:spTgt>
                                        </p:tgtEl>
                                      </p:cBhvr>
                                    </p:animEffect>
                                  </p:childTnLst>
                                </p:cTn>
                              </p:par>
                              <p:par>
                                <p:cTn id="14" presetID="22" presetClass="entr" presetSubtype="1" fill="hold" nodeType="withEffect">
                                  <p:stCondLst>
                                    <p:cond delay="250"/>
                                  </p:stCondLst>
                                  <p:childTnLst>
                                    <p:set>
                                      <p:cBhvr>
                                        <p:cTn id="15" dur="1" fill="hold">
                                          <p:stCondLst>
                                            <p:cond delay="0"/>
                                          </p:stCondLst>
                                        </p:cTn>
                                        <p:tgtEl>
                                          <p:spTgt spid="68">
                                            <p:txEl>
                                              <p:pRg st="1" end="1"/>
                                            </p:txEl>
                                          </p:spTgt>
                                        </p:tgtEl>
                                        <p:attrNameLst>
                                          <p:attrName>style.visibility</p:attrName>
                                        </p:attrNameLst>
                                      </p:cBhvr>
                                      <p:to>
                                        <p:strVal val="visible"/>
                                      </p:to>
                                    </p:set>
                                    <p:animEffect transition="in" filter="wipe(up)">
                                      <p:cBhvr>
                                        <p:cTn id="16" dur="500"/>
                                        <p:tgtEl>
                                          <p:spTgt spid="68">
                                            <p:txEl>
                                              <p:pRg st="1" end="1"/>
                                            </p:txEl>
                                          </p:spTgt>
                                        </p:tgtEl>
                                      </p:cBhvr>
                                    </p:animEffect>
                                  </p:childTnLst>
                                </p:cTn>
                              </p:par>
                              <p:par>
                                <p:cTn id="17" presetID="22" presetClass="entr" presetSubtype="1" fill="hold" nodeType="withEffect">
                                  <p:stCondLst>
                                    <p:cond delay="500"/>
                                  </p:stCondLst>
                                  <p:childTnLst>
                                    <p:set>
                                      <p:cBhvr>
                                        <p:cTn id="18" dur="1" fill="hold">
                                          <p:stCondLst>
                                            <p:cond delay="0"/>
                                          </p:stCondLst>
                                        </p:cTn>
                                        <p:tgtEl>
                                          <p:spTgt spid="68">
                                            <p:txEl>
                                              <p:pRg st="2" end="2"/>
                                            </p:txEl>
                                          </p:spTgt>
                                        </p:tgtEl>
                                        <p:attrNameLst>
                                          <p:attrName>style.visibility</p:attrName>
                                        </p:attrNameLst>
                                      </p:cBhvr>
                                      <p:to>
                                        <p:strVal val="visible"/>
                                      </p:to>
                                    </p:set>
                                    <p:animEffect transition="in" filter="wipe(up)">
                                      <p:cBhvr>
                                        <p:cTn id="19" dur="500"/>
                                        <p:tgtEl>
                                          <p:spTgt spid="68">
                                            <p:txEl>
                                              <p:pRg st="2" end="2"/>
                                            </p:txEl>
                                          </p:spTgt>
                                        </p:tgtEl>
                                      </p:cBhvr>
                                    </p:animEffect>
                                  </p:childTnLst>
                                </p:cTn>
                              </p:par>
                              <p:par>
                                <p:cTn id="20" presetID="22" presetClass="entr" presetSubtype="1" fill="hold" nodeType="withEffect">
                                  <p:stCondLst>
                                    <p:cond delay="750"/>
                                  </p:stCondLst>
                                  <p:childTnLst>
                                    <p:set>
                                      <p:cBhvr>
                                        <p:cTn id="21" dur="1" fill="hold">
                                          <p:stCondLst>
                                            <p:cond delay="0"/>
                                          </p:stCondLst>
                                        </p:cTn>
                                        <p:tgtEl>
                                          <p:spTgt spid="68">
                                            <p:txEl>
                                              <p:pRg st="3" end="3"/>
                                            </p:txEl>
                                          </p:spTgt>
                                        </p:tgtEl>
                                        <p:attrNameLst>
                                          <p:attrName>style.visibility</p:attrName>
                                        </p:attrNameLst>
                                      </p:cBhvr>
                                      <p:to>
                                        <p:strVal val="visible"/>
                                      </p:to>
                                    </p:set>
                                    <p:animEffect transition="in" filter="wipe(up)">
                                      <p:cBhvr>
                                        <p:cTn id="22" dur="500"/>
                                        <p:tgtEl>
                                          <p:spTgt spid="68">
                                            <p:txEl>
                                              <p:pRg st="3" end="3"/>
                                            </p:txEl>
                                          </p:spTgt>
                                        </p:tgtEl>
                                      </p:cBhvr>
                                    </p:animEffect>
                                  </p:childTnLst>
                                </p:cTn>
                              </p:par>
                              <p:par>
                                <p:cTn id="23" presetID="22" presetClass="entr" presetSubtype="1" fill="hold" nodeType="withEffect">
                                  <p:stCondLst>
                                    <p:cond delay="1000"/>
                                  </p:stCondLst>
                                  <p:childTnLst>
                                    <p:set>
                                      <p:cBhvr>
                                        <p:cTn id="24" dur="1" fill="hold">
                                          <p:stCondLst>
                                            <p:cond delay="0"/>
                                          </p:stCondLst>
                                        </p:cTn>
                                        <p:tgtEl>
                                          <p:spTgt spid="68">
                                            <p:txEl>
                                              <p:pRg st="4" end="4"/>
                                            </p:txEl>
                                          </p:spTgt>
                                        </p:tgtEl>
                                        <p:attrNameLst>
                                          <p:attrName>style.visibility</p:attrName>
                                        </p:attrNameLst>
                                      </p:cBhvr>
                                      <p:to>
                                        <p:strVal val="visible"/>
                                      </p:to>
                                    </p:set>
                                    <p:animEffect transition="in" filter="wipe(up)">
                                      <p:cBhvr>
                                        <p:cTn id="25" dur="500"/>
                                        <p:tgtEl>
                                          <p:spTgt spid="68">
                                            <p:txEl>
                                              <p:pRg st="4" end="4"/>
                                            </p:txEl>
                                          </p:spTgt>
                                        </p:tgtEl>
                                      </p:cBhvr>
                                    </p:animEffect>
                                  </p:childTnLst>
                                </p:cTn>
                              </p:par>
                              <p:par>
                                <p:cTn id="26" presetID="22" presetClass="entr" presetSubtype="1" fill="hold" nodeType="withEffect">
                                  <p:stCondLst>
                                    <p:cond delay="1250"/>
                                  </p:stCondLst>
                                  <p:childTnLst>
                                    <p:set>
                                      <p:cBhvr>
                                        <p:cTn id="27" dur="1" fill="hold">
                                          <p:stCondLst>
                                            <p:cond delay="0"/>
                                          </p:stCondLst>
                                        </p:cTn>
                                        <p:tgtEl>
                                          <p:spTgt spid="68">
                                            <p:txEl>
                                              <p:pRg st="5" end="5"/>
                                            </p:txEl>
                                          </p:spTgt>
                                        </p:tgtEl>
                                        <p:attrNameLst>
                                          <p:attrName>style.visibility</p:attrName>
                                        </p:attrNameLst>
                                      </p:cBhvr>
                                      <p:to>
                                        <p:strVal val="visible"/>
                                      </p:to>
                                    </p:set>
                                    <p:animEffect transition="in" filter="wipe(up)">
                                      <p:cBhvr>
                                        <p:cTn id="28" dur="500"/>
                                        <p:tgtEl>
                                          <p:spTgt spid="68">
                                            <p:txEl>
                                              <p:pRg st="5" end="5"/>
                                            </p:txEl>
                                          </p:spTgt>
                                        </p:tgtEl>
                                      </p:cBhvr>
                                    </p:animEffect>
                                  </p:childTnLst>
                                </p:cTn>
                              </p:par>
                              <p:par>
                                <p:cTn id="29" presetID="22" presetClass="entr" presetSubtype="1" fill="hold" nodeType="withEffect">
                                  <p:stCondLst>
                                    <p:cond delay="1500"/>
                                  </p:stCondLst>
                                  <p:childTnLst>
                                    <p:set>
                                      <p:cBhvr>
                                        <p:cTn id="30" dur="1" fill="hold">
                                          <p:stCondLst>
                                            <p:cond delay="0"/>
                                          </p:stCondLst>
                                        </p:cTn>
                                        <p:tgtEl>
                                          <p:spTgt spid="68">
                                            <p:txEl>
                                              <p:pRg st="6" end="6"/>
                                            </p:txEl>
                                          </p:spTgt>
                                        </p:tgtEl>
                                        <p:attrNameLst>
                                          <p:attrName>style.visibility</p:attrName>
                                        </p:attrNameLst>
                                      </p:cBhvr>
                                      <p:to>
                                        <p:strVal val="visible"/>
                                      </p:to>
                                    </p:set>
                                    <p:animEffect transition="in" filter="wipe(up)">
                                      <p:cBhvr>
                                        <p:cTn id="31" dur="500"/>
                                        <p:tgtEl>
                                          <p:spTgt spid="68">
                                            <p:txEl>
                                              <p:pRg st="6" end="6"/>
                                            </p:txEl>
                                          </p:spTgt>
                                        </p:tgtEl>
                                      </p:cBhvr>
                                    </p:animEffect>
                                  </p:childTnLst>
                                </p:cTn>
                              </p:par>
                              <p:par>
                                <p:cTn id="32" presetID="22" presetClass="entr" presetSubtype="1" fill="hold" nodeType="withEffect">
                                  <p:stCondLst>
                                    <p:cond delay="1750"/>
                                  </p:stCondLst>
                                  <p:childTnLst>
                                    <p:set>
                                      <p:cBhvr>
                                        <p:cTn id="33" dur="1" fill="hold">
                                          <p:stCondLst>
                                            <p:cond delay="0"/>
                                          </p:stCondLst>
                                        </p:cTn>
                                        <p:tgtEl>
                                          <p:spTgt spid="68">
                                            <p:txEl>
                                              <p:pRg st="7" end="7"/>
                                            </p:txEl>
                                          </p:spTgt>
                                        </p:tgtEl>
                                        <p:attrNameLst>
                                          <p:attrName>style.visibility</p:attrName>
                                        </p:attrNameLst>
                                      </p:cBhvr>
                                      <p:to>
                                        <p:strVal val="visible"/>
                                      </p:to>
                                    </p:set>
                                    <p:animEffect transition="in" filter="wipe(up)">
                                      <p:cBhvr>
                                        <p:cTn id="34" dur="500"/>
                                        <p:tgtEl>
                                          <p:spTgt spid="68">
                                            <p:txEl>
                                              <p:pRg st="7" end="7"/>
                                            </p:txEl>
                                          </p:spTgt>
                                        </p:tgtEl>
                                      </p:cBhvr>
                                    </p:animEffect>
                                  </p:childTnLst>
                                </p:cTn>
                              </p:par>
                              <p:par>
                                <p:cTn id="35" presetID="22" presetClass="entr" presetSubtype="1" fill="hold" nodeType="withEffect">
                                  <p:stCondLst>
                                    <p:cond delay="2000"/>
                                  </p:stCondLst>
                                  <p:childTnLst>
                                    <p:set>
                                      <p:cBhvr>
                                        <p:cTn id="36" dur="1" fill="hold">
                                          <p:stCondLst>
                                            <p:cond delay="0"/>
                                          </p:stCondLst>
                                        </p:cTn>
                                        <p:tgtEl>
                                          <p:spTgt spid="68">
                                            <p:txEl>
                                              <p:pRg st="8" end="8"/>
                                            </p:txEl>
                                          </p:spTgt>
                                        </p:tgtEl>
                                        <p:attrNameLst>
                                          <p:attrName>style.visibility</p:attrName>
                                        </p:attrNameLst>
                                      </p:cBhvr>
                                      <p:to>
                                        <p:strVal val="visible"/>
                                      </p:to>
                                    </p:set>
                                    <p:animEffect transition="in" filter="wipe(up)">
                                      <p:cBhvr>
                                        <p:cTn id="37" dur="500"/>
                                        <p:tgtEl>
                                          <p:spTgt spid="68">
                                            <p:txEl>
                                              <p:pRg st="8" end="8"/>
                                            </p:txEl>
                                          </p:spTgt>
                                        </p:tgtEl>
                                      </p:cBhvr>
                                    </p:animEffect>
                                  </p:childTnLst>
                                </p:cTn>
                              </p:par>
                              <p:par>
                                <p:cTn id="38" presetID="22" presetClass="entr" presetSubtype="1" fill="hold" nodeType="withEffect">
                                  <p:stCondLst>
                                    <p:cond delay="2250"/>
                                  </p:stCondLst>
                                  <p:childTnLst>
                                    <p:set>
                                      <p:cBhvr>
                                        <p:cTn id="39" dur="1" fill="hold">
                                          <p:stCondLst>
                                            <p:cond delay="0"/>
                                          </p:stCondLst>
                                        </p:cTn>
                                        <p:tgtEl>
                                          <p:spTgt spid="68">
                                            <p:txEl>
                                              <p:pRg st="9" end="9"/>
                                            </p:txEl>
                                          </p:spTgt>
                                        </p:tgtEl>
                                        <p:attrNameLst>
                                          <p:attrName>style.visibility</p:attrName>
                                        </p:attrNameLst>
                                      </p:cBhvr>
                                      <p:to>
                                        <p:strVal val="visible"/>
                                      </p:to>
                                    </p:set>
                                    <p:animEffect transition="in" filter="wipe(up)">
                                      <p:cBhvr>
                                        <p:cTn id="40" dur="500"/>
                                        <p:tgtEl>
                                          <p:spTgt spid="68">
                                            <p:txEl>
                                              <p:pRg st="9" end="9"/>
                                            </p:txEl>
                                          </p:spTgt>
                                        </p:tgtEl>
                                      </p:cBhvr>
                                    </p:animEffect>
                                  </p:childTnLst>
                                </p:cTn>
                              </p:par>
                              <p:par>
                                <p:cTn id="41" presetID="22" presetClass="entr" presetSubtype="1" fill="hold" nodeType="withEffect">
                                  <p:stCondLst>
                                    <p:cond delay="2500"/>
                                  </p:stCondLst>
                                  <p:childTnLst>
                                    <p:set>
                                      <p:cBhvr>
                                        <p:cTn id="42" dur="1" fill="hold">
                                          <p:stCondLst>
                                            <p:cond delay="0"/>
                                          </p:stCondLst>
                                        </p:cTn>
                                        <p:tgtEl>
                                          <p:spTgt spid="68">
                                            <p:txEl>
                                              <p:pRg st="10" end="10"/>
                                            </p:txEl>
                                          </p:spTgt>
                                        </p:tgtEl>
                                        <p:attrNameLst>
                                          <p:attrName>style.visibility</p:attrName>
                                        </p:attrNameLst>
                                      </p:cBhvr>
                                      <p:to>
                                        <p:strVal val="visible"/>
                                      </p:to>
                                    </p:set>
                                    <p:animEffect transition="in" filter="wipe(up)">
                                      <p:cBhvr>
                                        <p:cTn id="43" dur="500"/>
                                        <p:tgtEl>
                                          <p:spTgt spid="68">
                                            <p:txEl>
                                              <p:pRg st="10" end="10"/>
                                            </p:txEl>
                                          </p:spTgt>
                                        </p:tgtEl>
                                      </p:cBhvr>
                                    </p:animEffect>
                                  </p:childTnLst>
                                </p:cTn>
                              </p:par>
                              <p:par>
                                <p:cTn id="44" presetID="22" presetClass="entr" presetSubtype="1" fill="hold" nodeType="withEffect">
                                  <p:stCondLst>
                                    <p:cond delay="2750"/>
                                  </p:stCondLst>
                                  <p:childTnLst>
                                    <p:set>
                                      <p:cBhvr>
                                        <p:cTn id="45" dur="1" fill="hold">
                                          <p:stCondLst>
                                            <p:cond delay="0"/>
                                          </p:stCondLst>
                                        </p:cTn>
                                        <p:tgtEl>
                                          <p:spTgt spid="68">
                                            <p:txEl>
                                              <p:pRg st="11" end="11"/>
                                            </p:txEl>
                                          </p:spTgt>
                                        </p:tgtEl>
                                        <p:attrNameLst>
                                          <p:attrName>style.visibility</p:attrName>
                                        </p:attrNameLst>
                                      </p:cBhvr>
                                      <p:to>
                                        <p:strVal val="visible"/>
                                      </p:to>
                                    </p:set>
                                    <p:animEffect transition="in" filter="wipe(up)">
                                      <p:cBhvr>
                                        <p:cTn id="46" dur="500"/>
                                        <p:tgtEl>
                                          <p:spTgt spid="6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844627" y="208025"/>
            <a:ext cx="5454745"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sz="3133" b="1" dirty="0"/>
              <a:t>BRB-double-echo pseudocode</a:t>
            </a:r>
            <a:endParaRPr sz="3133" b="1" dirty="0"/>
          </a:p>
          <a:p>
            <a:pPr marL="0" lvl="0" indent="0" algn="l" rtl="0">
              <a:spcBef>
                <a:spcPts val="0"/>
              </a:spcBef>
              <a:spcAft>
                <a:spcPts val="0"/>
              </a:spcAft>
              <a:buNone/>
            </a:pPr>
            <a:endParaRPr b="1" dirty="0"/>
          </a:p>
        </p:txBody>
      </p:sp>
      <p:pic>
        <p:nvPicPr>
          <p:cNvPr id="74" name="Google Shape;74;p16"/>
          <p:cNvPicPr preferRelativeResize="0"/>
          <p:nvPr/>
        </p:nvPicPr>
        <p:blipFill>
          <a:blip r:embed="rId3">
            <a:alphaModFix/>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537178" y="1077025"/>
            <a:ext cx="6406100" cy="3486250"/>
          </a:xfrm>
          <a:prstGeom prst="rect">
            <a:avLst/>
          </a:prstGeom>
          <a:ln>
            <a:noFill/>
          </a:ln>
          <a:effectLst>
            <a:outerShdw blurRad="292100" dist="139700" dir="2700000" algn="tl" rotWithShape="0">
              <a:srgbClr val="333333">
                <a:alpha val="65000"/>
              </a:srgbClr>
            </a:outerShdw>
          </a:effectLst>
        </p:spPr>
      </p:pic>
      <p:sp>
        <p:nvSpPr>
          <p:cNvPr id="75" name="Google Shape;75;p16"/>
          <p:cNvSpPr txBox="1"/>
          <p:nvPr/>
        </p:nvSpPr>
        <p:spPr>
          <a:xfrm>
            <a:off x="200722" y="1725593"/>
            <a:ext cx="2235300" cy="21891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dirty="0"/>
              <a:t>   Modules:</a:t>
            </a:r>
            <a:br>
              <a:rPr lang="it" dirty="0"/>
            </a:br>
            <a:endParaRPr dirty="0"/>
          </a:p>
          <a:p>
            <a:pPr marL="457200" lvl="0" indent="-317500" algn="l" rtl="0">
              <a:spcBef>
                <a:spcPts val="0"/>
              </a:spcBef>
              <a:spcAft>
                <a:spcPts val="0"/>
              </a:spcAft>
              <a:buSzPts val="1400"/>
              <a:buChar char="●"/>
            </a:pPr>
            <a:r>
              <a:rPr lang="it" dirty="0"/>
              <a:t>Authenticated Link</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it" dirty="0">
                <a:solidFill>
                  <a:schemeClr val="dk1"/>
                </a:solidFill>
              </a:rPr>
              <a:t>BRB </a:t>
            </a:r>
            <a:r>
              <a:rPr lang="it" dirty="0"/>
              <a:t>Process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it" dirty="0"/>
              <a:t>Server(s)</a:t>
            </a:r>
            <a:endParaRPr dirty="0"/>
          </a:p>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500" fill="hold"/>
                                        <p:tgtEl>
                                          <p:spTgt spid="73"/>
                                        </p:tgtEl>
                                        <p:attrNameLst>
                                          <p:attrName>ppt_w</p:attrName>
                                        </p:attrNameLst>
                                      </p:cBhvr>
                                      <p:tavLst>
                                        <p:tav tm="0">
                                          <p:val>
                                            <p:fltVal val="0"/>
                                          </p:val>
                                        </p:tav>
                                        <p:tav tm="100000">
                                          <p:val>
                                            <p:strVal val="#ppt_w"/>
                                          </p:val>
                                        </p:tav>
                                      </p:tavLst>
                                    </p:anim>
                                    <p:anim calcmode="lin" valueType="num">
                                      <p:cBhvr>
                                        <p:cTn id="8" dur="500" fill="hold"/>
                                        <p:tgtEl>
                                          <p:spTgt spid="73"/>
                                        </p:tgtEl>
                                        <p:attrNameLst>
                                          <p:attrName>ppt_h</p:attrName>
                                        </p:attrNameLst>
                                      </p:cBhvr>
                                      <p:tavLst>
                                        <p:tav tm="0">
                                          <p:val>
                                            <p:fltVal val="0"/>
                                          </p:val>
                                        </p:tav>
                                        <p:tav tm="100000">
                                          <p:val>
                                            <p:strVal val="#ppt_h"/>
                                          </p:val>
                                        </p:tav>
                                      </p:tavLst>
                                    </p:anim>
                                    <p:animEffect transition="in" filter="fade">
                                      <p:cBhvr>
                                        <p:cTn id="9" dur="500"/>
                                        <p:tgtEl>
                                          <p:spTgt spid="73"/>
                                        </p:tgtEl>
                                      </p:cBhvr>
                                    </p:animEffect>
                                  </p:childTnLst>
                                </p:cTn>
                              </p:par>
                            </p:childTnLst>
                          </p:cTn>
                        </p:par>
                        <p:par>
                          <p:cTn id="10" fill="hold">
                            <p:stCondLst>
                              <p:cond delay="500"/>
                            </p:stCondLst>
                            <p:childTnLst>
                              <p:par>
                                <p:cTn id="11" presetID="4" presetClass="entr" presetSubtype="32"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box(out)">
                                      <p:cBhvr>
                                        <p:cTn id="13" dur="1500"/>
                                        <p:tgtEl>
                                          <p:spTgt spid="74"/>
                                        </p:tgtEl>
                                      </p:cBhvr>
                                    </p:animEffect>
                                  </p:childTnLst>
                                </p:cTn>
                              </p:par>
                              <p:par>
                                <p:cTn id="14" presetID="22" presetClass="entr" presetSubtype="1" fill="hold" nodeType="withEffect">
                                  <p:stCondLst>
                                    <p:cond delay="0"/>
                                  </p:stCondLst>
                                  <p:childTnLst>
                                    <p:set>
                                      <p:cBhvr>
                                        <p:cTn id="15" dur="1" fill="hold">
                                          <p:stCondLst>
                                            <p:cond delay="0"/>
                                          </p:stCondLst>
                                        </p:cTn>
                                        <p:tgtEl>
                                          <p:spTgt spid="75">
                                            <p:txEl>
                                              <p:pRg st="0" end="0"/>
                                            </p:txEl>
                                          </p:spTgt>
                                        </p:tgtEl>
                                        <p:attrNameLst>
                                          <p:attrName>style.visibility</p:attrName>
                                        </p:attrNameLst>
                                      </p:cBhvr>
                                      <p:to>
                                        <p:strVal val="visible"/>
                                      </p:to>
                                    </p:set>
                                    <p:animEffect transition="in" filter="wipe(up)">
                                      <p:cBhvr>
                                        <p:cTn id="16" dur="500"/>
                                        <p:tgtEl>
                                          <p:spTgt spid="75">
                                            <p:txEl>
                                              <p:pRg st="0" end="0"/>
                                            </p:txEl>
                                          </p:spTgt>
                                        </p:tgtEl>
                                      </p:cBhvr>
                                    </p:animEffect>
                                  </p:childTnLst>
                                </p:cTn>
                              </p:par>
                              <p:par>
                                <p:cTn id="17" presetID="22" presetClass="entr" presetSubtype="1" fill="hold" nodeType="withEffect">
                                  <p:stCondLst>
                                    <p:cond delay="250"/>
                                  </p:stCondLst>
                                  <p:childTnLst>
                                    <p:set>
                                      <p:cBhvr>
                                        <p:cTn id="18" dur="1" fill="hold">
                                          <p:stCondLst>
                                            <p:cond delay="0"/>
                                          </p:stCondLst>
                                        </p:cTn>
                                        <p:tgtEl>
                                          <p:spTgt spid="75">
                                            <p:txEl>
                                              <p:pRg st="1" end="1"/>
                                            </p:txEl>
                                          </p:spTgt>
                                        </p:tgtEl>
                                        <p:attrNameLst>
                                          <p:attrName>style.visibility</p:attrName>
                                        </p:attrNameLst>
                                      </p:cBhvr>
                                      <p:to>
                                        <p:strVal val="visible"/>
                                      </p:to>
                                    </p:set>
                                    <p:animEffect transition="in" filter="wipe(up)">
                                      <p:cBhvr>
                                        <p:cTn id="19" dur="500"/>
                                        <p:tgtEl>
                                          <p:spTgt spid="75">
                                            <p:txEl>
                                              <p:pRg st="1" end="1"/>
                                            </p:txEl>
                                          </p:spTgt>
                                        </p:tgtEl>
                                      </p:cBhvr>
                                    </p:animEffect>
                                  </p:childTnLst>
                                </p:cTn>
                              </p:par>
                              <p:par>
                                <p:cTn id="20" presetID="22" presetClass="entr" presetSubtype="1" fill="hold" nodeType="withEffect">
                                  <p:stCondLst>
                                    <p:cond delay="500"/>
                                  </p:stCondLst>
                                  <p:childTnLst>
                                    <p:set>
                                      <p:cBhvr>
                                        <p:cTn id="21" dur="1" fill="hold">
                                          <p:stCondLst>
                                            <p:cond delay="0"/>
                                          </p:stCondLst>
                                        </p:cTn>
                                        <p:tgtEl>
                                          <p:spTgt spid="75">
                                            <p:txEl>
                                              <p:pRg st="4" end="4"/>
                                            </p:txEl>
                                          </p:spTgt>
                                        </p:tgtEl>
                                        <p:attrNameLst>
                                          <p:attrName>style.visibility</p:attrName>
                                        </p:attrNameLst>
                                      </p:cBhvr>
                                      <p:to>
                                        <p:strVal val="visible"/>
                                      </p:to>
                                    </p:set>
                                    <p:animEffect transition="in" filter="wipe(up)">
                                      <p:cBhvr>
                                        <p:cTn id="22" dur="500"/>
                                        <p:tgtEl>
                                          <p:spTgt spid="75">
                                            <p:txEl>
                                              <p:pRg st="4" end="4"/>
                                            </p:txEl>
                                          </p:spTgt>
                                        </p:tgtEl>
                                      </p:cBhvr>
                                    </p:animEffect>
                                  </p:childTnLst>
                                </p:cTn>
                              </p:par>
                              <p:par>
                                <p:cTn id="23" presetID="22" presetClass="entr" presetSubtype="1" fill="hold" nodeType="withEffect">
                                  <p:stCondLst>
                                    <p:cond delay="750"/>
                                  </p:stCondLst>
                                  <p:childTnLst>
                                    <p:set>
                                      <p:cBhvr>
                                        <p:cTn id="24" dur="1" fill="hold">
                                          <p:stCondLst>
                                            <p:cond delay="0"/>
                                          </p:stCondLst>
                                        </p:cTn>
                                        <p:tgtEl>
                                          <p:spTgt spid="75">
                                            <p:txEl>
                                              <p:pRg st="7" end="7"/>
                                            </p:txEl>
                                          </p:spTgt>
                                        </p:tgtEl>
                                        <p:attrNameLst>
                                          <p:attrName>style.visibility</p:attrName>
                                        </p:attrNameLst>
                                      </p:cBhvr>
                                      <p:to>
                                        <p:strVal val="visible"/>
                                      </p:to>
                                    </p:set>
                                    <p:animEffect transition="in" filter="wipe(up)">
                                      <p:cBhvr>
                                        <p:cTn id="25" dur="500"/>
                                        <p:tgtEl>
                                          <p:spTgt spid="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519112" y="3444443"/>
            <a:ext cx="8105775" cy="1571625"/>
          </a:xfrm>
          <a:prstGeom prst="rect">
            <a:avLst/>
          </a:prstGeom>
          <a:ln>
            <a:noFill/>
          </a:ln>
          <a:effectLst>
            <a:outerShdw blurRad="292100" dist="139700" dir="2700000" algn="tl" rotWithShape="0">
              <a:srgbClr val="333333">
                <a:alpha val="65000"/>
              </a:srgbClr>
            </a:outerShdw>
          </a:effectLst>
        </p:spPr>
      </p:pic>
      <p:sp>
        <p:nvSpPr>
          <p:cNvPr id="81" name="Google Shape;81;p17"/>
          <p:cNvSpPr txBox="1"/>
          <p:nvPr/>
        </p:nvSpPr>
        <p:spPr>
          <a:xfrm>
            <a:off x="1274689" y="228729"/>
            <a:ext cx="6594622"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2800" b="1" dirty="0"/>
              <a:t>Authenticated Messages Pseudocode</a:t>
            </a:r>
            <a:endParaRPr sz="2800" b="1" dirty="0">
              <a:solidFill>
                <a:schemeClr val="dk2"/>
              </a:solidFill>
            </a:endParaRPr>
          </a:p>
        </p:txBody>
      </p:sp>
      <p:sp>
        <p:nvSpPr>
          <p:cNvPr id="82" name="Google Shape;82;p17"/>
          <p:cNvSpPr txBox="1"/>
          <p:nvPr/>
        </p:nvSpPr>
        <p:spPr>
          <a:xfrm>
            <a:off x="933475" y="1178975"/>
            <a:ext cx="6830400" cy="22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dirty="0">
                <a:solidFill>
                  <a:schemeClr val="dk1"/>
                </a:solidFill>
              </a:rPr>
              <a:t>   Modules:</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it" dirty="0">
                <a:solidFill>
                  <a:schemeClr val="dk1"/>
                </a:solidFill>
              </a:rPr>
              <a:t>Link → used for the vote message phase</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it" dirty="0">
                <a:solidFill>
                  <a:schemeClr val="dk1"/>
                </a:solidFill>
              </a:rPr>
              <a:t>Authenticated Link → used for the propose message phase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457200" lvl="0" indent="-317500" algn="l" rtl="0">
              <a:spcBef>
                <a:spcPts val="0"/>
              </a:spcBef>
              <a:spcAft>
                <a:spcPts val="0"/>
              </a:spcAft>
              <a:buClr>
                <a:schemeClr val="dk1"/>
              </a:buClr>
              <a:buSzPts val="1400"/>
              <a:buChar char="●"/>
            </a:pPr>
            <a:r>
              <a:rPr lang="it" dirty="0">
                <a:solidFill>
                  <a:schemeClr val="dk1"/>
                </a:solidFill>
              </a:rPr>
              <a:t>BRB Process → module that characterizes the protocol implementation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457200" lvl="0" indent="-317500" algn="l" rtl="0">
              <a:spcBef>
                <a:spcPts val="0"/>
              </a:spcBef>
              <a:spcAft>
                <a:spcPts val="0"/>
              </a:spcAft>
              <a:buClr>
                <a:schemeClr val="dk1"/>
              </a:buClr>
              <a:buSzPts val="1400"/>
              <a:buChar char="●"/>
            </a:pPr>
            <a:r>
              <a:rPr lang="it" dirty="0">
                <a:solidFill>
                  <a:schemeClr val="dk1"/>
                </a:solidFill>
              </a:rPr>
              <a:t>Server(s) → server for process identification</a:t>
            </a:r>
            <a:endParaRPr dirty="0"/>
          </a:p>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 calcmode="lin" valueType="num">
                                      <p:cBhvr>
                                        <p:cTn id="7" dur="500" fill="hold"/>
                                        <p:tgtEl>
                                          <p:spTgt spid="8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1">
                                            <p:txEl>
                                              <p:pRg st="0" end="0"/>
                                            </p:txEl>
                                          </p:spTgt>
                                        </p:tgtEl>
                                      </p:cBhvr>
                                    </p:animEffect>
                                  </p:childTnLst>
                                </p:cTn>
                              </p:par>
                            </p:childTnLst>
                          </p:cTn>
                        </p:par>
                        <p:par>
                          <p:cTn id="10" fill="hold">
                            <p:stCondLst>
                              <p:cond delay="500"/>
                            </p:stCondLst>
                            <p:childTnLst>
                              <p:par>
                                <p:cTn id="11" presetID="4" presetClass="entr" presetSubtype="16" fill="hold" nodeType="after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box(in)">
                                      <p:cBhvr>
                                        <p:cTn id="13" dur="1500"/>
                                        <p:tgtEl>
                                          <p:spTgt spid="80"/>
                                        </p:tgtEl>
                                      </p:cBhvr>
                                    </p:animEffect>
                                  </p:childTnLst>
                                </p:cTn>
                              </p:par>
                              <p:par>
                                <p:cTn id="14" presetID="22" presetClass="entr" presetSubtype="1" fill="hold" nodeType="withEffect">
                                  <p:stCondLst>
                                    <p:cond delay="0"/>
                                  </p:stCondLst>
                                  <p:childTnLst>
                                    <p:set>
                                      <p:cBhvr>
                                        <p:cTn id="15" dur="1" fill="hold">
                                          <p:stCondLst>
                                            <p:cond delay="0"/>
                                          </p:stCondLst>
                                        </p:cTn>
                                        <p:tgtEl>
                                          <p:spTgt spid="82">
                                            <p:txEl>
                                              <p:pRg st="0" end="0"/>
                                            </p:txEl>
                                          </p:spTgt>
                                        </p:tgtEl>
                                        <p:attrNameLst>
                                          <p:attrName>style.visibility</p:attrName>
                                        </p:attrNameLst>
                                      </p:cBhvr>
                                      <p:to>
                                        <p:strVal val="visible"/>
                                      </p:to>
                                    </p:set>
                                    <p:animEffect transition="in" filter="wipe(up)">
                                      <p:cBhvr>
                                        <p:cTn id="16" dur="500"/>
                                        <p:tgtEl>
                                          <p:spTgt spid="82">
                                            <p:txEl>
                                              <p:pRg st="0" end="0"/>
                                            </p:txEl>
                                          </p:spTgt>
                                        </p:tgtEl>
                                      </p:cBhvr>
                                    </p:animEffect>
                                  </p:childTnLst>
                                </p:cTn>
                              </p:par>
                              <p:par>
                                <p:cTn id="17" presetID="22" presetClass="entr" presetSubtype="1" fill="hold" nodeType="withEffect">
                                  <p:stCondLst>
                                    <p:cond delay="250"/>
                                  </p:stCondLst>
                                  <p:childTnLst>
                                    <p:set>
                                      <p:cBhvr>
                                        <p:cTn id="18" dur="1" fill="hold">
                                          <p:stCondLst>
                                            <p:cond delay="0"/>
                                          </p:stCondLst>
                                        </p:cTn>
                                        <p:tgtEl>
                                          <p:spTgt spid="82">
                                            <p:txEl>
                                              <p:pRg st="2" end="2"/>
                                            </p:txEl>
                                          </p:spTgt>
                                        </p:tgtEl>
                                        <p:attrNameLst>
                                          <p:attrName>style.visibility</p:attrName>
                                        </p:attrNameLst>
                                      </p:cBhvr>
                                      <p:to>
                                        <p:strVal val="visible"/>
                                      </p:to>
                                    </p:set>
                                    <p:animEffect transition="in" filter="wipe(up)">
                                      <p:cBhvr>
                                        <p:cTn id="19" dur="500"/>
                                        <p:tgtEl>
                                          <p:spTgt spid="82">
                                            <p:txEl>
                                              <p:pRg st="2" end="2"/>
                                            </p:txEl>
                                          </p:spTgt>
                                        </p:tgtEl>
                                      </p:cBhvr>
                                    </p:animEffect>
                                  </p:childTnLst>
                                </p:cTn>
                              </p:par>
                              <p:par>
                                <p:cTn id="20" presetID="22" presetClass="entr" presetSubtype="1" fill="hold" nodeType="withEffect">
                                  <p:stCondLst>
                                    <p:cond delay="500"/>
                                  </p:stCondLst>
                                  <p:childTnLst>
                                    <p:set>
                                      <p:cBhvr>
                                        <p:cTn id="21" dur="1" fill="hold">
                                          <p:stCondLst>
                                            <p:cond delay="0"/>
                                          </p:stCondLst>
                                        </p:cTn>
                                        <p:tgtEl>
                                          <p:spTgt spid="82">
                                            <p:txEl>
                                              <p:pRg st="4" end="4"/>
                                            </p:txEl>
                                          </p:spTgt>
                                        </p:tgtEl>
                                        <p:attrNameLst>
                                          <p:attrName>style.visibility</p:attrName>
                                        </p:attrNameLst>
                                      </p:cBhvr>
                                      <p:to>
                                        <p:strVal val="visible"/>
                                      </p:to>
                                    </p:set>
                                    <p:animEffect transition="in" filter="wipe(up)">
                                      <p:cBhvr>
                                        <p:cTn id="22" dur="500"/>
                                        <p:tgtEl>
                                          <p:spTgt spid="82">
                                            <p:txEl>
                                              <p:pRg st="4" end="4"/>
                                            </p:txEl>
                                          </p:spTgt>
                                        </p:tgtEl>
                                      </p:cBhvr>
                                    </p:animEffect>
                                  </p:childTnLst>
                                </p:cTn>
                              </p:par>
                              <p:par>
                                <p:cTn id="23" presetID="22" presetClass="entr" presetSubtype="1" fill="hold" nodeType="withEffect">
                                  <p:stCondLst>
                                    <p:cond delay="750"/>
                                  </p:stCondLst>
                                  <p:childTnLst>
                                    <p:set>
                                      <p:cBhvr>
                                        <p:cTn id="24" dur="1" fill="hold">
                                          <p:stCondLst>
                                            <p:cond delay="0"/>
                                          </p:stCondLst>
                                        </p:cTn>
                                        <p:tgtEl>
                                          <p:spTgt spid="82">
                                            <p:txEl>
                                              <p:pRg st="6" end="6"/>
                                            </p:txEl>
                                          </p:spTgt>
                                        </p:tgtEl>
                                        <p:attrNameLst>
                                          <p:attrName>style.visibility</p:attrName>
                                        </p:attrNameLst>
                                      </p:cBhvr>
                                      <p:to>
                                        <p:strVal val="visible"/>
                                      </p:to>
                                    </p:set>
                                    <p:animEffect transition="in" filter="wipe(up)">
                                      <p:cBhvr>
                                        <p:cTn id="25" dur="500"/>
                                        <p:tgtEl>
                                          <p:spTgt spid="82">
                                            <p:txEl>
                                              <p:pRg st="6" end="6"/>
                                            </p:txEl>
                                          </p:spTgt>
                                        </p:tgtEl>
                                      </p:cBhvr>
                                    </p:animEffect>
                                  </p:childTnLst>
                                </p:cTn>
                              </p:par>
                              <p:par>
                                <p:cTn id="26" presetID="22" presetClass="entr" presetSubtype="1" fill="hold" nodeType="withEffect">
                                  <p:stCondLst>
                                    <p:cond delay="1000"/>
                                  </p:stCondLst>
                                  <p:childTnLst>
                                    <p:set>
                                      <p:cBhvr>
                                        <p:cTn id="27" dur="1" fill="hold">
                                          <p:stCondLst>
                                            <p:cond delay="0"/>
                                          </p:stCondLst>
                                        </p:cTn>
                                        <p:tgtEl>
                                          <p:spTgt spid="82">
                                            <p:txEl>
                                              <p:pRg st="8" end="8"/>
                                            </p:txEl>
                                          </p:spTgt>
                                        </p:tgtEl>
                                        <p:attrNameLst>
                                          <p:attrName>style.visibility</p:attrName>
                                        </p:attrNameLst>
                                      </p:cBhvr>
                                      <p:to>
                                        <p:strVal val="visible"/>
                                      </p:to>
                                    </p:set>
                                    <p:animEffect transition="in" filter="wipe(up)">
                                      <p:cBhvr>
                                        <p:cTn id="28" dur="500"/>
                                        <p:tgtEl>
                                          <p:spTgt spid="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2308035" y="143934"/>
            <a:ext cx="4527929" cy="5874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b="1" dirty="0"/>
              <a:t>Hash Based Pseudocode </a:t>
            </a:r>
            <a:endParaRPr b="1" dirty="0"/>
          </a:p>
        </p:txBody>
      </p:sp>
      <p:pic>
        <p:nvPicPr>
          <p:cNvPr id="88" name="Google Shape;88;p18"/>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Layer>
                </a14:imgProps>
              </a:ext>
            </a:extLst>
          </a:blip>
          <a:srcRect l="10499" r="9481"/>
          <a:stretch/>
        </p:blipFill>
        <p:spPr>
          <a:xfrm>
            <a:off x="122354" y="3085168"/>
            <a:ext cx="4226622" cy="899535"/>
          </a:xfrm>
          <a:prstGeom prst="rect">
            <a:avLst/>
          </a:prstGeom>
          <a:ln>
            <a:noFill/>
          </a:ln>
          <a:effectLst>
            <a:outerShdw blurRad="292100" dist="139700" dir="2700000" algn="tl" rotWithShape="0">
              <a:srgbClr val="333333">
                <a:alpha val="65000"/>
              </a:srgbClr>
            </a:outerShdw>
          </a:effectLst>
        </p:spPr>
      </p:pic>
      <p:pic>
        <p:nvPicPr>
          <p:cNvPr id="89" name="Google Shape;89;p18"/>
          <p:cNvPicPr preferRelativeResize="0"/>
          <p:nvPr/>
        </p:nvPicPr>
        <p:blipFill rotWithShape="1">
          <a:blip r:embed="rId5">
            <a:alphaModFix/>
            <a:extLst>
              <a:ext uri="{BEBA8EAE-BF5A-486C-A8C5-ECC9F3942E4B}">
                <a14:imgProps xmlns:a14="http://schemas.microsoft.com/office/drawing/2010/main">
                  <a14:imgLayer r:embed="rId6">
                    <a14:imgEffect>
                      <a14:sharpenSoften amount="50000"/>
                    </a14:imgEffect>
                  </a14:imgLayer>
                </a14:imgProps>
              </a:ext>
            </a:extLst>
          </a:blip>
          <a:srcRect l="1740" r="7516"/>
          <a:stretch/>
        </p:blipFill>
        <p:spPr>
          <a:xfrm>
            <a:off x="4493717" y="1180604"/>
            <a:ext cx="4527929" cy="3659023"/>
          </a:xfrm>
          <a:prstGeom prst="rect">
            <a:avLst/>
          </a:prstGeom>
          <a:ln>
            <a:noFill/>
          </a:ln>
          <a:effectLst>
            <a:outerShdw blurRad="292100" dist="139700" dir="2700000" algn="tl" rotWithShape="0">
              <a:srgbClr val="333333">
                <a:alpha val="65000"/>
              </a:srgbClr>
            </a:outerShdw>
          </a:effectLst>
        </p:spPr>
      </p:pic>
      <p:sp>
        <p:nvSpPr>
          <p:cNvPr id="90" name="Google Shape;90;p18"/>
          <p:cNvSpPr txBox="1"/>
          <p:nvPr/>
        </p:nvSpPr>
        <p:spPr>
          <a:xfrm>
            <a:off x="636348" y="1080675"/>
            <a:ext cx="2739300" cy="17666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dirty="0"/>
              <a:t>Modules:</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it" dirty="0"/>
              <a:t>BRB Process</a:t>
            </a:r>
          </a:p>
          <a:p>
            <a:pPr marL="139700" lvl="0" algn="l" rtl="0">
              <a:spcBef>
                <a:spcPts val="0"/>
              </a:spcBef>
              <a:spcAft>
                <a:spcPts val="0"/>
              </a:spcAft>
              <a:buSzPts val="1400"/>
            </a:pPr>
            <a:endParaRPr dirty="0"/>
          </a:p>
          <a:p>
            <a:pPr marL="457200" lvl="0" indent="-317500" algn="l" rtl="0">
              <a:spcBef>
                <a:spcPts val="0"/>
              </a:spcBef>
              <a:spcAft>
                <a:spcPts val="0"/>
              </a:spcAft>
              <a:buSzPts val="1400"/>
              <a:buChar char="●"/>
            </a:pPr>
            <a:r>
              <a:rPr lang="it" dirty="0"/>
              <a:t>Server</a:t>
            </a:r>
          </a:p>
          <a:p>
            <a:pPr marL="139700" lvl="0" algn="l" rtl="0">
              <a:spcBef>
                <a:spcPts val="0"/>
              </a:spcBef>
              <a:spcAft>
                <a:spcPts val="0"/>
              </a:spcAft>
              <a:buSzPts val="1400"/>
            </a:pPr>
            <a:endParaRPr dirty="0"/>
          </a:p>
          <a:p>
            <a:pPr marL="457200" lvl="0" indent="-317500" algn="l" rtl="0">
              <a:spcBef>
                <a:spcPts val="0"/>
              </a:spcBef>
              <a:spcAft>
                <a:spcPts val="0"/>
              </a:spcAft>
              <a:buSzPts val="1400"/>
              <a:buChar char="●"/>
            </a:pPr>
            <a:r>
              <a:rPr lang="it" dirty="0"/>
              <a:t>Authenticated link</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Effect transition="in" filter="fade">
                                      <p:cBhvr>
                                        <p:cTn id="9" dur="500"/>
                                        <p:tgtEl>
                                          <p:spTgt spid="87"/>
                                        </p:tgtEl>
                                      </p:cBhvr>
                                    </p:animEffect>
                                  </p:childTnLst>
                                </p:cTn>
                              </p:par>
                            </p:childTnLst>
                          </p:cTn>
                        </p:par>
                        <p:par>
                          <p:cTn id="10" fill="hold">
                            <p:stCondLst>
                              <p:cond delay="500"/>
                            </p:stCondLst>
                            <p:childTnLst>
                              <p:par>
                                <p:cTn id="11" presetID="4" presetClass="entr" presetSubtype="16" fill="hold"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box(in)">
                                      <p:cBhvr>
                                        <p:cTn id="13" dur="1500"/>
                                        <p:tgtEl>
                                          <p:spTgt spid="88"/>
                                        </p:tgtEl>
                                      </p:cBhvr>
                                    </p:animEffect>
                                  </p:childTnLst>
                                </p:cTn>
                              </p:par>
                              <p:par>
                                <p:cTn id="14" presetID="4" presetClass="entr" presetSubtype="16" fill="hold"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box(in)">
                                      <p:cBhvr>
                                        <p:cTn id="16" dur="1500"/>
                                        <p:tgtEl>
                                          <p:spTgt spid="89"/>
                                        </p:tgtEl>
                                      </p:cBhvr>
                                    </p:animEffect>
                                  </p:childTnLst>
                                </p:cTn>
                              </p:par>
                              <p:par>
                                <p:cTn id="17" presetID="22" presetClass="entr" presetSubtype="1" fill="hold" nodeType="withEffect">
                                  <p:stCondLst>
                                    <p:cond delay="0"/>
                                  </p:stCondLst>
                                  <p:childTnLst>
                                    <p:set>
                                      <p:cBhvr>
                                        <p:cTn id="18" dur="1" fill="hold">
                                          <p:stCondLst>
                                            <p:cond delay="0"/>
                                          </p:stCondLst>
                                        </p:cTn>
                                        <p:tgtEl>
                                          <p:spTgt spid="90">
                                            <p:txEl>
                                              <p:pRg st="0" end="0"/>
                                            </p:txEl>
                                          </p:spTgt>
                                        </p:tgtEl>
                                        <p:attrNameLst>
                                          <p:attrName>style.visibility</p:attrName>
                                        </p:attrNameLst>
                                      </p:cBhvr>
                                      <p:to>
                                        <p:strVal val="visible"/>
                                      </p:to>
                                    </p:set>
                                    <p:animEffect transition="in" filter="wipe(up)">
                                      <p:cBhvr>
                                        <p:cTn id="19" dur="500"/>
                                        <p:tgtEl>
                                          <p:spTgt spid="90">
                                            <p:txEl>
                                              <p:pRg st="0" end="0"/>
                                            </p:txEl>
                                          </p:spTgt>
                                        </p:tgtEl>
                                      </p:cBhvr>
                                    </p:animEffect>
                                  </p:childTnLst>
                                </p:cTn>
                              </p:par>
                              <p:par>
                                <p:cTn id="20" presetID="22" presetClass="entr" presetSubtype="1" fill="hold" nodeType="withEffect">
                                  <p:stCondLst>
                                    <p:cond delay="250"/>
                                  </p:stCondLst>
                                  <p:childTnLst>
                                    <p:set>
                                      <p:cBhvr>
                                        <p:cTn id="21" dur="1" fill="hold">
                                          <p:stCondLst>
                                            <p:cond delay="0"/>
                                          </p:stCondLst>
                                        </p:cTn>
                                        <p:tgtEl>
                                          <p:spTgt spid="90">
                                            <p:txEl>
                                              <p:pRg st="2" end="2"/>
                                            </p:txEl>
                                          </p:spTgt>
                                        </p:tgtEl>
                                        <p:attrNameLst>
                                          <p:attrName>style.visibility</p:attrName>
                                        </p:attrNameLst>
                                      </p:cBhvr>
                                      <p:to>
                                        <p:strVal val="visible"/>
                                      </p:to>
                                    </p:set>
                                    <p:animEffect transition="in" filter="wipe(up)">
                                      <p:cBhvr>
                                        <p:cTn id="22" dur="500"/>
                                        <p:tgtEl>
                                          <p:spTgt spid="90">
                                            <p:txEl>
                                              <p:pRg st="2" end="2"/>
                                            </p:txEl>
                                          </p:spTgt>
                                        </p:tgtEl>
                                      </p:cBhvr>
                                    </p:animEffect>
                                  </p:childTnLst>
                                </p:cTn>
                              </p:par>
                              <p:par>
                                <p:cTn id="23" presetID="22" presetClass="entr" presetSubtype="1" fill="hold" nodeType="withEffect">
                                  <p:stCondLst>
                                    <p:cond delay="500"/>
                                  </p:stCondLst>
                                  <p:childTnLst>
                                    <p:set>
                                      <p:cBhvr>
                                        <p:cTn id="24" dur="1" fill="hold">
                                          <p:stCondLst>
                                            <p:cond delay="0"/>
                                          </p:stCondLst>
                                        </p:cTn>
                                        <p:tgtEl>
                                          <p:spTgt spid="90">
                                            <p:txEl>
                                              <p:pRg st="4" end="4"/>
                                            </p:txEl>
                                          </p:spTgt>
                                        </p:tgtEl>
                                        <p:attrNameLst>
                                          <p:attrName>style.visibility</p:attrName>
                                        </p:attrNameLst>
                                      </p:cBhvr>
                                      <p:to>
                                        <p:strVal val="visible"/>
                                      </p:to>
                                    </p:set>
                                    <p:animEffect transition="in" filter="wipe(up)">
                                      <p:cBhvr>
                                        <p:cTn id="25" dur="500"/>
                                        <p:tgtEl>
                                          <p:spTgt spid="90">
                                            <p:txEl>
                                              <p:pRg st="4" end="4"/>
                                            </p:txEl>
                                          </p:spTgt>
                                        </p:tgtEl>
                                      </p:cBhvr>
                                    </p:animEffect>
                                  </p:childTnLst>
                                </p:cTn>
                              </p:par>
                              <p:par>
                                <p:cTn id="26" presetID="22" presetClass="entr" presetSubtype="1" fill="hold" nodeType="withEffect">
                                  <p:stCondLst>
                                    <p:cond delay="750"/>
                                  </p:stCondLst>
                                  <p:childTnLst>
                                    <p:set>
                                      <p:cBhvr>
                                        <p:cTn id="27" dur="1" fill="hold">
                                          <p:stCondLst>
                                            <p:cond delay="0"/>
                                          </p:stCondLst>
                                        </p:cTn>
                                        <p:tgtEl>
                                          <p:spTgt spid="90">
                                            <p:txEl>
                                              <p:pRg st="6" end="6"/>
                                            </p:txEl>
                                          </p:spTgt>
                                        </p:tgtEl>
                                        <p:attrNameLst>
                                          <p:attrName>style.visibility</p:attrName>
                                        </p:attrNameLst>
                                      </p:cBhvr>
                                      <p:to>
                                        <p:strVal val="visible"/>
                                      </p:to>
                                    </p:set>
                                    <p:animEffect transition="in" filter="wipe(up)">
                                      <p:cBhvr>
                                        <p:cTn id="28" dur="500"/>
                                        <p:tgtEl>
                                          <p:spTgt spid="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97692" y="64131"/>
            <a:ext cx="44520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t" b="1" dirty="0"/>
              <a:t>Hash Based Pseudocode</a:t>
            </a:r>
            <a:endParaRPr b="1" dirty="0"/>
          </a:p>
        </p:txBody>
      </p:sp>
      <p:sp>
        <p:nvSpPr>
          <p:cNvPr id="97" name="Google Shape;97;p19"/>
          <p:cNvSpPr txBox="1"/>
          <p:nvPr/>
        </p:nvSpPr>
        <p:spPr>
          <a:xfrm>
            <a:off x="1036975" y="2560375"/>
            <a:ext cx="48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98" name="Google Shape;98;p19"/>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Layer>
                </a14:imgProps>
              </a:ext>
            </a:extLst>
          </a:blip>
          <a:srcRect l="9435" t="4554" r="9924" b="1826"/>
          <a:stretch/>
        </p:blipFill>
        <p:spPr>
          <a:xfrm>
            <a:off x="4807422" y="94491"/>
            <a:ext cx="4148253" cy="3872488"/>
          </a:xfrm>
          <a:prstGeom prst="rect">
            <a:avLst/>
          </a:prstGeom>
          <a:ln>
            <a:noFill/>
          </a:ln>
          <a:effectLst>
            <a:outerShdw blurRad="292100" dist="139700" dir="2700000" algn="tl" rotWithShape="0">
              <a:srgbClr val="333333">
                <a:alpha val="65000"/>
              </a:srgbClr>
            </a:outerShdw>
          </a:effectLst>
        </p:spPr>
      </p:pic>
      <p:sp>
        <p:nvSpPr>
          <p:cNvPr id="99" name="Google Shape;99;p19"/>
          <p:cNvSpPr txBox="1"/>
          <p:nvPr/>
        </p:nvSpPr>
        <p:spPr>
          <a:xfrm>
            <a:off x="188325" y="886786"/>
            <a:ext cx="3881100" cy="3573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it" dirty="0">
                <a:solidFill>
                  <a:schemeClr val="dk1"/>
                </a:solidFill>
              </a:rPr>
              <a:t>For each message flag a</a:t>
            </a:r>
            <a:r>
              <a:rPr lang="it" dirty="0"/>
              <a:t> different receiving functions</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it" dirty="0"/>
              <a:t>Message identified by (source,SN) tuple</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it" dirty="0">
                <a:solidFill>
                  <a:schemeClr val="dk1"/>
                </a:solidFill>
              </a:rPr>
              <a:t>For each message flag a different counter</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it" dirty="0">
                <a:solidFill>
                  <a:schemeClr val="dk1"/>
                </a:solidFill>
              </a:rPr>
              <a:t>Counter indexed on the key (flag,source,Hash(m),SN)</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it" dirty="0">
                <a:solidFill>
                  <a:schemeClr val="dk1"/>
                </a:solidFill>
              </a:rPr>
              <a:t>Check function to verify if some type of counter exceed a bounded threshold to take the required actions</a:t>
            </a:r>
          </a:p>
          <a:p>
            <a:pPr marL="139700" lvl="0" algn="l" rtl="0">
              <a:spcBef>
                <a:spcPts val="0"/>
              </a:spcBef>
              <a:spcAft>
                <a:spcPts val="0"/>
              </a:spcAft>
              <a:buClr>
                <a:schemeClr val="dk1"/>
              </a:buClr>
              <a:buSzPts val="1400"/>
            </a:pPr>
            <a:endParaRPr lang="it" dirty="0">
              <a:solidFill>
                <a:schemeClr val="dk1"/>
              </a:solidFill>
            </a:endParaRPr>
          </a:p>
          <a:p>
            <a:pPr marL="457200" indent="-317500">
              <a:buClr>
                <a:schemeClr val="dk1"/>
              </a:buClr>
              <a:buSzPts val="1400"/>
              <a:buFont typeface="Arial"/>
              <a:buChar char="●"/>
            </a:pPr>
            <a:r>
              <a:rPr lang="it-IT" dirty="0" err="1"/>
              <a:t>Hashing</a:t>
            </a:r>
            <a:r>
              <a:rPr lang="it-IT" dirty="0"/>
              <a:t> </a:t>
            </a:r>
            <a:r>
              <a:rPr lang="it-IT" dirty="0" err="1"/>
              <a:t>used</a:t>
            </a:r>
            <a:r>
              <a:rPr lang="it-IT" dirty="0"/>
              <a:t> → SHA256</a:t>
            </a:r>
            <a:endParaRPr dirty="0">
              <a:solidFill>
                <a:schemeClr val="dk1"/>
              </a:solidFill>
            </a:endParaRPr>
          </a:p>
          <a:p>
            <a:pPr marL="0" lvl="0" indent="0" algn="l" rtl="0">
              <a:spcBef>
                <a:spcPts val="0"/>
              </a:spcBef>
              <a:spcAft>
                <a:spcPts val="0"/>
              </a:spcAft>
              <a:buNone/>
            </a:pPr>
            <a:endParaRPr dirty="0"/>
          </a:p>
        </p:txBody>
      </p:sp>
      <p:pic>
        <p:nvPicPr>
          <p:cNvPr id="2" name="Google Shape;91;p18">
            <a:extLst>
              <a:ext uri="{FF2B5EF4-FFF2-40B4-BE49-F238E27FC236}">
                <a16:creationId xmlns:a16="http://schemas.microsoft.com/office/drawing/2014/main" id="{9D4E70C1-FD2F-CFE7-7A24-32DB8E38A834}"/>
              </a:ext>
            </a:extLst>
          </p:cNvPr>
          <p:cNvPicPr preferRelativeResize="0"/>
          <p:nvPr/>
        </p:nvPicPr>
        <p:blipFill>
          <a:blip r:embed="rId5">
            <a:alphaModFix/>
          </a:blip>
          <a:stretch>
            <a:fillRect/>
          </a:stretch>
        </p:blipFill>
        <p:spPr>
          <a:xfrm>
            <a:off x="5309000" y="4110319"/>
            <a:ext cx="2868776" cy="9662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4"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1500"/>
                                        <p:tgtEl>
                                          <p:spTgt spid="2"/>
                                        </p:tgtEl>
                                      </p:cBhvr>
                                    </p:animEffect>
                                  </p:childTnLst>
                                </p:cTn>
                              </p:par>
                              <p:par>
                                <p:cTn id="14" presetID="4" presetClass="entr" presetSubtype="16" fill="hold"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box(in)">
                                      <p:cBhvr>
                                        <p:cTn id="16" dur="1500"/>
                                        <p:tgtEl>
                                          <p:spTgt spid="98"/>
                                        </p:tgtEl>
                                      </p:cBhvr>
                                    </p:animEffect>
                                  </p:childTnLst>
                                </p:cTn>
                              </p:par>
                              <p:par>
                                <p:cTn id="17" presetID="22" presetClass="entr" presetSubtype="1" fill="hold" nodeType="withEffect">
                                  <p:stCondLst>
                                    <p:cond delay="0"/>
                                  </p:stCondLst>
                                  <p:childTnLst>
                                    <p:set>
                                      <p:cBhvr>
                                        <p:cTn id="18" dur="1" fill="hold">
                                          <p:stCondLst>
                                            <p:cond delay="0"/>
                                          </p:stCondLst>
                                        </p:cTn>
                                        <p:tgtEl>
                                          <p:spTgt spid="99">
                                            <p:txEl>
                                              <p:pRg st="0" end="0"/>
                                            </p:txEl>
                                          </p:spTgt>
                                        </p:tgtEl>
                                        <p:attrNameLst>
                                          <p:attrName>style.visibility</p:attrName>
                                        </p:attrNameLst>
                                      </p:cBhvr>
                                      <p:to>
                                        <p:strVal val="visible"/>
                                      </p:to>
                                    </p:set>
                                    <p:animEffect transition="in" filter="wipe(up)">
                                      <p:cBhvr>
                                        <p:cTn id="19" dur="500"/>
                                        <p:tgtEl>
                                          <p:spTgt spid="99">
                                            <p:txEl>
                                              <p:pRg st="0" end="0"/>
                                            </p:txEl>
                                          </p:spTgt>
                                        </p:tgtEl>
                                      </p:cBhvr>
                                    </p:animEffect>
                                  </p:childTnLst>
                                </p:cTn>
                              </p:par>
                              <p:par>
                                <p:cTn id="20" presetID="22" presetClass="entr" presetSubtype="1" fill="hold" nodeType="withEffect">
                                  <p:stCondLst>
                                    <p:cond delay="250"/>
                                  </p:stCondLst>
                                  <p:childTnLst>
                                    <p:set>
                                      <p:cBhvr>
                                        <p:cTn id="21" dur="1" fill="hold">
                                          <p:stCondLst>
                                            <p:cond delay="0"/>
                                          </p:stCondLst>
                                        </p:cTn>
                                        <p:tgtEl>
                                          <p:spTgt spid="99">
                                            <p:txEl>
                                              <p:pRg st="2" end="2"/>
                                            </p:txEl>
                                          </p:spTgt>
                                        </p:tgtEl>
                                        <p:attrNameLst>
                                          <p:attrName>style.visibility</p:attrName>
                                        </p:attrNameLst>
                                      </p:cBhvr>
                                      <p:to>
                                        <p:strVal val="visible"/>
                                      </p:to>
                                    </p:set>
                                    <p:animEffect transition="in" filter="wipe(up)">
                                      <p:cBhvr>
                                        <p:cTn id="22" dur="500"/>
                                        <p:tgtEl>
                                          <p:spTgt spid="99">
                                            <p:txEl>
                                              <p:pRg st="2" end="2"/>
                                            </p:txEl>
                                          </p:spTgt>
                                        </p:tgtEl>
                                      </p:cBhvr>
                                    </p:animEffect>
                                  </p:childTnLst>
                                </p:cTn>
                              </p:par>
                              <p:par>
                                <p:cTn id="23" presetID="22" presetClass="entr" presetSubtype="1" fill="hold" nodeType="withEffect">
                                  <p:stCondLst>
                                    <p:cond delay="500"/>
                                  </p:stCondLst>
                                  <p:childTnLst>
                                    <p:set>
                                      <p:cBhvr>
                                        <p:cTn id="24" dur="1" fill="hold">
                                          <p:stCondLst>
                                            <p:cond delay="0"/>
                                          </p:stCondLst>
                                        </p:cTn>
                                        <p:tgtEl>
                                          <p:spTgt spid="99">
                                            <p:txEl>
                                              <p:pRg st="4" end="4"/>
                                            </p:txEl>
                                          </p:spTgt>
                                        </p:tgtEl>
                                        <p:attrNameLst>
                                          <p:attrName>style.visibility</p:attrName>
                                        </p:attrNameLst>
                                      </p:cBhvr>
                                      <p:to>
                                        <p:strVal val="visible"/>
                                      </p:to>
                                    </p:set>
                                    <p:animEffect transition="in" filter="wipe(up)">
                                      <p:cBhvr>
                                        <p:cTn id="25" dur="500"/>
                                        <p:tgtEl>
                                          <p:spTgt spid="99">
                                            <p:txEl>
                                              <p:pRg st="4" end="4"/>
                                            </p:txEl>
                                          </p:spTgt>
                                        </p:tgtEl>
                                      </p:cBhvr>
                                    </p:animEffect>
                                  </p:childTnLst>
                                </p:cTn>
                              </p:par>
                              <p:par>
                                <p:cTn id="26" presetID="22" presetClass="entr" presetSubtype="1" fill="hold" nodeType="withEffect">
                                  <p:stCondLst>
                                    <p:cond delay="750"/>
                                  </p:stCondLst>
                                  <p:childTnLst>
                                    <p:set>
                                      <p:cBhvr>
                                        <p:cTn id="27" dur="1" fill="hold">
                                          <p:stCondLst>
                                            <p:cond delay="0"/>
                                          </p:stCondLst>
                                        </p:cTn>
                                        <p:tgtEl>
                                          <p:spTgt spid="99">
                                            <p:txEl>
                                              <p:pRg st="6" end="6"/>
                                            </p:txEl>
                                          </p:spTgt>
                                        </p:tgtEl>
                                        <p:attrNameLst>
                                          <p:attrName>style.visibility</p:attrName>
                                        </p:attrNameLst>
                                      </p:cBhvr>
                                      <p:to>
                                        <p:strVal val="visible"/>
                                      </p:to>
                                    </p:set>
                                    <p:animEffect transition="in" filter="wipe(up)">
                                      <p:cBhvr>
                                        <p:cTn id="28" dur="500"/>
                                        <p:tgtEl>
                                          <p:spTgt spid="99">
                                            <p:txEl>
                                              <p:pRg st="6" end="6"/>
                                            </p:txEl>
                                          </p:spTgt>
                                        </p:tgtEl>
                                      </p:cBhvr>
                                    </p:animEffect>
                                  </p:childTnLst>
                                </p:cTn>
                              </p:par>
                              <p:par>
                                <p:cTn id="29" presetID="22" presetClass="entr" presetSubtype="1" fill="hold" nodeType="withEffect">
                                  <p:stCondLst>
                                    <p:cond delay="1000"/>
                                  </p:stCondLst>
                                  <p:childTnLst>
                                    <p:set>
                                      <p:cBhvr>
                                        <p:cTn id="30" dur="1" fill="hold">
                                          <p:stCondLst>
                                            <p:cond delay="0"/>
                                          </p:stCondLst>
                                        </p:cTn>
                                        <p:tgtEl>
                                          <p:spTgt spid="99">
                                            <p:txEl>
                                              <p:pRg st="8" end="8"/>
                                            </p:txEl>
                                          </p:spTgt>
                                        </p:tgtEl>
                                        <p:attrNameLst>
                                          <p:attrName>style.visibility</p:attrName>
                                        </p:attrNameLst>
                                      </p:cBhvr>
                                      <p:to>
                                        <p:strVal val="visible"/>
                                      </p:to>
                                    </p:set>
                                    <p:animEffect transition="in" filter="wipe(up)">
                                      <p:cBhvr>
                                        <p:cTn id="31" dur="500"/>
                                        <p:tgtEl>
                                          <p:spTgt spid="99">
                                            <p:txEl>
                                              <p:pRg st="8" end="8"/>
                                            </p:txEl>
                                          </p:spTgt>
                                        </p:tgtEl>
                                      </p:cBhvr>
                                    </p:animEffect>
                                  </p:childTnLst>
                                </p:cTn>
                              </p:par>
                              <p:par>
                                <p:cTn id="32" presetID="22" presetClass="entr" presetSubtype="1" fill="hold" nodeType="withEffect">
                                  <p:stCondLst>
                                    <p:cond delay="1250"/>
                                  </p:stCondLst>
                                  <p:childTnLst>
                                    <p:set>
                                      <p:cBhvr>
                                        <p:cTn id="33" dur="1" fill="hold">
                                          <p:stCondLst>
                                            <p:cond delay="0"/>
                                          </p:stCondLst>
                                        </p:cTn>
                                        <p:tgtEl>
                                          <p:spTgt spid="99">
                                            <p:txEl>
                                              <p:pRg st="10" end="10"/>
                                            </p:txEl>
                                          </p:spTgt>
                                        </p:tgtEl>
                                        <p:attrNameLst>
                                          <p:attrName>style.visibility</p:attrName>
                                        </p:attrNameLst>
                                      </p:cBhvr>
                                      <p:to>
                                        <p:strVal val="visible"/>
                                      </p:to>
                                    </p:set>
                                    <p:animEffect transition="in" filter="wipe(up)">
                                      <p:cBhvr>
                                        <p:cTn id="34" dur="500"/>
                                        <p:tgtEl>
                                          <p:spTgt spid="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2055065" y="166323"/>
            <a:ext cx="503387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it" b="1" dirty="0"/>
              <a:t>Erasure coding pseudocode</a:t>
            </a:r>
            <a:endParaRPr b="1" dirty="0"/>
          </a:p>
        </p:txBody>
      </p:sp>
      <p:pic>
        <p:nvPicPr>
          <p:cNvPr id="105" name="Google Shape;105;p20"/>
          <p:cNvPicPr preferRelativeResize="0"/>
          <p:nvPr/>
        </p:nvPicPr>
        <p:blipFill>
          <a:blip r:embed="rId3">
            <a:alphaModFix/>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71714" y="3428416"/>
            <a:ext cx="4336274" cy="1054850"/>
          </a:xfrm>
          <a:prstGeom prst="rect">
            <a:avLst/>
          </a:prstGeom>
          <a:ln>
            <a:noFill/>
          </a:ln>
          <a:effectLst>
            <a:outerShdw blurRad="292100" dist="139700" dir="2700000" algn="tl" rotWithShape="0">
              <a:srgbClr val="333333">
                <a:alpha val="65000"/>
              </a:srgbClr>
            </a:outerShdw>
          </a:effectLst>
        </p:spPr>
      </p:pic>
      <p:sp>
        <p:nvSpPr>
          <p:cNvPr id="106" name="Google Shape;106;p20"/>
          <p:cNvSpPr txBox="1"/>
          <p:nvPr/>
        </p:nvSpPr>
        <p:spPr>
          <a:xfrm>
            <a:off x="657569" y="1247466"/>
            <a:ext cx="2643193" cy="16725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Modules</a:t>
            </a:r>
            <a:r>
              <a:rPr lang="it-IT" dirty="0"/>
              <a:t>:</a:t>
            </a:r>
          </a:p>
          <a:p>
            <a:pPr marL="0" lvl="0" indent="0" algn="l" rtl="0">
              <a:spcBef>
                <a:spcPts val="0"/>
              </a:spcBef>
              <a:spcAft>
                <a:spcPts val="0"/>
              </a:spcAft>
              <a:buNone/>
            </a:pPr>
            <a:endParaRPr lang="it-IT" dirty="0"/>
          </a:p>
          <a:p>
            <a:pPr marL="457200" lvl="0" indent="-317500">
              <a:buSzPts val="1400"/>
              <a:buChar char="●"/>
            </a:pPr>
            <a:r>
              <a:rPr lang="en-US" dirty="0"/>
              <a:t>BRB Process</a:t>
            </a:r>
          </a:p>
          <a:p>
            <a:pPr marL="139700" lvl="0">
              <a:buSzPts val="1400"/>
            </a:pPr>
            <a:endParaRPr lang="en-US" dirty="0"/>
          </a:p>
          <a:p>
            <a:pPr marL="457200" lvl="0" indent="-317500">
              <a:buSzPts val="1400"/>
              <a:buChar char="●"/>
            </a:pPr>
            <a:r>
              <a:rPr lang="en-US" dirty="0"/>
              <a:t>Server</a:t>
            </a:r>
          </a:p>
          <a:p>
            <a:pPr marL="139700" lvl="0">
              <a:buSzPts val="1400"/>
            </a:pPr>
            <a:endParaRPr lang="en-US" dirty="0"/>
          </a:p>
          <a:p>
            <a:pPr marL="457200" lvl="0" indent="-317500">
              <a:buSzPts val="1400"/>
              <a:buChar char="●"/>
            </a:pPr>
            <a:r>
              <a:rPr lang="en-US" dirty="0"/>
              <a:t>Authenticated link</a:t>
            </a:r>
          </a:p>
        </p:txBody>
      </p:sp>
      <p:pic>
        <p:nvPicPr>
          <p:cNvPr id="107" name="Google Shape;107;p20"/>
          <p:cNvPicPr preferRelativeResize="0"/>
          <p:nvPr/>
        </p:nvPicPr>
        <p:blipFill rotWithShape="1">
          <a:blip r:embed="rId5">
            <a:alphaModFix/>
            <a:extLst>
              <a:ext uri="{BEBA8EAE-BF5A-486C-A8C5-ECC9F3942E4B}">
                <a14:imgProps xmlns:a14="http://schemas.microsoft.com/office/drawing/2010/main">
                  <a14:imgLayer r:embed="rId6">
                    <a14:imgEffect>
                      <a14:sharpenSoften amount="50000"/>
                    </a14:imgEffect>
                  </a14:imgLayer>
                </a14:imgProps>
              </a:ext>
            </a:extLst>
          </a:blip>
          <a:srcRect l="5555" r="3143"/>
          <a:stretch/>
        </p:blipFill>
        <p:spPr>
          <a:xfrm>
            <a:off x="5218771" y="868273"/>
            <a:ext cx="3647179" cy="410340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fltVal val="0"/>
                                          </p:val>
                                        </p:tav>
                                        <p:tav tm="100000">
                                          <p:val>
                                            <p:strVal val="#ppt_w"/>
                                          </p:val>
                                        </p:tav>
                                      </p:tavLst>
                                    </p:anim>
                                    <p:anim calcmode="lin" valueType="num">
                                      <p:cBhvr>
                                        <p:cTn id="8" dur="500" fill="hold"/>
                                        <p:tgtEl>
                                          <p:spTgt spid="104"/>
                                        </p:tgtEl>
                                        <p:attrNameLst>
                                          <p:attrName>ppt_h</p:attrName>
                                        </p:attrNameLst>
                                      </p:cBhvr>
                                      <p:tavLst>
                                        <p:tav tm="0">
                                          <p:val>
                                            <p:fltVal val="0"/>
                                          </p:val>
                                        </p:tav>
                                        <p:tav tm="100000">
                                          <p:val>
                                            <p:strVal val="#ppt_h"/>
                                          </p:val>
                                        </p:tav>
                                      </p:tavLst>
                                    </p:anim>
                                    <p:animEffect transition="in" filter="fade">
                                      <p:cBhvr>
                                        <p:cTn id="9" dur="500"/>
                                        <p:tgtEl>
                                          <p:spTgt spid="104"/>
                                        </p:tgtEl>
                                      </p:cBhvr>
                                    </p:animEffect>
                                  </p:childTnLst>
                                </p:cTn>
                              </p:par>
                            </p:childTnLst>
                          </p:cTn>
                        </p:par>
                        <p:par>
                          <p:cTn id="10" fill="hold">
                            <p:stCondLst>
                              <p:cond delay="500"/>
                            </p:stCondLst>
                            <p:childTnLst>
                              <p:par>
                                <p:cTn id="11" presetID="4" presetClass="entr" presetSubtype="16" fill="hold" nodeType="after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box(in)">
                                      <p:cBhvr>
                                        <p:cTn id="13" dur="1750"/>
                                        <p:tgtEl>
                                          <p:spTgt spid="107"/>
                                        </p:tgtEl>
                                      </p:cBhvr>
                                    </p:animEffect>
                                  </p:childTnLst>
                                </p:cTn>
                              </p:par>
                              <p:par>
                                <p:cTn id="14" presetID="4" presetClass="entr" presetSubtype="16" fill="hold" nodeType="with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box(in)">
                                      <p:cBhvr>
                                        <p:cTn id="16" dur="1750"/>
                                        <p:tgtEl>
                                          <p:spTgt spid="105"/>
                                        </p:tgtEl>
                                      </p:cBhvr>
                                    </p:animEffect>
                                  </p:childTnLst>
                                </p:cTn>
                              </p:par>
                              <p:par>
                                <p:cTn id="17" presetID="22" presetClass="entr" presetSubtype="1" fill="hold" nodeType="withEffect">
                                  <p:stCondLst>
                                    <p:cond delay="0"/>
                                  </p:stCondLst>
                                  <p:childTnLst>
                                    <p:set>
                                      <p:cBhvr>
                                        <p:cTn id="18" dur="1" fill="hold">
                                          <p:stCondLst>
                                            <p:cond delay="0"/>
                                          </p:stCondLst>
                                        </p:cTn>
                                        <p:tgtEl>
                                          <p:spTgt spid="106">
                                            <p:txEl>
                                              <p:pRg st="0" end="0"/>
                                            </p:txEl>
                                          </p:spTgt>
                                        </p:tgtEl>
                                        <p:attrNameLst>
                                          <p:attrName>style.visibility</p:attrName>
                                        </p:attrNameLst>
                                      </p:cBhvr>
                                      <p:to>
                                        <p:strVal val="visible"/>
                                      </p:to>
                                    </p:set>
                                    <p:animEffect transition="in" filter="wipe(up)">
                                      <p:cBhvr>
                                        <p:cTn id="19" dur="500"/>
                                        <p:tgtEl>
                                          <p:spTgt spid="106">
                                            <p:txEl>
                                              <p:pRg st="0" end="0"/>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106">
                                            <p:txEl>
                                              <p:pRg st="2" end="2"/>
                                            </p:txEl>
                                          </p:spTgt>
                                        </p:tgtEl>
                                        <p:attrNameLst>
                                          <p:attrName>style.visibility</p:attrName>
                                        </p:attrNameLst>
                                      </p:cBhvr>
                                      <p:to>
                                        <p:strVal val="visible"/>
                                      </p:to>
                                    </p:set>
                                    <p:animEffect transition="in" filter="wipe(up)">
                                      <p:cBhvr>
                                        <p:cTn id="22" dur="500"/>
                                        <p:tgtEl>
                                          <p:spTgt spid="106">
                                            <p:txEl>
                                              <p:pRg st="2" end="2"/>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106">
                                            <p:txEl>
                                              <p:pRg st="4" end="4"/>
                                            </p:txEl>
                                          </p:spTgt>
                                        </p:tgtEl>
                                        <p:attrNameLst>
                                          <p:attrName>style.visibility</p:attrName>
                                        </p:attrNameLst>
                                      </p:cBhvr>
                                      <p:to>
                                        <p:strVal val="visible"/>
                                      </p:to>
                                    </p:set>
                                    <p:animEffect transition="in" filter="wipe(up)">
                                      <p:cBhvr>
                                        <p:cTn id="25" dur="500"/>
                                        <p:tgtEl>
                                          <p:spTgt spid="106">
                                            <p:txEl>
                                              <p:pRg st="4" end="4"/>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106">
                                            <p:txEl>
                                              <p:pRg st="6" end="6"/>
                                            </p:txEl>
                                          </p:spTgt>
                                        </p:tgtEl>
                                        <p:attrNameLst>
                                          <p:attrName>style.visibility</p:attrName>
                                        </p:attrNameLst>
                                      </p:cBhvr>
                                      <p:to>
                                        <p:strVal val="visible"/>
                                      </p:to>
                                    </p:set>
                                    <p:animEffect transition="in" filter="wipe(up)">
                                      <p:cBhvr>
                                        <p:cTn id="28" dur="500"/>
                                        <p:tgtEl>
                                          <p:spTgt spid="1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subTitle" idx="1"/>
          </p:nvPr>
        </p:nvSpPr>
        <p:spPr>
          <a:xfrm>
            <a:off x="2015640" y="126382"/>
            <a:ext cx="5112720" cy="58512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it" b="1" dirty="0">
                <a:solidFill>
                  <a:schemeClr val="dk1"/>
                </a:solidFill>
              </a:rPr>
              <a:t>Erasure coding pseudocode</a:t>
            </a:r>
            <a:endParaRPr b="1" dirty="0">
              <a:solidFill>
                <a:schemeClr val="dk1"/>
              </a:solidFill>
            </a:endParaRPr>
          </a:p>
        </p:txBody>
      </p:sp>
      <p:pic>
        <p:nvPicPr>
          <p:cNvPr id="113" name="Google Shape;113;p21"/>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Layer>
                </a14:imgProps>
              </a:ext>
            </a:extLst>
          </a:blip>
          <a:srcRect l="9658" t="8136" r="5304"/>
          <a:stretch/>
        </p:blipFill>
        <p:spPr>
          <a:xfrm>
            <a:off x="4517915" y="952498"/>
            <a:ext cx="4419601" cy="385572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61B26AED-5485-43CB-AD09-798AABD5DDEA}"/>
              </a:ext>
            </a:extLst>
          </p:cNvPr>
          <p:cNvSpPr txBox="1"/>
          <p:nvPr/>
        </p:nvSpPr>
        <p:spPr>
          <a:xfrm>
            <a:off x="0" y="1433809"/>
            <a:ext cx="4207727" cy="2893100"/>
          </a:xfrm>
          <a:prstGeom prst="rect">
            <a:avLst/>
          </a:prstGeom>
          <a:noFill/>
        </p:spPr>
        <p:txBody>
          <a:bodyPr wrap="square">
            <a:spAutoFit/>
          </a:bodyPr>
          <a:lstStyle/>
          <a:p>
            <a:pPr marL="457200" lvl="0" indent="-317500" algn="l" rtl="0">
              <a:spcBef>
                <a:spcPts val="0"/>
              </a:spcBef>
              <a:spcAft>
                <a:spcPts val="0"/>
              </a:spcAft>
              <a:buSzPts val="1400"/>
              <a:buChar char="●"/>
            </a:pPr>
            <a:r>
              <a:rPr lang="en-US" dirty="0"/>
              <a:t>Similar to the others specifications we have the reliable broadcast primitive</a:t>
            </a:r>
          </a:p>
          <a:p>
            <a:pPr marL="457200" lvl="0" indent="0" algn="l" rtl="0">
              <a:spcBef>
                <a:spcPts val="0"/>
              </a:spcBef>
              <a:spcAft>
                <a:spcPts val="0"/>
              </a:spcAft>
              <a:buNone/>
            </a:pPr>
            <a:endParaRPr lang="en-US" dirty="0"/>
          </a:p>
          <a:p>
            <a:pPr marL="457200" lvl="0" indent="-317500" algn="l" rtl="0">
              <a:spcBef>
                <a:spcPts val="0"/>
              </a:spcBef>
              <a:spcAft>
                <a:spcPts val="0"/>
              </a:spcAft>
              <a:buSzPts val="1400"/>
              <a:buChar char="●"/>
            </a:pPr>
            <a:r>
              <a:rPr lang="en-US" dirty="0"/>
              <a:t>The message is divided into fragments</a:t>
            </a:r>
          </a:p>
          <a:p>
            <a:pPr marL="914400" lvl="0" indent="0" algn="l" rtl="0">
              <a:spcBef>
                <a:spcPts val="0"/>
              </a:spcBef>
              <a:spcAft>
                <a:spcPts val="0"/>
              </a:spcAft>
              <a:buNone/>
            </a:pPr>
            <a:endParaRPr lang="en-US" dirty="0"/>
          </a:p>
          <a:p>
            <a:pPr marL="457200" lvl="0" indent="-317500" algn="l" rtl="0">
              <a:spcBef>
                <a:spcPts val="0"/>
              </a:spcBef>
              <a:spcAft>
                <a:spcPts val="0"/>
              </a:spcAft>
              <a:buSzPts val="1400"/>
              <a:buChar char="●"/>
            </a:pPr>
            <a:r>
              <a:rPr lang="en-US" dirty="0"/>
              <a:t>Different receiving functions for each flag</a:t>
            </a:r>
          </a:p>
          <a:p>
            <a:pPr marL="1371600" lvl="0" indent="0" algn="l" rtl="0">
              <a:spcBef>
                <a:spcPts val="0"/>
              </a:spcBef>
              <a:spcAft>
                <a:spcPts val="0"/>
              </a:spcAft>
              <a:buNone/>
            </a:pPr>
            <a:endParaRPr lang="en-US" dirty="0"/>
          </a:p>
          <a:p>
            <a:pPr marL="457200" lvl="0" indent="-317500" algn="l" rtl="0">
              <a:spcBef>
                <a:spcPts val="0"/>
              </a:spcBef>
              <a:spcAft>
                <a:spcPts val="0"/>
              </a:spcAft>
              <a:buSzPts val="1400"/>
              <a:buChar char="●"/>
            </a:pPr>
            <a:r>
              <a:rPr lang="en-US" dirty="0"/>
              <a:t>Check function similar to the HB one</a:t>
            </a:r>
          </a:p>
          <a:p>
            <a:pPr marL="0" lvl="0" indent="0" algn="l" rtl="0">
              <a:spcBef>
                <a:spcPts val="0"/>
              </a:spcBef>
              <a:spcAft>
                <a:spcPts val="0"/>
              </a:spcAft>
              <a:buNone/>
            </a:pPr>
            <a:endParaRPr lang="en-US" dirty="0"/>
          </a:p>
          <a:p>
            <a:pPr marL="457200" lvl="0" indent="-317500" algn="l" rtl="0">
              <a:spcBef>
                <a:spcPts val="0"/>
              </a:spcBef>
              <a:spcAft>
                <a:spcPts val="0"/>
              </a:spcAft>
              <a:buSzPts val="1400"/>
              <a:buChar char="●"/>
            </a:pPr>
            <a:r>
              <a:rPr lang="en-US" dirty="0"/>
              <a:t>Counter structures similar to the HB ones</a:t>
            </a:r>
          </a:p>
          <a:p>
            <a:pPr marL="0" lvl="0" indent="0" algn="l" rtl="0">
              <a:spcBef>
                <a:spcPts val="0"/>
              </a:spcBef>
              <a:spcAft>
                <a:spcPts val="0"/>
              </a:spcAft>
              <a:buNone/>
            </a:pPr>
            <a:endParaRPr lang="en-US" dirty="0"/>
          </a:p>
          <a:p>
            <a:pPr marL="457200" lvl="0" indent="-317500" algn="l" rtl="0">
              <a:spcBef>
                <a:spcPts val="0"/>
              </a:spcBef>
              <a:spcAft>
                <a:spcPts val="0"/>
              </a:spcAft>
              <a:buSzPts val="1400"/>
              <a:buChar char="●"/>
            </a:pPr>
            <a:r>
              <a:rPr lang="en-US" dirty="0" err="1"/>
              <a:t>Codeset</a:t>
            </a:r>
            <a:r>
              <a:rPr lang="en-US" dirty="0"/>
              <a:t> indexed on tuple (</a:t>
            </a:r>
            <a:r>
              <a:rPr lang="en-US" dirty="0" err="1"/>
              <a:t>source,H</a:t>
            </a:r>
            <a:r>
              <a:rPr lang="en-US" dirty="0"/>
              <a:t>(m),SN)</a:t>
            </a:r>
          </a:p>
          <a:p>
            <a:pPr marL="0" lvl="0" indent="0" algn="l" rtl="0">
              <a:spcBef>
                <a:spcPts val="0"/>
              </a:spcBef>
              <a:spcAft>
                <a:spcPts val="0"/>
              </a:spcAft>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 calcmode="lin" valueType="num">
                                      <p:cBhvr>
                                        <p:cTn id="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2">
                                            <p:txEl>
                                              <p:pRg st="0" end="0"/>
                                            </p:txEl>
                                          </p:spTgt>
                                        </p:tgtEl>
                                      </p:cBhvr>
                                    </p:animEffect>
                                  </p:childTnLst>
                                </p:cTn>
                              </p:par>
                            </p:childTnLst>
                          </p:cTn>
                        </p:par>
                        <p:par>
                          <p:cTn id="10" fill="hold">
                            <p:stCondLst>
                              <p:cond delay="500"/>
                            </p:stCondLst>
                            <p:childTnLst>
                              <p:par>
                                <p:cTn id="11" presetID="4" presetClass="entr" presetSubtype="16" fill="hold" nodeType="afterEffect">
                                  <p:stCondLst>
                                    <p:cond delay="0"/>
                                  </p:stCondLst>
                                  <p:childTnLst>
                                    <p:set>
                                      <p:cBhvr>
                                        <p:cTn id="12" dur="1" fill="hold">
                                          <p:stCondLst>
                                            <p:cond delay="0"/>
                                          </p:stCondLst>
                                        </p:cTn>
                                        <p:tgtEl>
                                          <p:spTgt spid="113"/>
                                        </p:tgtEl>
                                        <p:attrNameLst>
                                          <p:attrName>style.visibility</p:attrName>
                                        </p:attrNameLst>
                                      </p:cBhvr>
                                      <p:to>
                                        <p:strVal val="visible"/>
                                      </p:to>
                                    </p:set>
                                    <p:animEffect transition="in" filter="box(in)">
                                      <p:cBhvr>
                                        <p:cTn id="13" dur="1500"/>
                                        <p:tgtEl>
                                          <p:spTgt spid="113"/>
                                        </p:tgtEl>
                                      </p:cBhvr>
                                    </p:animEffect>
                                  </p:childTnLst>
                                </p:cTn>
                              </p:par>
                              <p:par>
                                <p:cTn id="14" presetID="22" presetClass="entr" presetSubtype="1" fill="hold"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up)">
                                      <p:cBhvr>
                                        <p:cTn id="16" dur="500"/>
                                        <p:tgtEl>
                                          <p:spTgt spid="3">
                                            <p:txEl>
                                              <p:pRg st="0" end="0"/>
                                            </p:txEl>
                                          </p:spTgt>
                                        </p:tgtEl>
                                      </p:cBhvr>
                                    </p:animEffect>
                                  </p:childTnLst>
                                </p:cTn>
                              </p:par>
                              <p:par>
                                <p:cTn id="17" presetID="22" presetClass="entr" presetSubtype="1" fill="hold" nodeType="with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up)">
                                      <p:cBhvr>
                                        <p:cTn id="19" dur="500"/>
                                        <p:tgtEl>
                                          <p:spTgt spid="3">
                                            <p:txEl>
                                              <p:pRg st="2" end="2"/>
                                            </p:txEl>
                                          </p:spTgt>
                                        </p:tgtEl>
                                      </p:cBhvr>
                                    </p:animEffect>
                                  </p:childTnLst>
                                </p:cTn>
                              </p:par>
                              <p:par>
                                <p:cTn id="20" presetID="22" presetClass="entr" presetSubtype="1" fill="hold" nodeType="withEffect">
                                  <p:stCondLst>
                                    <p:cond delay="50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par>
                                <p:cTn id="23" presetID="22" presetClass="entr" presetSubtype="1" fill="hold" nodeType="withEffect">
                                  <p:stCondLst>
                                    <p:cond delay="75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nodeType="withEffect">
                                  <p:stCondLst>
                                    <p:cond delay="100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up)">
                                      <p:cBhvr>
                                        <p:cTn id="28" dur="500"/>
                                        <p:tgtEl>
                                          <p:spTgt spid="3">
                                            <p:txEl>
                                              <p:pRg st="8" end="8"/>
                                            </p:txEl>
                                          </p:spTgt>
                                        </p:tgtEl>
                                      </p:cBhvr>
                                    </p:animEffect>
                                  </p:childTnLst>
                                </p:cTn>
                              </p:par>
                              <p:par>
                                <p:cTn id="29" presetID="22" presetClass="entr" presetSubtype="1" fill="hold" nodeType="withEffect">
                                  <p:stCondLst>
                                    <p:cond delay="125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up)">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1259</Words>
  <Application>Microsoft Office PowerPoint</Application>
  <PresentationFormat>On-screen Show (16:9)</PresentationFormat>
  <Paragraphs>126</Paragraphs>
  <Slides>16</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Byzantine Reliable Broadcast Project</vt:lpstr>
      <vt:lpstr>1. Description of the protocols</vt:lpstr>
      <vt:lpstr>Assumptions  </vt:lpstr>
      <vt:lpstr>BRB-double-echo pseudocode </vt:lpstr>
      <vt:lpstr>PowerPoint Presentation</vt:lpstr>
      <vt:lpstr>Hash Based Pseudocode </vt:lpstr>
      <vt:lpstr>Hash Based Pseudocode</vt:lpstr>
      <vt:lpstr>Erasure coding pseudocode</vt:lpstr>
      <vt:lpstr>PowerPoint Presentation</vt:lpstr>
      <vt:lpstr>2. General problems encountered and solutions</vt:lpstr>
      <vt:lpstr>3. Simulation settings</vt:lpstr>
      <vt:lpstr>4. Simulation results</vt:lpstr>
      <vt:lpstr>PowerPoint Presentation</vt:lpstr>
      <vt:lpstr>PowerPoint Presentation</vt:lpstr>
      <vt:lpstr>5. Conclusions</vt:lpstr>
      <vt:lpstr>Byzantine Reliable Broadcast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Byzantine Reliable Broadcast Project</dc:title>
  <cp:lastModifiedBy>carlo giralda</cp:lastModifiedBy>
  <cp:revision>21</cp:revision>
  <dcterms:modified xsi:type="dcterms:W3CDTF">2023-06-05T10:17:37Z</dcterms:modified>
</cp:coreProperties>
</file>