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89" r:id="rId5"/>
    <p:sldId id="259" r:id="rId6"/>
    <p:sldId id="258" r:id="rId7"/>
    <p:sldId id="294" r:id="rId8"/>
    <p:sldId id="295" r:id="rId9"/>
    <p:sldId id="296" r:id="rId10"/>
    <p:sldId id="298" r:id="rId11"/>
    <p:sldId id="297" r:id="rId12"/>
    <p:sldId id="299" r:id="rId13"/>
    <p:sldId id="29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1" r:id="rId22"/>
    <p:sldId id="300" r:id="rId23"/>
    <p:sldId id="274" r:id="rId24"/>
    <p:sldId id="301" r:id="rId25"/>
    <p:sldId id="302" r:id="rId26"/>
    <p:sldId id="303" r:id="rId27"/>
    <p:sldId id="304" r:id="rId28"/>
    <p:sldId id="292" r:id="rId29"/>
    <p:sldId id="281" r:id="rId30"/>
    <p:sldId id="282" r:id="rId31"/>
    <p:sldId id="293" r:id="rId32"/>
    <p:sldId id="283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introduction" id="{A2F3B60F-7E4C-4B18-B93E-87A9808ECCA5}">
          <p14:sldIdLst>
            <p14:sldId id="256"/>
            <p14:sldId id="284"/>
          </p14:sldIdLst>
        </p14:section>
        <p14:section name="Domain specification" id="{C610853D-D7AE-4465-A020-9B14AE10DD3D}">
          <p14:sldIdLst>
            <p14:sldId id="257"/>
            <p14:sldId id="289"/>
          </p14:sldIdLst>
        </p14:section>
        <p14:section name="PDDL modeling" id="{1A18E0EF-45E7-4672-B2B9-1644874386FB}">
          <p14:sldIdLst>
            <p14:sldId id="259"/>
            <p14:sldId id="258"/>
            <p14:sldId id="294"/>
            <p14:sldId id="295"/>
            <p14:sldId id="296"/>
            <p14:sldId id="298"/>
            <p14:sldId id="297"/>
            <p14:sldId id="299"/>
            <p14:sldId id="290"/>
          </p14:sldIdLst>
        </p14:section>
        <p14:section name="Problems specification" id="{5A9033E5-D5C2-46FD-AC89-25431ECBC5E3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91"/>
          </p14:sldIdLst>
        </p14:section>
        <p14:section name="Heuristic and analysis" id="{4DA4A0C9-3A87-45AD-B1C5-1A962BEA7738}">
          <p14:sldIdLst>
            <p14:sldId id="300"/>
            <p14:sldId id="274"/>
            <p14:sldId id="301"/>
            <p14:sldId id="302"/>
            <p14:sldId id="303"/>
            <p14:sldId id="304"/>
            <p14:sldId id="292"/>
          </p14:sldIdLst>
        </p14:section>
        <p14:section name="Result and conclusion" id="{92AC0F2B-BF84-489C-8007-44433D893ADC}">
          <p14:sldIdLst>
            <p14:sldId id="281"/>
            <p14:sldId id="282"/>
            <p14:sldId id="29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DBAFF-4647-4B6A-8584-4748C12C2C7E}" v="46" dt="2024-01-21T10:49:15.758"/>
    <p1510:client id="{58F226C8-C558-4E4A-9571-87542713BA5B}" v="1175" dt="2024-01-19T22:58:46.355"/>
    <p1510:client id="{91229108-8809-4AF6-B99C-1A1F94C179EB}" v="1747" dt="2024-01-21T18:38:04.714"/>
    <p1510:client id="{A7A1F9CA-D1A1-46A7-A0B6-A151CF5080A2}" v="552" dt="2024-01-20T20:12:02.586"/>
    <p1510:client id="{F899CADB-B638-4B18-AEAA-BD202D33AA82}" v="1204" dt="2024-01-21T14:59:13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Planner time per block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'[PR-project-plots 1.xlsx]Foglio1'!$B$2</c:f>
              <c:strCache>
                <c:ptCount val="1"/>
                <c:pt idx="0">
                  <c:v>Planner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'[PR-project-plots 1.xlsx]Foglio1'!$A$3:$A$8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'[PR-project-plots 1.xlsx]Foglio1'!$B$3:$B$8</c:f>
              <c:numCache>
                <c:formatCode>General</c:formatCode>
                <c:ptCount val="6"/>
                <c:pt idx="0">
                  <c:v>0.52</c:v>
                </c:pt>
                <c:pt idx="1">
                  <c:v>0.53</c:v>
                </c:pt>
                <c:pt idx="2">
                  <c:v>0.55000000000000004</c:v>
                </c:pt>
                <c:pt idx="3">
                  <c:v>5.0199999999999996</c:v>
                </c:pt>
                <c:pt idx="4">
                  <c:v>22.6</c:v>
                </c:pt>
                <c:pt idx="5">
                  <c:v>47.1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5B-48EA-AFDD-6D2993E3B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4662023"/>
        <c:axId val="1064682503"/>
      </c:lineChart>
      <c:catAx>
        <c:axId val="1064662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64682503"/>
        <c:crosses val="autoZero"/>
        <c:auto val="1"/>
        <c:lblAlgn val="ctr"/>
        <c:lblOffset val="100"/>
        <c:noMultiLvlLbl val="0"/>
      </c:catAx>
      <c:valAx>
        <c:axId val="1064682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64662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L-Planning/VAL" TargetMode="External"/><Relationship Id="rId2" Type="http://schemas.openxmlformats.org/officeDocument/2006/relationships/hyperlink" Target="https://www.fast-downwar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itor.planning.domains/" TargetMode="External"/><Relationship Id="rId5" Type="http://schemas.openxmlformats.org/officeDocument/2006/relationships/hyperlink" Target="https://planning.wiki/ref/pddl21/domain" TargetMode="External"/><Relationship Id="rId4" Type="http://schemas.openxmlformats.org/officeDocument/2006/relationships/hyperlink" Target="https://planning.wiki/ref/planners/bjol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4800" err="1">
                <a:solidFill>
                  <a:schemeClr val="tx2"/>
                </a:solidFill>
              </a:rPr>
              <a:t>Planning</a:t>
            </a:r>
            <a:r>
              <a:rPr lang="de-DE" sz="4800" dirty="0">
                <a:solidFill>
                  <a:schemeClr val="tx2"/>
                </a:solidFill>
              </a:rPr>
              <a:t> and </a:t>
            </a:r>
            <a:r>
              <a:rPr lang="de-DE" sz="4800" err="1">
                <a:solidFill>
                  <a:schemeClr val="tx2"/>
                </a:solidFill>
              </a:rPr>
              <a:t>reasoning</a:t>
            </a:r>
            <a:r>
              <a:rPr lang="de-DE" sz="4800" dirty="0">
                <a:solidFill>
                  <a:schemeClr val="tx2"/>
                </a:solidFill>
              </a:rPr>
              <a:t> </a:t>
            </a:r>
            <a:r>
              <a:rPr lang="de-DE" sz="4800" err="1">
                <a:solidFill>
                  <a:schemeClr val="tx2"/>
                </a:solidFill>
              </a:rPr>
              <a:t>project</a:t>
            </a:r>
            <a:endParaRPr lang="de-DE" sz="4800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590966" y="2241466"/>
            <a:ext cx="5043198" cy="202636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de-DE" sz="2800" dirty="0">
                <a:solidFill>
                  <a:schemeClr val="accent1"/>
                </a:solidFill>
                <a:cs typeface="Calibri"/>
              </a:rPr>
              <a:t>PDDL </a:t>
            </a:r>
            <a:r>
              <a:rPr lang="de-DE" sz="2800" err="1">
                <a:solidFill>
                  <a:schemeClr val="accent1"/>
                </a:solidFill>
                <a:cs typeface="Calibri"/>
              </a:rPr>
              <a:t>modeling</a:t>
            </a:r>
            <a:r>
              <a:rPr lang="de-DE" sz="2800" dirty="0">
                <a:solidFill>
                  <a:schemeClr val="accent1"/>
                </a:solidFill>
                <a:cs typeface="Calibri"/>
              </a:rPr>
              <a:t> and </a:t>
            </a:r>
            <a:r>
              <a:rPr lang="de-DE" sz="2800" err="1">
                <a:solidFill>
                  <a:schemeClr val="accent1"/>
                </a:solidFill>
                <a:cs typeface="Calibri"/>
              </a:rPr>
              <a:t>heuristic</a:t>
            </a:r>
            <a:r>
              <a:rPr lang="de-DE" sz="28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de-DE" sz="2800" err="1">
                <a:solidFill>
                  <a:schemeClr val="accent1"/>
                </a:solidFill>
                <a:cs typeface="Calibri"/>
              </a:rPr>
              <a:t>search</a:t>
            </a:r>
            <a:r>
              <a:rPr lang="de-DE" sz="28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de-DE" sz="2800" err="1">
                <a:solidFill>
                  <a:schemeClr val="accent1"/>
                </a:solidFill>
                <a:cs typeface="Calibri"/>
              </a:rPr>
              <a:t>using</a:t>
            </a:r>
            <a:r>
              <a:rPr lang="de-DE" sz="2800" dirty="0">
                <a:solidFill>
                  <a:schemeClr val="accent1"/>
                </a:solidFill>
                <a:cs typeface="Calibri"/>
              </a:rPr>
              <a:t> Fast-</a:t>
            </a:r>
            <a:r>
              <a:rPr lang="de-DE" sz="2800" err="1">
                <a:solidFill>
                  <a:schemeClr val="accent1"/>
                </a:solidFill>
                <a:cs typeface="Calibri"/>
              </a:rPr>
              <a:t>Downward</a:t>
            </a:r>
            <a:endParaRPr lang="de-DE" sz="2800">
              <a:solidFill>
                <a:schemeClr val="accent1"/>
              </a:solidFill>
              <a:cs typeface="Calibri"/>
            </a:endParaRPr>
          </a:p>
          <a:p>
            <a:pPr algn="l"/>
            <a:r>
              <a:rPr lang="de-DE" sz="2800" dirty="0">
                <a:solidFill>
                  <a:schemeClr val="accent1"/>
                </a:solidFill>
                <a:ea typeface="Calibri"/>
                <a:cs typeface="Calibri"/>
              </a:rPr>
              <a:t>Gabriele </a:t>
            </a:r>
            <a:r>
              <a:rPr lang="de-DE" sz="2800" err="1">
                <a:solidFill>
                  <a:schemeClr val="accent1"/>
                </a:solidFill>
                <a:ea typeface="Calibri"/>
                <a:cs typeface="Calibri"/>
              </a:rPr>
              <a:t>Lerani</a:t>
            </a:r>
            <a:endParaRPr lang="de-DE" sz="2800">
              <a:solidFill>
                <a:schemeClr val="accent1"/>
              </a:solidFill>
              <a:ea typeface="Calibri"/>
              <a:cs typeface="Calibri"/>
            </a:endParaRP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CB2F5DB7-7BF7-28F5-C553-3CF66EA1E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AEBD69-CD66-B641-6ECC-DE2755D5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D5FC7-A5D4-B665-E4C7-47754778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FF76C4-D454-8738-FEFC-BF8F2482D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D2E650-DEE4-043A-FAF5-2537BA7B3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46C5BA-A347-2D06-DF06-61069900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3800" dirty="0">
                <a:solidFill>
                  <a:schemeClr val="tx2"/>
                </a:solidFill>
                <a:ea typeface="+mj-lt"/>
                <a:cs typeface="+mj-lt"/>
              </a:rPr>
              <a:t>Climb, </a:t>
            </a:r>
            <a:r>
              <a:rPr lang="it-IT" sz="3800" dirty="0" err="1">
                <a:solidFill>
                  <a:schemeClr val="tx2"/>
                </a:solidFill>
                <a:ea typeface="+mj-lt"/>
                <a:cs typeface="+mj-lt"/>
              </a:rPr>
              <a:t>get</a:t>
            </a:r>
            <a:r>
              <a:rPr lang="it-IT" sz="3800" dirty="0">
                <a:solidFill>
                  <a:schemeClr val="tx2"/>
                </a:solidFill>
                <a:ea typeface="+mj-lt"/>
                <a:cs typeface="+mj-lt"/>
              </a:rPr>
              <a:t> off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8C7B78-01BC-A853-3410-11CA94C35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ECC56B-A8F2-3586-9FCC-9F8FA535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37E1C3-B6A9-778A-7D91-CACE9C561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B8DB46-6F9B-BF27-3545-F54FC277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F06FA81-26CE-02E9-9A3C-15B8B814D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EAF7EA3-D613-4A87-EB6E-71B84583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5" y="338328"/>
            <a:ext cx="5573485" cy="1813520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" sz="2400" dirty="0">
                <a:solidFill>
                  <a:schemeClr val="tx2"/>
                </a:solidFill>
                <a:cs typeface="Calibri"/>
              </a:rPr>
              <a:t>How to distinguish when agent is on ground or on top of a block?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80ED17-E055-5A2B-F959-36593FD1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06AD20D-2DE8-7E88-C321-E8AE53349F61}"/>
              </a:ext>
            </a:extLst>
          </p:cNvPr>
          <p:cNvCxnSpPr/>
          <p:nvPr/>
        </p:nvCxnSpPr>
        <p:spPr>
          <a:xfrm>
            <a:off x="5573857" y="421698"/>
            <a:ext cx="5195" cy="1442603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Immagine che contiene diagramma, linea, quadrato&#10;&#10;Descrizione generata automaticamente">
            <a:extLst>
              <a:ext uri="{FF2B5EF4-FFF2-40B4-BE49-F238E27FC236}">
                <a16:creationId xmlns:a16="http://schemas.microsoft.com/office/drawing/2014/main" id="{CEA5B9BC-27CE-2AE1-E0C0-20E3EECC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32" y="2289886"/>
            <a:ext cx="4001921" cy="4129584"/>
          </a:xfrm>
          <a:prstGeom prst="rect">
            <a:avLst/>
          </a:prstGeom>
        </p:spPr>
      </p:pic>
      <p:sp>
        <p:nvSpPr>
          <p:cNvPr id="11" name="Stella a 16 punte 10">
            <a:extLst>
              <a:ext uri="{FF2B5EF4-FFF2-40B4-BE49-F238E27FC236}">
                <a16:creationId xmlns:a16="http://schemas.microsoft.com/office/drawing/2014/main" id="{904CEE2A-B0C6-32B4-BA6B-953199A983B7}"/>
              </a:ext>
            </a:extLst>
          </p:cNvPr>
          <p:cNvSpPr/>
          <p:nvPr/>
        </p:nvSpPr>
        <p:spPr>
          <a:xfrm>
            <a:off x="1118290" y="2959086"/>
            <a:ext cx="929268" cy="696950"/>
          </a:xfrm>
          <a:prstGeom prst="star16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PIT</a:t>
            </a:r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6ED0A03-4440-6CAD-4627-9FF7FC0D4253}"/>
              </a:ext>
            </a:extLst>
          </p:cNvPr>
          <p:cNvSpPr/>
          <p:nvPr/>
        </p:nvSpPr>
        <p:spPr>
          <a:xfrm>
            <a:off x="2315572" y="3966919"/>
            <a:ext cx="617962" cy="5455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B1</a:t>
            </a:r>
            <a:endParaRPr lang="it-IT" dirty="0"/>
          </a:p>
        </p:txBody>
      </p:sp>
      <p:sp>
        <p:nvSpPr>
          <p:cNvPr id="34" name="Stella a 16 punte 33">
            <a:extLst>
              <a:ext uri="{FF2B5EF4-FFF2-40B4-BE49-F238E27FC236}">
                <a16:creationId xmlns:a16="http://schemas.microsoft.com/office/drawing/2014/main" id="{5A7E0A53-E5D5-2EF6-262E-FFA7CF96917F}"/>
              </a:ext>
            </a:extLst>
          </p:cNvPr>
          <p:cNvSpPr/>
          <p:nvPr/>
        </p:nvSpPr>
        <p:spPr>
          <a:xfrm>
            <a:off x="2203842" y="5089688"/>
            <a:ext cx="929268" cy="696950"/>
          </a:xfrm>
          <a:prstGeom prst="star16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PIT</a:t>
            </a:r>
            <a:endParaRPr lang="it-IT" dirty="0"/>
          </a:p>
        </p:txBody>
      </p:sp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F1857976-B4CF-3235-5C38-3D25A1B0B578}"/>
              </a:ext>
            </a:extLst>
          </p:cNvPr>
          <p:cNvSpPr/>
          <p:nvPr/>
        </p:nvSpPr>
        <p:spPr>
          <a:xfrm>
            <a:off x="2289306" y="4536279"/>
            <a:ext cx="675150" cy="2923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cs typeface="Calibri"/>
              </a:rPr>
              <a:t>CAR</a:t>
            </a:r>
            <a:endParaRPr lang="it-IT" sz="1600" dirty="0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E4A700D8-3C03-194F-301D-FA20B10000BD}"/>
              </a:ext>
            </a:extLst>
          </p:cNvPr>
          <p:cNvSpPr/>
          <p:nvPr/>
        </p:nvSpPr>
        <p:spPr>
          <a:xfrm>
            <a:off x="2372433" y="4091202"/>
            <a:ext cx="675150" cy="2923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cs typeface="Calibri"/>
              </a:rPr>
              <a:t>CAR</a:t>
            </a:r>
            <a:endParaRPr lang="it-IT" sz="1600" dirty="0"/>
          </a:p>
        </p:txBody>
      </p:sp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795A89F-66A3-ED96-5092-D456A7F8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46" y="2638558"/>
            <a:ext cx="7381300" cy="34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C6AE7-7DA4-CCA6-0EAA-9C6720B23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35AE2E8-4852-78E1-E5A2-D94D05B4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BA182-5330-F9B7-E1F1-458FA162D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47D17E-6798-99CC-4603-D3BD4340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3800" dirty="0">
                <a:solidFill>
                  <a:schemeClr val="tx2"/>
                </a:solidFill>
                <a:ea typeface="+mj-lt"/>
                <a:cs typeface="+mj-lt"/>
              </a:rPr>
              <a:t>Build, load </a:t>
            </a:r>
            <a:r>
              <a:rPr lang="it-IT" sz="3800" err="1">
                <a:solidFill>
                  <a:schemeClr val="tx2"/>
                </a:solidFill>
                <a:ea typeface="+mj-lt"/>
                <a:cs typeface="+mj-lt"/>
              </a:rPr>
              <a:t>footbridge</a:t>
            </a:r>
            <a:r>
              <a:rPr lang="it-IT" sz="3800" dirty="0">
                <a:solidFill>
                  <a:schemeClr val="tx2"/>
                </a:solidFill>
                <a:ea typeface="+mj-lt"/>
                <a:cs typeface="+mj-lt"/>
              </a:rPr>
              <a:t>, </a:t>
            </a:r>
            <a:r>
              <a:rPr lang="it-IT" sz="3800" err="1">
                <a:solidFill>
                  <a:schemeClr val="tx2"/>
                </a:solidFill>
                <a:ea typeface="+mj-lt"/>
                <a:cs typeface="+mj-lt"/>
              </a:rPr>
              <a:t>throw</a:t>
            </a:r>
            <a:r>
              <a:rPr lang="it-IT" sz="38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it-IT" sz="3800" err="1">
                <a:solidFill>
                  <a:schemeClr val="tx2"/>
                </a:solidFill>
                <a:ea typeface="+mj-lt"/>
                <a:cs typeface="+mj-lt"/>
              </a:rPr>
              <a:t>block</a:t>
            </a:r>
            <a:endParaRPr lang="it-IT" sz="3800">
              <a:solidFill>
                <a:schemeClr val="tx2"/>
              </a:solidFill>
              <a:ea typeface="+mj-lt"/>
              <a:cs typeface="+mj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F5E2CB-D625-7C73-F81A-121DFBE5A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C89CE35-D46E-987D-4810-B98EAD4C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BEA7AF4-DC70-05CF-53E2-88D50B66D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9551DB-9C47-DC44-E7FF-D22466E5D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CC2697-FE8F-33AD-0C35-A0BC78E8A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D8F59F6-EE88-69CC-15BD-E6CD01E2F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5" y="338328"/>
            <a:ext cx="5573485" cy="1813520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" sz="2400" dirty="0">
                <a:solidFill>
                  <a:schemeClr val="tx2"/>
                </a:solidFill>
                <a:cs typeface="Calibri"/>
              </a:rPr>
              <a:t>How to make two block connected for a bridge?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D98794-B4F7-230D-A2A8-DC935F09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F503923-D509-463B-24A1-9BC133A8513B}"/>
              </a:ext>
            </a:extLst>
          </p:cNvPr>
          <p:cNvCxnSpPr/>
          <p:nvPr/>
        </p:nvCxnSpPr>
        <p:spPr>
          <a:xfrm>
            <a:off x="5573857" y="421698"/>
            <a:ext cx="5195" cy="1442603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64A1CF5-A9E6-2869-8273-C212D860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97" y="2064451"/>
            <a:ext cx="6876530" cy="4248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 descr="Immagine che contiene diagramma, linea, quadrato&#10;&#10;Descrizione generata automaticamente">
            <a:extLst>
              <a:ext uri="{FF2B5EF4-FFF2-40B4-BE49-F238E27FC236}">
                <a16:creationId xmlns:a16="http://schemas.microsoft.com/office/drawing/2014/main" id="{007A0E10-646A-3EFE-03DC-14144EA4D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60" y="2012796"/>
            <a:ext cx="4322307" cy="4458629"/>
          </a:xfrm>
          <a:prstGeom prst="rect">
            <a:avLst/>
          </a:prstGeom>
        </p:spPr>
      </p:pic>
      <p:sp>
        <p:nvSpPr>
          <p:cNvPr id="11" name="Stella a 16 punte 10">
            <a:extLst>
              <a:ext uri="{FF2B5EF4-FFF2-40B4-BE49-F238E27FC236}">
                <a16:creationId xmlns:a16="http://schemas.microsoft.com/office/drawing/2014/main" id="{BFBD375E-45DE-4BF9-7CF1-67283B3A915A}"/>
              </a:ext>
            </a:extLst>
          </p:cNvPr>
          <p:cNvSpPr/>
          <p:nvPr/>
        </p:nvSpPr>
        <p:spPr>
          <a:xfrm>
            <a:off x="953767" y="2759927"/>
            <a:ext cx="929268" cy="696950"/>
          </a:xfrm>
          <a:prstGeom prst="star16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PIT</a:t>
            </a:r>
            <a:endParaRPr lang="it-IT" dirty="0"/>
          </a:p>
        </p:txBody>
      </p:sp>
      <p:sp>
        <p:nvSpPr>
          <p:cNvPr id="15" name="Stella a 16 punte 14">
            <a:extLst>
              <a:ext uri="{FF2B5EF4-FFF2-40B4-BE49-F238E27FC236}">
                <a16:creationId xmlns:a16="http://schemas.microsoft.com/office/drawing/2014/main" id="{3D1F51A6-08E7-7A9A-10B8-87146BF2E7E5}"/>
              </a:ext>
            </a:extLst>
          </p:cNvPr>
          <p:cNvSpPr/>
          <p:nvPr/>
        </p:nvSpPr>
        <p:spPr>
          <a:xfrm>
            <a:off x="2115352" y="3921513"/>
            <a:ext cx="929268" cy="696950"/>
          </a:xfrm>
          <a:prstGeom prst="star16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PIT</a:t>
            </a:r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03E5B45-88B5-7D46-FF47-A8676EFF4B83}"/>
              </a:ext>
            </a:extLst>
          </p:cNvPr>
          <p:cNvSpPr/>
          <p:nvPr/>
        </p:nvSpPr>
        <p:spPr>
          <a:xfrm>
            <a:off x="912799" y="4079487"/>
            <a:ext cx="427462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B1</a:t>
            </a:r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42FE301-E11E-26A6-C7F0-D2138BAD4E66}"/>
              </a:ext>
            </a:extLst>
          </p:cNvPr>
          <p:cNvSpPr/>
          <p:nvPr/>
        </p:nvSpPr>
        <p:spPr>
          <a:xfrm>
            <a:off x="1422798" y="4079487"/>
            <a:ext cx="427462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B2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D17A518-03C1-965C-C2E7-DD1A78C1D619}"/>
              </a:ext>
            </a:extLst>
          </p:cNvPr>
          <p:cNvSpPr/>
          <p:nvPr/>
        </p:nvSpPr>
        <p:spPr>
          <a:xfrm>
            <a:off x="953767" y="3735658"/>
            <a:ext cx="929266" cy="2137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F1</a:t>
            </a:r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5D2ABBC-5558-54B1-5D40-AA3C47870FC5}"/>
              </a:ext>
            </a:extLst>
          </p:cNvPr>
          <p:cNvSpPr/>
          <p:nvPr/>
        </p:nvSpPr>
        <p:spPr>
          <a:xfrm>
            <a:off x="2359780" y="4076210"/>
            <a:ext cx="427462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B1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CFD4752-5DE8-A6C4-7B72-9348D5440C3A}"/>
              </a:ext>
            </a:extLst>
          </p:cNvPr>
          <p:cNvSpPr/>
          <p:nvPr/>
        </p:nvSpPr>
        <p:spPr>
          <a:xfrm>
            <a:off x="1638748" y="4166639"/>
            <a:ext cx="929266" cy="2137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F1</a:t>
            </a:r>
            <a:endParaRPr lang="it-IT" dirty="0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6C2F23A9-ECD6-20E6-965A-B772C9531911}"/>
              </a:ext>
            </a:extLst>
          </p:cNvPr>
          <p:cNvSpPr/>
          <p:nvPr/>
        </p:nvSpPr>
        <p:spPr>
          <a:xfrm>
            <a:off x="1242439" y="4018935"/>
            <a:ext cx="729226" cy="508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  <p:sp>
        <p:nvSpPr>
          <p:cNvPr id="34" name="Stella a 16 punte 33">
            <a:extLst>
              <a:ext uri="{FF2B5EF4-FFF2-40B4-BE49-F238E27FC236}">
                <a16:creationId xmlns:a16="http://schemas.microsoft.com/office/drawing/2014/main" id="{A68C9128-2963-ECEA-C799-1ACB6CCDFCDF}"/>
              </a:ext>
            </a:extLst>
          </p:cNvPr>
          <p:cNvSpPr/>
          <p:nvPr/>
        </p:nvSpPr>
        <p:spPr>
          <a:xfrm>
            <a:off x="2117251" y="5037733"/>
            <a:ext cx="929268" cy="696950"/>
          </a:xfrm>
          <a:prstGeom prst="star16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PIT</a:t>
            </a:r>
            <a:endParaRPr lang="it-IT" dirty="0"/>
          </a:p>
        </p:txBody>
      </p:sp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D9BF1FEB-AF58-E9D3-223D-7102B5B81A56}"/>
              </a:ext>
            </a:extLst>
          </p:cNvPr>
          <p:cNvSpPr/>
          <p:nvPr/>
        </p:nvSpPr>
        <p:spPr>
          <a:xfrm>
            <a:off x="955806" y="4363097"/>
            <a:ext cx="683809" cy="4222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549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7" grpId="0" animBg="1"/>
      <p:bldP spid="29" grpId="0" animBg="1"/>
      <p:bldP spid="3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7B1A7D-5BFB-F9E4-EAC4-8AA578504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E62B07A-3D6F-8764-35BB-1A4DFEAEC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E576C-2330-6384-FC02-22798F050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8ADA05-BAD4-C4F9-5EF6-63C40691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4680967" cy="17739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3800" dirty="0" err="1">
                <a:solidFill>
                  <a:schemeClr val="tx2"/>
                </a:solidFill>
                <a:ea typeface="+mj-lt"/>
                <a:cs typeface="+mj-lt"/>
              </a:rPr>
              <a:t>Move</a:t>
            </a:r>
            <a:r>
              <a:rPr lang="it-IT" sz="3800" dirty="0">
                <a:solidFill>
                  <a:schemeClr val="tx2"/>
                </a:solidFill>
                <a:ea typeface="+mj-lt"/>
                <a:cs typeface="+mj-lt"/>
              </a:rPr>
              <a:t> on top of a bridge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96562F-0790-3C9B-CB45-2E69ADECA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CDA7A9E-BA02-5B7F-FCEA-1A492FEB5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4DC095-C2F7-85AA-105B-7C5A629F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F46F58-8B98-CB27-EFB6-558FA66D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1700F6-FD5B-D8BB-16C8-B6A6DF93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B48AF4E-E384-A893-829D-B785090B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5" y="338328"/>
            <a:ext cx="5573485" cy="1813520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" sz="2400" dirty="0">
                <a:solidFill>
                  <a:schemeClr val="tx2"/>
                </a:solidFill>
                <a:ea typeface="+mn-lt"/>
                <a:cs typeface="+mn-lt"/>
              </a:rPr>
              <a:t>How to move on blocks?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2D79EE-76BC-2F0D-EEEF-3537FFA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C889FDA-B7D9-F83A-0374-4ACAC6B21165}"/>
              </a:ext>
            </a:extLst>
          </p:cNvPr>
          <p:cNvCxnSpPr/>
          <p:nvPr/>
        </p:nvCxnSpPr>
        <p:spPr>
          <a:xfrm>
            <a:off x="5573857" y="421698"/>
            <a:ext cx="5195" cy="1442603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E2A510F9-70A9-DD2E-A5B3-53D0DF2E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18" y="2033647"/>
            <a:ext cx="7169241" cy="4273992"/>
          </a:xfrm>
          <a:prstGeom prst="rect">
            <a:avLst/>
          </a:prstGeom>
        </p:spPr>
      </p:pic>
      <p:pic>
        <p:nvPicPr>
          <p:cNvPr id="9" name="Immagine 8" descr="Immagine che contiene diagramma, linea, quadrato&#10;&#10;Descrizione generata automaticamente">
            <a:extLst>
              <a:ext uri="{FF2B5EF4-FFF2-40B4-BE49-F238E27FC236}">
                <a16:creationId xmlns:a16="http://schemas.microsoft.com/office/drawing/2014/main" id="{4797EEA4-8667-E16A-FF48-ACE66715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9" y="2074742"/>
            <a:ext cx="4081883" cy="4210660"/>
          </a:xfrm>
          <a:prstGeom prst="rect">
            <a:avLst/>
          </a:prstGeom>
        </p:spPr>
      </p:pic>
      <p:sp>
        <p:nvSpPr>
          <p:cNvPr id="13" name="Stella a 16 punte 12">
            <a:extLst>
              <a:ext uri="{FF2B5EF4-FFF2-40B4-BE49-F238E27FC236}">
                <a16:creationId xmlns:a16="http://schemas.microsoft.com/office/drawing/2014/main" id="{B4AB2A5F-F7E3-A86B-904F-35C899C9DB68}"/>
              </a:ext>
            </a:extLst>
          </p:cNvPr>
          <p:cNvSpPr/>
          <p:nvPr/>
        </p:nvSpPr>
        <p:spPr>
          <a:xfrm>
            <a:off x="2273893" y="3804652"/>
            <a:ext cx="910907" cy="687770"/>
          </a:xfrm>
          <a:prstGeom prst="star16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PIT</a:t>
            </a:r>
            <a:endParaRPr lang="it-IT" dirty="0"/>
          </a:p>
        </p:txBody>
      </p:sp>
      <p:sp>
        <p:nvSpPr>
          <p:cNvPr id="16" name="Stella a 16 punte 15">
            <a:extLst>
              <a:ext uri="{FF2B5EF4-FFF2-40B4-BE49-F238E27FC236}">
                <a16:creationId xmlns:a16="http://schemas.microsoft.com/office/drawing/2014/main" id="{7E410D72-1A61-E987-48EE-A41B264F5546}"/>
              </a:ext>
            </a:extLst>
          </p:cNvPr>
          <p:cNvSpPr/>
          <p:nvPr/>
        </p:nvSpPr>
        <p:spPr>
          <a:xfrm>
            <a:off x="2273892" y="4898612"/>
            <a:ext cx="910907" cy="687770"/>
          </a:xfrm>
          <a:prstGeom prst="star16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PIT</a:t>
            </a:r>
            <a:endParaRPr lang="it-IT" dirty="0"/>
          </a:p>
        </p:txBody>
      </p:sp>
      <p:sp>
        <p:nvSpPr>
          <p:cNvPr id="19" name="Stella a 16 punte 18">
            <a:extLst>
              <a:ext uri="{FF2B5EF4-FFF2-40B4-BE49-F238E27FC236}">
                <a16:creationId xmlns:a16="http://schemas.microsoft.com/office/drawing/2014/main" id="{706FEA02-562F-C89A-27A1-58BFBC79FABA}"/>
              </a:ext>
            </a:extLst>
          </p:cNvPr>
          <p:cNvSpPr/>
          <p:nvPr/>
        </p:nvSpPr>
        <p:spPr>
          <a:xfrm>
            <a:off x="2236170" y="2771048"/>
            <a:ext cx="910907" cy="687770"/>
          </a:xfrm>
          <a:prstGeom prst="star16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PIT</a:t>
            </a:r>
            <a:endParaRPr lang="it-IT" dirty="0"/>
          </a:p>
        </p:txBody>
      </p:sp>
      <p:sp>
        <p:nvSpPr>
          <p:cNvPr id="22" name="Stella a 16 punte 21">
            <a:extLst>
              <a:ext uri="{FF2B5EF4-FFF2-40B4-BE49-F238E27FC236}">
                <a16:creationId xmlns:a16="http://schemas.microsoft.com/office/drawing/2014/main" id="{A8DA7F5B-D37C-115C-EF22-8F12457855F3}"/>
              </a:ext>
            </a:extLst>
          </p:cNvPr>
          <p:cNvSpPr/>
          <p:nvPr/>
        </p:nvSpPr>
        <p:spPr>
          <a:xfrm>
            <a:off x="1172388" y="2771048"/>
            <a:ext cx="910907" cy="687770"/>
          </a:xfrm>
          <a:prstGeom prst="star16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PIT</a:t>
            </a:r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757DE34-B1E2-3A58-39D4-B2CEE871F130}"/>
              </a:ext>
            </a:extLst>
          </p:cNvPr>
          <p:cNvSpPr/>
          <p:nvPr/>
        </p:nvSpPr>
        <p:spPr>
          <a:xfrm>
            <a:off x="1203607" y="3923642"/>
            <a:ext cx="516361" cy="4715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B1</a:t>
            </a:r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A47FF72-8944-2FA3-C8E1-E7CB291C5C8D}"/>
              </a:ext>
            </a:extLst>
          </p:cNvPr>
          <p:cNvSpPr/>
          <p:nvPr/>
        </p:nvSpPr>
        <p:spPr>
          <a:xfrm>
            <a:off x="2524631" y="3929549"/>
            <a:ext cx="525541" cy="4715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B2</a:t>
            </a:r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9B7EF68-B381-3C0C-E14F-21F15D146B9E}"/>
              </a:ext>
            </a:extLst>
          </p:cNvPr>
          <p:cNvSpPr/>
          <p:nvPr/>
        </p:nvSpPr>
        <p:spPr>
          <a:xfrm>
            <a:off x="1627443" y="4025014"/>
            <a:ext cx="1205287" cy="278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BD66C489-47DE-F37E-187A-67CC4EAEC260}"/>
              </a:ext>
            </a:extLst>
          </p:cNvPr>
          <p:cNvSpPr/>
          <p:nvPr/>
        </p:nvSpPr>
        <p:spPr>
          <a:xfrm>
            <a:off x="1391596" y="3933419"/>
            <a:ext cx="743379" cy="4655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  <p:sp>
        <p:nvSpPr>
          <p:cNvPr id="46" name="Freccia a destra 45">
            <a:extLst>
              <a:ext uri="{FF2B5EF4-FFF2-40B4-BE49-F238E27FC236}">
                <a16:creationId xmlns:a16="http://schemas.microsoft.com/office/drawing/2014/main" id="{9B723826-E9EF-35EF-73D1-CC1663FAE5E9}"/>
              </a:ext>
            </a:extLst>
          </p:cNvPr>
          <p:cNvSpPr/>
          <p:nvPr/>
        </p:nvSpPr>
        <p:spPr>
          <a:xfrm>
            <a:off x="2419164" y="3934928"/>
            <a:ext cx="726061" cy="456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579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F0C94-DF84-171A-1DFB-DA9AA0BC3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E7F06B-E486-B5CB-9571-A87168083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6C87B-7D61-3471-C467-F1962760C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2D747A-DDB2-3692-1991-F1BD340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5400" err="1">
                <a:solidFill>
                  <a:schemeClr val="tx2"/>
                </a:solidFill>
                <a:cs typeface="Calibri Light"/>
              </a:rPr>
              <a:t>Outline</a:t>
            </a:r>
            <a:endParaRPr lang="it-IT" sz="5400" err="1">
              <a:solidFill>
                <a:schemeClr val="tx2"/>
              </a:solidFill>
            </a:endParaRPr>
          </a:p>
        </p:txBody>
      </p:sp>
      <p:pic>
        <p:nvPicPr>
          <p:cNvPr id="8" name="Graphic 7" descr="Elenco di controllo">
            <a:extLst>
              <a:ext uri="{FF2B5EF4-FFF2-40B4-BE49-F238E27FC236}">
                <a16:creationId xmlns:a16="http://schemas.microsoft.com/office/drawing/2014/main" id="{280FCAE1-2BED-2DA5-4401-5F2BECF89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A6C30-60C3-11CE-5ABF-2B399903B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6066149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Domain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specification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PDDL </a:t>
            </a:r>
            <a:r>
              <a:rPr lang="it-IT" sz="3000" err="1">
                <a:solidFill>
                  <a:schemeClr val="tx2"/>
                </a:solidFill>
                <a:cs typeface="Calibri"/>
              </a:rPr>
              <a:t>modeling</a:t>
            </a:r>
            <a:endParaRPr lang="it-IT" sz="300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err="1">
                <a:solidFill>
                  <a:srgbClr val="C00000"/>
                </a:solidFill>
                <a:cs typeface="Calibri"/>
              </a:rPr>
              <a:t>Problems</a:t>
            </a:r>
            <a:r>
              <a:rPr lang="it-IT" sz="3000" dirty="0">
                <a:solidFill>
                  <a:srgbClr val="C00000"/>
                </a:solidFill>
                <a:cs typeface="Calibri"/>
              </a:rPr>
              <a:t> </a:t>
            </a:r>
            <a:r>
              <a:rPr lang="it-IT" sz="3000" err="1">
                <a:solidFill>
                  <a:srgbClr val="C00000"/>
                </a:solidFill>
                <a:cs typeface="Calibri"/>
              </a:rPr>
              <a:t>definition</a:t>
            </a:r>
            <a:endParaRPr lang="it-IT" sz="3000">
              <a:solidFill>
                <a:srgbClr val="C0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Heuristics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analysis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Results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conclusion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References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endParaRPr lang="it-IT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EEFC85-AD8D-B6E3-DA4D-AC7F771DD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05495D-F92F-53BC-33AC-1B0F823E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88DE9A2-64B1-F347-F6F5-6B1479A70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AB4D7CB-3AE8-6426-7EE5-36532B4A7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99F81C-90F4-0953-D40D-B3A5994F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3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F89560-DB57-E240-9CE8-CE938BCF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it-IT" sz="3800" dirty="0" err="1">
                <a:solidFill>
                  <a:schemeClr val="tx2"/>
                </a:solidFill>
                <a:cs typeface="Calibri Light"/>
              </a:rPr>
              <a:t>Problem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1</a:t>
            </a:r>
            <a:endParaRPr lang="it-IT" sz="3800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C6588-1953-ABB3-0311-D2EC42F4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Test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basic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navigation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with a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straightforward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path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from the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initial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position to the exit</a:t>
            </a:r>
            <a:endParaRPr lang="it-IT" sz="2400" dirty="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quadrato, schermata, testo, parole crociate&#10;&#10;Descrizione generata automaticamente">
            <a:extLst>
              <a:ext uri="{FF2B5EF4-FFF2-40B4-BE49-F238E27FC236}">
                <a16:creationId xmlns:a16="http://schemas.microsoft.com/office/drawing/2014/main" id="{18A19481-672A-95A6-9B0C-EAE61A3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1D6CA9-16B1-AD7A-C359-726217E0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0F564F96-914F-4768-EB23-11AB0E352B66}"/>
              </a:ext>
            </a:extLst>
          </p:cNvPr>
          <p:cNvSpPr/>
          <p:nvPr/>
        </p:nvSpPr>
        <p:spPr>
          <a:xfrm>
            <a:off x="7983402" y="5639860"/>
            <a:ext cx="2426780" cy="127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8" name="Freccia in su 7">
            <a:extLst>
              <a:ext uri="{FF2B5EF4-FFF2-40B4-BE49-F238E27FC236}">
                <a16:creationId xmlns:a16="http://schemas.microsoft.com/office/drawing/2014/main" id="{FE841FDB-C61A-4993-3D7E-C78BE9AA62D6}"/>
              </a:ext>
            </a:extLst>
          </p:cNvPr>
          <p:cNvSpPr/>
          <p:nvPr/>
        </p:nvSpPr>
        <p:spPr>
          <a:xfrm>
            <a:off x="10288675" y="4077314"/>
            <a:ext cx="172064" cy="154243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C92D01B7-91BA-3546-4E83-AA92A6C4370D}"/>
              </a:ext>
            </a:extLst>
          </p:cNvPr>
          <p:cNvSpPr/>
          <p:nvPr/>
        </p:nvSpPr>
        <p:spPr>
          <a:xfrm>
            <a:off x="10285882" y="3946031"/>
            <a:ext cx="1351935" cy="1301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" name="Freccia in su 19">
            <a:extLst>
              <a:ext uri="{FF2B5EF4-FFF2-40B4-BE49-F238E27FC236}">
                <a16:creationId xmlns:a16="http://schemas.microsoft.com/office/drawing/2014/main" id="{6E8BFA0A-80AB-A5CC-AAA5-8A11D6268B08}"/>
              </a:ext>
            </a:extLst>
          </p:cNvPr>
          <p:cNvSpPr/>
          <p:nvPr/>
        </p:nvSpPr>
        <p:spPr>
          <a:xfrm>
            <a:off x="11462959" y="2124548"/>
            <a:ext cx="172064" cy="176226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8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F19F51-33C8-00A2-125A-BA8E6679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it-IT" sz="3800" dirty="0" err="1">
                <a:solidFill>
                  <a:schemeClr val="tx2"/>
                </a:solidFill>
                <a:cs typeface="Calibri Light"/>
              </a:rPr>
              <a:t>Problem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E4A90F-E1F7-A6A4-B89E-68F27F23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Test building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ability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with pits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strategically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located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so to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the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only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possible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path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can be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reached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with a bridge</a:t>
            </a:r>
            <a:endParaRPr lang="it-IT" sz="24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63E97DE-E5DC-84A3-F6DB-E527300F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12137E-9FE1-8CCC-DC40-9B31C58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it-IT"/>
          </a:p>
        </p:txBody>
      </p:sp>
      <p:sp>
        <p:nvSpPr>
          <p:cNvPr id="4" name="Freccia in su 3">
            <a:extLst>
              <a:ext uri="{FF2B5EF4-FFF2-40B4-BE49-F238E27FC236}">
                <a16:creationId xmlns:a16="http://schemas.microsoft.com/office/drawing/2014/main" id="{75AE696B-D981-096C-5ED2-28D0E6F0567C}"/>
              </a:ext>
            </a:extLst>
          </p:cNvPr>
          <p:cNvSpPr/>
          <p:nvPr/>
        </p:nvSpPr>
        <p:spPr>
          <a:xfrm>
            <a:off x="8395878" y="4531921"/>
            <a:ext cx="210787" cy="52647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Freccia in su 6">
            <a:extLst>
              <a:ext uri="{FF2B5EF4-FFF2-40B4-BE49-F238E27FC236}">
                <a16:creationId xmlns:a16="http://schemas.microsoft.com/office/drawing/2014/main" id="{F1675408-E343-53B9-B072-6C920FF911AD}"/>
              </a:ext>
            </a:extLst>
          </p:cNvPr>
          <p:cNvSpPr/>
          <p:nvPr/>
        </p:nvSpPr>
        <p:spPr>
          <a:xfrm>
            <a:off x="10988657" y="4532909"/>
            <a:ext cx="230579" cy="69866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A806AEA1-3FB9-B23B-9188-8A9141A9503B}"/>
              </a:ext>
            </a:extLst>
          </p:cNvPr>
          <p:cNvSpPr/>
          <p:nvPr/>
        </p:nvSpPr>
        <p:spPr>
          <a:xfrm rot="10800000">
            <a:off x="9304339" y="5060370"/>
            <a:ext cx="611580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7B01E27-3C01-A034-386A-440AFDECD6D9}"/>
              </a:ext>
            </a:extLst>
          </p:cNvPr>
          <p:cNvSpPr/>
          <p:nvPr/>
        </p:nvSpPr>
        <p:spPr>
          <a:xfrm rot="10800000">
            <a:off x="8595779" y="5044536"/>
            <a:ext cx="611580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B3E7DD97-B763-F8D2-61BE-E27CAA9E0894}"/>
              </a:ext>
            </a:extLst>
          </p:cNvPr>
          <p:cNvSpPr/>
          <p:nvPr/>
        </p:nvSpPr>
        <p:spPr>
          <a:xfrm rot="10800000">
            <a:off x="7996075" y="4138053"/>
            <a:ext cx="611580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CA8D4BF4-CA21-5392-C0F3-7216A687695C}"/>
              </a:ext>
            </a:extLst>
          </p:cNvPr>
          <p:cNvSpPr/>
          <p:nvPr/>
        </p:nvSpPr>
        <p:spPr>
          <a:xfrm rot="5400000">
            <a:off x="7678411" y="4958439"/>
            <a:ext cx="789709" cy="2404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F60E6952-54E9-EB81-2709-A66514B958C5}"/>
              </a:ext>
            </a:extLst>
          </p:cNvPr>
          <p:cNvSpPr/>
          <p:nvPr/>
        </p:nvSpPr>
        <p:spPr>
          <a:xfrm>
            <a:off x="8395877" y="5438401"/>
            <a:ext cx="720437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81649928-B9E4-06E4-5566-76CE0EB77C26}"/>
              </a:ext>
            </a:extLst>
          </p:cNvPr>
          <p:cNvSpPr/>
          <p:nvPr/>
        </p:nvSpPr>
        <p:spPr>
          <a:xfrm>
            <a:off x="9399342" y="5442359"/>
            <a:ext cx="720437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4AE940FB-2782-DE8D-D3D0-FACBE72182DF}"/>
              </a:ext>
            </a:extLst>
          </p:cNvPr>
          <p:cNvSpPr/>
          <p:nvPr/>
        </p:nvSpPr>
        <p:spPr>
          <a:xfrm>
            <a:off x="10329576" y="5432463"/>
            <a:ext cx="720437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8629F684-DF4B-48E3-022F-030DEF9FE2C9}"/>
              </a:ext>
            </a:extLst>
          </p:cNvPr>
          <p:cNvSpPr/>
          <p:nvPr/>
        </p:nvSpPr>
        <p:spPr>
          <a:xfrm rot="16200000">
            <a:off x="10493224" y="3319237"/>
            <a:ext cx="1232829" cy="278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3" name="Freccia in su 32">
            <a:extLst>
              <a:ext uri="{FF2B5EF4-FFF2-40B4-BE49-F238E27FC236}">
                <a16:creationId xmlns:a16="http://schemas.microsoft.com/office/drawing/2014/main" id="{3DD0D999-39B2-235B-8EF1-3991F4C0AA89}"/>
              </a:ext>
            </a:extLst>
          </p:cNvPr>
          <p:cNvSpPr/>
          <p:nvPr/>
        </p:nvSpPr>
        <p:spPr>
          <a:xfrm>
            <a:off x="10972823" y="3616530"/>
            <a:ext cx="230579" cy="69866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5" name="Freccia in su 34">
            <a:extLst>
              <a:ext uri="{FF2B5EF4-FFF2-40B4-BE49-F238E27FC236}">
                <a16:creationId xmlns:a16="http://schemas.microsoft.com/office/drawing/2014/main" id="{8140A645-4E16-B0F1-402D-3D1B7137870F}"/>
              </a:ext>
            </a:extLst>
          </p:cNvPr>
          <p:cNvSpPr/>
          <p:nvPr/>
        </p:nvSpPr>
        <p:spPr>
          <a:xfrm>
            <a:off x="10996574" y="2680359"/>
            <a:ext cx="230579" cy="69866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93B72BAE-EF7A-0234-62CB-DF78B7AECCCA}"/>
              </a:ext>
            </a:extLst>
          </p:cNvPr>
          <p:cNvSpPr/>
          <p:nvPr/>
        </p:nvSpPr>
        <p:spPr>
          <a:xfrm rot="10800000">
            <a:off x="10355306" y="2429985"/>
            <a:ext cx="611580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55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  <p:bldP spid="14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660D3D-5BA0-BF24-72DF-BB0C15FF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it-IT" sz="3800">
                <a:solidFill>
                  <a:schemeClr val="tx2"/>
                </a:solidFill>
                <a:cs typeface="Calibri Light"/>
              </a:rPr>
              <a:t>Problem 3</a:t>
            </a:r>
            <a:endParaRPr lang="it-IT" sz="380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B3127-0B8F-B672-6C14-44C117C0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Test more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than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one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bridges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construction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with a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lot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of pits on the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grid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, the truck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encouraged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to build a long bridge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towards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the exit</a:t>
            </a:r>
            <a:endParaRPr lang="it-IT" sz="24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3D928694-B8C8-4B54-AB88-472F685C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495595-DCF4-B3E2-A284-1FF3BD58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it-IT"/>
          </a:p>
        </p:txBody>
      </p:sp>
      <p:sp>
        <p:nvSpPr>
          <p:cNvPr id="4" name="Freccia in su 3">
            <a:extLst>
              <a:ext uri="{FF2B5EF4-FFF2-40B4-BE49-F238E27FC236}">
                <a16:creationId xmlns:a16="http://schemas.microsoft.com/office/drawing/2014/main" id="{6DD102FC-6529-8C4E-0152-1DEAE0B7B1C7}"/>
              </a:ext>
            </a:extLst>
          </p:cNvPr>
          <p:cNvSpPr/>
          <p:nvPr/>
        </p:nvSpPr>
        <p:spPr>
          <a:xfrm>
            <a:off x="8466540" y="3621648"/>
            <a:ext cx="210787" cy="52647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0FACAAD-2FBF-DF6A-E775-FE8071375E5F}"/>
              </a:ext>
            </a:extLst>
          </p:cNvPr>
          <p:cNvSpPr/>
          <p:nvPr/>
        </p:nvSpPr>
        <p:spPr>
          <a:xfrm rot="10800000">
            <a:off x="8010293" y="3237187"/>
            <a:ext cx="611580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B2F1E96A-DD17-0D41-4901-A84DE5021014}"/>
              </a:ext>
            </a:extLst>
          </p:cNvPr>
          <p:cNvSpPr/>
          <p:nvPr/>
        </p:nvSpPr>
        <p:spPr>
          <a:xfrm rot="5400000">
            <a:off x="7739666" y="3860018"/>
            <a:ext cx="789709" cy="2404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21F3AB7E-8A5D-B936-2894-EFAB66E9A76A}"/>
              </a:ext>
            </a:extLst>
          </p:cNvPr>
          <p:cNvSpPr/>
          <p:nvPr/>
        </p:nvSpPr>
        <p:spPr>
          <a:xfrm rot="5400000">
            <a:off x="7741547" y="4793233"/>
            <a:ext cx="789709" cy="2404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ECAB5EF6-B799-61F0-C73C-7C7575F45CB0}"/>
              </a:ext>
            </a:extLst>
          </p:cNvPr>
          <p:cNvSpPr/>
          <p:nvPr/>
        </p:nvSpPr>
        <p:spPr>
          <a:xfrm>
            <a:off x="8259576" y="5196053"/>
            <a:ext cx="720437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6F69948-D422-4BDF-A85E-72283B0F24B1}"/>
              </a:ext>
            </a:extLst>
          </p:cNvPr>
          <p:cNvSpPr/>
          <p:nvPr/>
        </p:nvSpPr>
        <p:spPr>
          <a:xfrm>
            <a:off x="9256257" y="5155927"/>
            <a:ext cx="1007051" cy="2881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1943AB3C-F386-84DC-C490-D152C561DE3E}"/>
              </a:ext>
            </a:extLst>
          </p:cNvPr>
          <p:cNvSpPr/>
          <p:nvPr/>
        </p:nvSpPr>
        <p:spPr>
          <a:xfrm rot="5400000">
            <a:off x="9742619" y="4626290"/>
            <a:ext cx="762460" cy="278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FF110FF-C12F-A921-8CD9-2E1A2BA9BC9A}"/>
              </a:ext>
            </a:extLst>
          </p:cNvPr>
          <p:cNvSpPr/>
          <p:nvPr/>
        </p:nvSpPr>
        <p:spPr>
          <a:xfrm rot="5400000">
            <a:off x="9744500" y="3866171"/>
            <a:ext cx="762460" cy="278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49BFBCD9-7110-3DA6-B302-B1D15FF748CB}"/>
              </a:ext>
            </a:extLst>
          </p:cNvPr>
          <p:cNvSpPr/>
          <p:nvPr/>
        </p:nvSpPr>
        <p:spPr>
          <a:xfrm>
            <a:off x="9352717" y="5197935"/>
            <a:ext cx="720437" cy="250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3" name="Freccia in su 32">
            <a:extLst>
              <a:ext uri="{FF2B5EF4-FFF2-40B4-BE49-F238E27FC236}">
                <a16:creationId xmlns:a16="http://schemas.microsoft.com/office/drawing/2014/main" id="{FB0578CF-D176-7B6D-F728-F72B0826A9D3}"/>
              </a:ext>
            </a:extLst>
          </p:cNvPr>
          <p:cNvSpPr/>
          <p:nvPr/>
        </p:nvSpPr>
        <p:spPr>
          <a:xfrm>
            <a:off x="10039459" y="4451382"/>
            <a:ext cx="210787" cy="78987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4" name="Freccia in su 33">
            <a:extLst>
              <a:ext uri="{FF2B5EF4-FFF2-40B4-BE49-F238E27FC236}">
                <a16:creationId xmlns:a16="http://schemas.microsoft.com/office/drawing/2014/main" id="{B46F8E08-DD6F-298E-298B-63A162411E07}"/>
              </a:ext>
            </a:extLst>
          </p:cNvPr>
          <p:cNvSpPr/>
          <p:nvPr/>
        </p:nvSpPr>
        <p:spPr>
          <a:xfrm>
            <a:off x="10039459" y="3623530"/>
            <a:ext cx="182565" cy="65817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3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55517-B850-F6CF-4870-3F1F3C8B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it-IT" sz="3800" dirty="0" err="1">
                <a:solidFill>
                  <a:schemeClr val="tx2"/>
                </a:solidFill>
                <a:cs typeface="Calibri Light"/>
              </a:rPr>
              <a:t>Problem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EE33D8-05F9-E878-3433-5BB6EF11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Few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blocks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placed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on the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grid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so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the truck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forced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to use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them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strategically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find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the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optimal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path</a:t>
            </a:r>
            <a:endParaRPr lang="it-IT" sz="2400" dirty="0" err="1">
              <a:solidFill>
                <a:schemeClr val="tx2"/>
              </a:solidFill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magine 8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6A2FB143-8782-8559-1512-34E309CA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4554FB-729B-C106-0479-7E832DC1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it-IT"/>
          </a:p>
        </p:txBody>
      </p:sp>
      <p:sp>
        <p:nvSpPr>
          <p:cNvPr id="4" name="Freccia in su 3">
            <a:extLst>
              <a:ext uri="{FF2B5EF4-FFF2-40B4-BE49-F238E27FC236}">
                <a16:creationId xmlns:a16="http://schemas.microsoft.com/office/drawing/2014/main" id="{AAEC8819-66E4-BEE8-10D7-D40AE2F5A4F5}"/>
              </a:ext>
            </a:extLst>
          </p:cNvPr>
          <p:cNvSpPr/>
          <p:nvPr/>
        </p:nvSpPr>
        <p:spPr>
          <a:xfrm rot="5400000">
            <a:off x="8578509" y="5006977"/>
            <a:ext cx="15434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5496463-B0F3-695B-935D-0241FA0C2462}"/>
              </a:ext>
            </a:extLst>
          </p:cNvPr>
          <p:cNvSpPr/>
          <p:nvPr/>
        </p:nvSpPr>
        <p:spPr>
          <a:xfrm>
            <a:off x="9734623" y="3106008"/>
            <a:ext cx="922481" cy="30434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Freccia in su 6">
            <a:extLst>
              <a:ext uri="{FF2B5EF4-FFF2-40B4-BE49-F238E27FC236}">
                <a16:creationId xmlns:a16="http://schemas.microsoft.com/office/drawing/2014/main" id="{8790F838-50A2-EC60-8AF2-8CF0AB518679}"/>
              </a:ext>
            </a:extLst>
          </p:cNvPr>
          <p:cNvSpPr/>
          <p:nvPr/>
        </p:nvSpPr>
        <p:spPr>
          <a:xfrm rot="5400000">
            <a:off x="9238908" y="4997099"/>
            <a:ext cx="15434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" name="Freccia in su 9">
            <a:extLst>
              <a:ext uri="{FF2B5EF4-FFF2-40B4-BE49-F238E27FC236}">
                <a16:creationId xmlns:a16="http://schemas.microsoft.com/office/drawing/2014/main" id="{FA43D346-165C-DFA2-F028-533269859FA5}"/>
              </a:ext>
            </a:extLst>
          </p:cNvPr>
          <p:cNvSpPr/>
          <p:nvPr/>
        </p:nvSpPr>
        <p:spPr>
          <a:xfrm rot="5400000">
            <a:off x="9976919" y="4985096"/>
            <a:ext cx="163523" cy="5166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8061BBC1-D058-009F-3239-C097F51C8F29}"/>
              </a:ext>
            </a:extLst>
          </p:cNvPr>
          <p:cNvSpPr/>
          <p:nvPr/>
        </p:nvSpPr>
        <p:spPr>
          <a:xfrm rot="16200000">
            <a:off x="9974096" y="5153733"/>
            <a:ext cx="15434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3" name="Freccia in su 12">
            <a:extLst>
              <a:ext uri="{FF2B5EF4-FFF2-40B4-BE49-F238E27FC236}">
                <a16:creationId xmlns:a16="http://schemas.microsoft.com/office/drawing/2014/main" id="{907FE980-8C9A-8325-6259-B11CCA0B3AA2}"/>
              </a:ext>
            </a:extLst>
          </p:cNvPr>
          <p:cNvSpPr/>
          <p:nvPr/>
        </p:nvSpPr>
        <p:spPr>
          <a:xfrm rot="16200000">
            <a:off x="9232906" y="5153376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4" name="Freccia in su 13">
            <a:extLst>
              <a:ext uri="{FF2B5EF4-FFF2-40B4-BE49-F238E27FC236}">
                <a16:creationId xmlns:a16="http://schemas.microsoft.com/office/drawing/2014/main" id="{79C0A4E5-A469-846C-69FD-419239F99771}"/>
              </a:ext>
            </a:extLst>
          </p:cNvPr>
          <p:cNvSpPr/>
          <p:nvPr/>
        </p:nvSpPr>
        <p:spPr>
          <a:xfrm>
            <a:off x="9057181" y="4730790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8" name="Freccia in su 17">
            <a:extLst>
              <a:ext uri="{FF2B5EF4-FFF2-40B4-BE49-F238E27FC236}">
                <a16:creationId xmlns:a16="http://schemas.microsoft.com/office/drawing/2014/main" id="{4A64C6FE-7DC2-FA5D-CF03-E07B5FFE86C6}"/>
              </a:ext>
            </a:extLst>
          </p:cNvPr>
          <p:cNvSpPr/>
          <p:nvPr/>
        </p:nvSpPr>
        <p:spPr>
          <a:xfrm>
            <a:off x="9054359" y="4198801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" name="Freccia in su 19">
            <a:extLst>
              <a:ext uri="{FF2B5EF4-FFF2-40B4-BE49-F238E27FC236}">
                <a16:creationId xmlns:a16="http://schemas.microsoft.com/office/drawing/2014/main" id="{E0A9381B-CCF2-3F8E-0B5E-8D9DA4C49639}"/>
              </a:ext>
            </a:extLst>
          </p:cNvPr>
          <p:cNvSpPr/>
          <p:nvPr/>
        </p:nvSpPr>
        <p:spPr>
          <a:xfrm rot="5400000">
            <a:off x="9386718" y="3924298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" name="Freccia in su 21">
            <a:extLst>
              <a:ext uri="{FF2B5EF4-FFF2-40B4-BE49-F238E27FC236}">
                <a16:creationId xmlns:a16="http://schemas.microsoft.com/office/drawing/2014/main" id="{884F4123-C9DD-39F6-2A8A-5FAF379D1895}"/>
              </a:ext>
            </a:extLst>
          </p:cNvPr>
          <p:cNvSpPr/>
          <p:nvPr/>
        </p:nvSpPr>
        <p:spPr>
          <a:xfrm rot="16200000">
            <a:off x="9362728" y="3766255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4" name="Freccia in su 23">
            <a:extLst>
              <a:ext uri="{FF2B5EF4-FFF2-40B4-BE49-F238E27FC236}">
                <a16:creationId xmlns:a16="http://schemas.microsoft.com/office/drawing/2014/main" id="{9BA90933-4C16-A73F-35BF-E40061F4BA5A}"/>
              </a:ext>
            </a:extLst>
          </p:cNvPr>
          <p:cNvSpPr/>
          <p:nvPr/>
        </p:nvSpPr>
        <p:spPr>
          <a:xfrm rot="10800000">
            <a:off x="8862446" y="4218557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6" name="Freccia in su 25">
            <a:extLst>
              <a:ext uri="{FF2B5EF4-FFF2-40B4-BE49-F238E27FC236}">
                <a16:creationId xmlns:a16="http://schemas.microsoft.com/office/drawing/2014/main" id="{0EE2DA38-DA52-F548-C54A-0C763AEE7D44}"/>
              </a:ext>
            </a:extLst>
          </p:cNvPr>
          <p:cNvSpPr/>
          <p:nvPr/>
        </p:nvSpPr>
        <p:spPr>
          <a:xfrm rot="10800000">
            <a:off x="8859624" y="4759013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8" name="Freccia in su 27">
            <a:extLst>
              <a:ext uri="{FF2B5EF4-FFF2-40B4-BE49-F238E27FC236}">
                <a16:creationId xmlns:a16="http://schemas.microsoft.com/office/drawing/2014/main" id="{0705206C-9F63-A40A-F9BB-A9C29018513D}"/>
              </a:ext>
            </a:extLst>
          </p:cNvPr>
          <p:cNvSpPr/>
          <p:nvPr/>
        </p:nvSpPr>
        <p:spPr>
          <a:xfrm rot="5400000">
            <a:off x="9230084" y="5326944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0D43E4CC-C88D-A76B-4D48-C8D5639F0CC3}"/>
              </a:ext>
            </a:extLst>
          </p:cNvPr>
          <p:cNvSpPr/>
          <p:nvPr/>
        </p:nvSpPr>
        <p:spPr>
          <a:xfrm rot="5400000">
            <a:off x="9963861" y="5326944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2" name="Freccia in su 31">
            <a:extLst>
              <a:ext uri="{FF2B5EF4-FFF2-40B4-BE49-F238E27FC236}">
                <a16:creationId xmlns:a16="http://schemas.microsoft.com/office/drawing/2014/main" id="{5F6904EE-29BC-7422-5312-E0A7910D255E}"/>
              </a:ext>
            </a:extLst>
          </p:cNvPr>
          <p:cNvSpPr/>
          <p:nvPr/>
        </p:nvSpPr>
        <p:spPr>
          <a:xfrm>
            <a:off x="10536025" y="4869080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4" name="Freccia in su 33">
            <a:extLst>
              <a:ext uri="{FF2B5EF4-FFF2-40B4-BE49-F238E27FC236}">
                <a16:creationId xmlns:a16="http://schemas.microsoft.com/office/drawing/2014/main" id="{25EDE7A9-08CC-B131-ED11-57BD7656084F}"/>
              </a:ext>
            </a:extLst>
          </p:cNvPr>
          <p:cNvSpPr/>
          <p:nvPr/>
        </p:nvSpPr>
        <p:spPr>
          <a:xfrm rot="10800000">
            <a:off x="10303191" y="4869081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6" name="Freccia in su 35">
            <a:extLst>
              <a:ext uri="{FF2B5EF4-FFF2-40B4-BE49-F238E27FC236}">
                <a16:creationId xmlns:a16="http://schemas.microsoft.com/office/drawing/2014/main" id="{7295E36F-0DB6-F780-469D-74C5E1BA8022}"/>
              </a:ext>
            </a:extLst>
          </p:cNvPr>
          <p:cNvSpPr/>
          <p:nvPr/>
        </p:nvSpPr>
        <p:spPr>
          <a:xfrm rot="16200000">
            <a:off x="9938462" y="5477932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7" name="Freccia in su 36">
            <a:extLst>
              <a:ext uri="{FF2B5EF4-FFF2-40B4-BE49-F238E27FC236}">
                <a16:creationId xmlns:a16="http://schemas.microsoft.com/office/drawing/2014/main" id="{E6B4F274-F584-654A-D1A0-54790F211E12}"/>
              </a:ext>
            </a:extLst>
          </p:cNvPr>
          <p:cNvSpPr/>
          <p:nvPr/>
        </p:nvSpPr>
        <p:spPr>
          <a:xfrm rot="16200000">
            <a:off x="9201862" y="5482165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8" name="Freccia in su 37">
            <a:extLst>
              <a:ext uri="{FF2B5EF4-FFF2-40B4-BE49-F238E27FC236}">
                <a16:creationId xmlns:a16="http://schemas.microsoft.com/office/drawing/2014/main" id="{E69E4AA8-52EC-D395-DACA-B86118DE6E00}"/>
              </a:ext>
            </a:extLst>
          </p:cNvPr>
          <p:cNvSpPr/>
          <p:nvPr/>
        </p:nvSpPr>
        <p:spPr>
          <a:xfrm rot="16200000">
            <a:off x="8564040" y="5472287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0" name="Freccia in su 39">
            <a:extLst>
              <a:ext uri="{FF2B5EF4-FFF2-40B4-BE49-F238E27FC236}">
                <a16:creationId xmlns:a16="http://schemas.microsoft.com/office/drawing/2014/main" id="{0056F368-31DF-F962-6AC2-C2C7326DAC17}"/>
              </a:ext>
            </a:extLst>
          </p:cNvPr>
          <p:cNvSpPr/>
          <p:nvPr/>
        </p:nvSpPr>
        <p:spPr>
          <a:xfrm>
            <a:off x="8306470" y="4749134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1" name="Freccia in su 40">
            <a:extLst>
              <a:ext uri="{FF2B5EF4-FFF2-40B4-BE49-F238E27FC236}">
                <a16:creationId xmlns:a16="http://schemas.microsoft.com/office/drawing/2014/main" id="{1D40750E-32FC-D934-9DAC-FFE9541E113A}"/>
              </a:ext>
            </a:extLst>
          </p:cNvPr>
          <p:cNvSpPr/>
          <p:nvPr/>
        </p:nvSpPr>
        <p:spPr>
          <a:xfrm>
            <a:off x="8294467" y="3989837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2" name="Freccia in su 41">
            <a:extLst>
              <a:ext uri="{FF2B5EF4-FFF2-40B4-BE49-F238E27FC236}">
                <a16:creationId xmlns:a16="http://schemas.microsoft.com/office/drawing/2014/main" id="{CD4776E8-2FFF-CFD3-D87C-A41D37DE95C1}"/>
              </a:ext>
            </a:extLst>
          </p:cNvPr>
          <p:cNvSpPr/>
          <p:nvPr/>
        </p:nvSpPr>
        <p:spPr>
          <a:xfrm>
            <a:off x="8296576" y="3283499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4" name="Freccia in su 43">
            <a:extLst>
              <a:ext uri="{FF2B5EF4-FFF2-40B4-BE49-F238E27FC236}">
                <a16:creationId xmlns:a16="http://schemas.microsoft.com/office/drawing/2014/main" id="{3FAE0B13-DA49-3792-BF5E-24E224EED99E}"/>
              </a:ext>
            </a:extLst>
          </p:cNvPr>
          <p:cNvSpPr/>
          <p:nvPr/>
        </p:nvSpPr>
        <p:spPr>
          <a:xfrm>
            <a:off x="8307865" y="2493940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5" name="Freccia in su 44">
            <a:extLst>
              <a:ext uri="{FF2B5EF4-FFF2-40B4-BE49-F238E27FC236}">
                <a16:creationId xmlns:a16="http://schemas.microsoft.com/office/drawing/2014/main" id="{B1717E14-46DD-BCEC-C655-ECDEF6289772}"/>
              </a:ext>
            </a:extLst>
          </p:cNvPr>
          <p:cNvSpPr/>
          <p:nvPr/>
        </p:nvSpPr>
        <p:spPr>
          <a:xfrm rot="10800000">
            <a:off x="7862580" y="2498176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6" name="Freccia in su 45">
            <a:extLst>
              <a:ext uri="{FF2B5EF4-FFF2-40B4-BE49-F238E27FC236}">
                <a16:creationId xmlns:a16="http://schemas.microsoft.com/office/drawing/2014/main" id="{DC4BA899-E55E-F87D-D723-83390DCB0C6D}"/>
              </a:ext>
            </a:extLst>
          </p:cNvPr>
          <p:cNvSpPr/>
          <p:nvPr/>
        </p:nvSpPr>
        <p:spPr>
          <a:xfrm rot="10800000">
            <a:off x="7960746" y="3272909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8" name="Freccia in su 47">
            <a:extLst>
              <a:ext uri="{FF2B5EF4-FFF2-40B4-BE49-F238E27FC236}">
                <a16:creationId xmlns:a16="http://schemas.microsoft.com/office/drawing/2014/main" id="{D7E2604C-5314-75AB-AE5B-31D718DFAECE}"/>
              </a:ext>
            </a:extLst>
          </p:cNvPr>
          <p:cNvSpPr/>
          <p:nvPr/>
        </p:nvSpPr>
        <p:spPr>
          <a:xfrm rot="5400000">
            <a:off x="8674106" y="3529187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9" name="Freccia in su 48">
            <a:extLst>
              <a:ext uri="{FF2B5EF4-FFF2-40B4-BE49-F238E27FC236}">
                <a16:creationId xmlns:a16="http://schemas.microsoft.com/office/drawing/2014/main" id="{AB90E9FA-FC70-08AF-AF95-53377CBEA0DB}"/>
              </a:ext>
            </a:extLst>
          </p:cNvPr>
          <p:cNvSpPr/>
          <p:nvPr/>
        </p:nvSpPr>
        <p:spPr>
          <a:xfrm rot="5400000">
            <a:off x="9306284" y="3526365"/>
            <a:ext cx="163523" cy="5075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0" name="Freccia in su 49">
            <a:extLst>
              <a:ext uri="{FF2B5EF4-FFF2-40B4-BE49-F238E27FC236}">
                <a16:creationId xmlns:a16="http://schemas.microsoft.com/office/drawing/2014/main" id="{7DFC4235-015D-9B1D-978F-E84CEA1A3EE1}"/>
              </a:ext>
            </a:extLst>
          </p:cNvPr>
          <p:cNvSpPr/>
          <p:nvPr/>
        </p:nvSpPr>
        <p:spPr>
          <a:xfrm>
            <a:off x="9532726" y="3287224"/>
            <a:ext cx="191065" cy="4157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2" name="Freccia in su 51">
            <a:extLst>
              <a:ext uri="{FF2B5EF4-FFF2-40B4-BE49-F238E27FC236}">
                <a16:creationId xmlns:a16="http://schemas.microsoft.com/office/drawing/2014/main" id="{AB4EB1B5-DF1D-FAEF-AC40-41DE23B7B0D1}"/>
              </a:ext>
            </a:extLst>
          </p:cNvPr>
          <p:cNvSpPr/>
          <p:nvPr/>
        </p:nvSpPr>
        <p:spPr>
          <a:xfrm rot="5400000">
            <a:off x="10025253" y="3001431"/>
            <a:ext cx="154343" cy="5166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58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7273BD-68C4-0DE7-6272-AAD7997A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it-IT" sz="3800" dirty="0" err="1">
                <a:solidFill>
                  <a:schemeClr val="tx2"/>
                </a:solidFill>
                <a:cs typeface="Calibri Light"/>
              </a:rPr>
              <a:t>Problem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5</a:t>
            </a:r>
            <a:endParaRPr lang="it-IT" sz="3800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0C2B45-1B32-E6F8-FEE0-28F125A8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Increase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the size of the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grid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with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many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possible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paths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towards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the exit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cell</a:t>
            </a:r>
            <a:endParaRPr lang="it-IT" sz="2400" dirty="0" err="1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6" name="Freeform: Shape 3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Immagine 2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612FFB8-0D87-910A-A2DA-4F3796EA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4C73E1-9D16-F380-A226-BDF78CFA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it-IT"/>
          </a:p>
        </p:txBody>
      </p:sp>
      <p:sp>
        <p:nvSpPr>
          <p:cNvPr id="4" name="Freccia in su 3">
            <a:extLst>
              <a:ext uri="{FF2B5EF4-FFF2-40B4-BE49-F238E27FC236}">
                <a16:creationId xmlns:a16="http://schemas.microsoft.com/office/drawing/2014/main" id="{39508B5D-BEB2-FA8C-1EDA-17FD5E204C13}"/>
              </a:ext>
            </a:extLst>
          </p:cNvPr>
          <p:cNvSpPr/>
          <p:nvPr/>
        </p:nvSpPr>
        <p:spPr>
          <a:xfrm>
            <a:off x="8007802" y="4921117"/>
            <a:ext cx="141515" cy="3483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" name="Freccia in su 4">
            <a:extLst>
              <a:ext uri="{FF2B5EF4-FFF2-40B4-BE49-F238E27FC236}">
                <a16:creationId xmlns:a16="http://schemas.microsoft.com/office/drawing/2014/main" id="{274D8520-4BD5-0E2B-0FAA-C64C7C6C523A}"/>
              </a:ext>
            </a:extLst>
          </p:cNvPr>
          <p:cNvSpPr/>
          <p:nvPr/>
        </p:nvSpPr>
        <p:spPr>
          <a:xfrm>
            <a:off x="8007802" y="4278859"/>
            <a:ext cx="141515" cy="5007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Freccia in su 6">
            <a:extLst>
              <a:ext uri="{FF2B5EF4-FFF2-40B4-BE49-F238E27FC236}">
                <a16:creationId xmlns:a16="http://schemas.microsoft.com/office/drawing/2014/main" id="{B09CAA02-482A-E0C1-B122-F871E98C8283}"/>
              </a:ext>
            </a:extLst>
          </p:cNvPr>
          <p:cNvSpPr/>
          <p:nvPr/>
        </p:nvSpPr>
        <p:spPr>
          <a:xfrm>
            <a:off x="8007801" y="3625716"/>
            <a:ext cx="141515" cy="5007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261CA27-CA11-3A85-F0C3-BF808E616BED}"/>
              </a:ext>
            </a:extLst>
          </p:cNvPr>
          <p:cNvSpPr/>
          <p:nvPr/>
        </p:nvSpPr>
        <p:spPr>
          <a:xfrm>
            <a:off x="8060019" y="2711405"/>
            <a:ext cx="1232829" cy="278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9" name="Freccia in su 8">
            <a:extLst>
              <a:ext uri="{FF2B5EF4-FFF2-40B4-BE49-F238E27FC236}">
                <a16:creationId xmlns:a16="http://schemas.microsoft.com/office/drawing/2014/main" id="{41D73069-8940-E537-032D-676C53B70089}"/>
              </a:ext>
            </a:extLst>
          </p:cNvPr>
          <p:cNvSpPr/>
          <p:nvPr/>
        </p:nvSpPr>
        <p:spPr>
          <a:xfrm>
            <a:off x="8001607" y="2939916"/>
            <a:ext cx="152400" cy="4680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2C52E74D-784D-0523-BFA3-4F3EB82EF6BA}"/>
              </a:ext>
            </a:extLst>
          </p:cNvPr>
          <p:cNvSpPr/>
          <p:nvPr/>
        </p:nvSpPr>
        <p:spPr>
          <a:xfrm>
            <a:off x="8132944" y="2781319"/>
            <a:ext cx="413658" cy="141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2419778B-06CD-038D-B927-CB62B6612784}"/>
              </a:ext>
            </a:extLst>
          </p:cNvPr>
          <p:cNvSpPr/>
          <p:nvPr/>
        </p:nvSpPr>
        <p:spPr>
          <a:xfrm>
            <a:off x="8709886" y="2770434"/>
            <a:ext cx="413658" cy="1632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BE52B5DD-F4FF-FB43-7767-ECFA47DF7921}"/>
              </a:ext>
            </a:extLst>
          </p:cNvPr>
          <p:cNvSpPr/>
          <p:nvPr/>
        </p:nvSpPr>
        <p:spPr>
          <a:xfrm>
            <a:off x="9312494" y="2421384"/>
            <a:ext cx="141515" cy="5007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93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AF47ED-5EED-E53E-B74C-2CC8378F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it-IT" sz="3800" dirty="0" err="1">
                <a:solidFill>
                  <a:schemeClr val="tx2"/>
                </a:solidFill>
                <a:cs typeface="Calibri Light"/>
              </a:rPr>
              <a:t>Problem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6 (Extra 1)</a:t>
            </a:r>
            <a:endParaRPr lang="it-IT" sz="3800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1258D-F953-43B1-98ED-8F60AF2B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sz="2400" dirty="0">
                <a:solidFill>
                  <a:schemeClr val="tx2"/>
                </a:solidFill>
                <a:ea typeface="+mn-lt"/>
                <a:cs typeface="+mn-lt"/>
              </a:rPr>
              <a:t>Test the ability to overcome multiple obstacles and build discontinuous bridges</a:t>
            </a:r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schermata, veicolo, Veicolo terrestre, ruota&#10;&#10;Descrizione generata automaticamente">
            <a:extLst>
              <a:ext uri="{FF2B5EF4-FFF2-40B4-BE49-F238E27FC236}">
                <a16:creationId xmlns:a16="http://schemas.microsoft.com/office/drawing/2014/main" id="{4EC91FB8-4B12-DE2F-7DA1-1426C28F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844" y="1700784"/>
            <a:ext cx="3865328" cy="4379976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072BD0-032C-87C6-9BDD-368484CF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it-IT"/>
          </a:p>
        </p:txBody>
      </p:sp>
      <p:sp>
        <p:nvSpPr>
          <p:cNvPr id="5" name="Freccia in su 4">
            <a:extLst>
              <a:ext uri="{FF2B5EF4-FFF2-40B4-BE49-F238E27FC236}">
                <a16:creationId xmlns:a16="http://schemas.microsoft.com/office/drawing/2014/main" id="{E600633F-B689-D96E-783F-85B5D3F8B29D}"/>
              </a:ext>
            </a:extLst>
          </p:cNvPr>
          <p:cNvSpPr/>
          <p:nvPr/>
        </p:nvSpPr>
        <p:spPr>
          <a:xfrm rot="5400000">
            <a:off x="9221526" y="5060705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9" name="Freccia in su 8">
            <a:extLst>
              <a:ext uri="{FF2B5EF4-FFF2-40B4-BE49-F238E27FC236}">
                <a16:creationId xmlns:a16="http://schemas.microsoft.com/office/drawing/2014/main" id="{88BCCA2D-BD31-7204-9A65-9FA8BFEAF135}"/>
              </a:ext>
            </a:extLst>
          </p:cNvPr>
          <p:cNvSpPr/>
          <p:nvPr/>
        </p:nvSpPr>
        <p:spPr>
          <a:xfrm rot="5400000">
            <a:off x="10077600" y="5060705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8CA2F41-3980-99D2-1F1E-37ACBA0153EA}"/>
              </a:ext>
            </a:extLst>
          </p:cNvPr>
          <p:cNvSpPr/>
          <p:nvPr/>
        </p:nvSpPr>
        <p:spPr>
          <a:xfrm rot="16200000">
            <a:off x="10515565" y="5018678"/>
            <a:ext cx="762460" cy="2693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AC28A1A-6D19-0520-90AE-9F44B9C2B4BA}"/>
              </a:ext>
            </a:extLst>
          </p:cNvPr>
          <p:cNvSpPr/>
          <p:nvPr/>
        </p:nvSpPr>
        <p:spPr>
          <a:xfrm rot="16200000">
            <a:off x="10517446" y="4258559"/>
            <a:ext cx="762460" cy="2693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4" name="Freccia in su 23">
            <a:extLst>
              <a:ext uri="{FF2B5EF4-FFF2-40B4-BE49-F238E27FC236}">
                <a16:creationId xmlns:a16="http://schemas.microsoft.com/office/drawing/2014/main" id="{39DE0128-55CA-9258-E49D-5A25C643653B}"/>
              </a:ext>
            </a:extLst>
          </p:cNvPr>
          <p:cNvSpPr/>
          <p:nvPr/>
        </p:nvSpPr>
        <p:spPr>
          <a:xfrm>
            <a:off x="10766222" y="4601624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6" name="Freccia in su 25">
            <a:extLst>
              <a:ext uri="{FF2B5EF4-FFF2-40B4-BE49-F238E27FC236}">
                <a16:creationId xmlns:a16="http://schemas.microsoft.com/office/drawing/2014/main" id="{308B63CA-E6D6-42A4-C0D0-A7FE573A3F3B}"/>
              </a:ext>
            </a:extLst>
          </p:cNvPr>
          <p:cNvSpPr/>
          <p:nvPr/>
        </p:nvSpPr>
        <p:spPr>
          <a:xfrm>
            <a:off x="10768104" y="3869728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8" name="Freccia in su 27">
            <a:extLst>
              <a:ext uri="{FF2B5EF4-FFF2-40B4-BE49-F238E27FC236}">
                <a16:creationId xmlns:a16="http://schemas.microsoft.com/office/drawing/2014/main" id="{B242CE7E-F4A2-BD5B-4217-1D91D24B767C}"/>
              </a:ext>
            </a:extLst>
          </p:cNvPr>
          <p:cNvSpPr/>
          <p:nvPr/>
        </p:nvSpPr>
        <p:spPr>
          <a:xfrm>
            <a:off x="11089837" y="3119017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365B2995-651F-B680-5BC0-581AD6EF300D}"/>
              </a:ext>
            </a:extLst>
          </p:cNvPr>
          <p:cNvSpPr/>
          <p:nvPr/>
        </p:nvSpPr>
        <p:spPr>
          <a:xfrm>
            <a:off x="11091719" y="2236602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2" name="Freccia in su 31">
            <a:extLst>
              <a:ext uri="{FF2B5EF4-FFF2-40B4-BE49-F238E27FC236}">
                <a16:creationId xmlns:a16="http://schemas.microsoft.com/office/drawing/2014/main" id="{CE1DAB5E-94BB-894D-C6D2-9EAEA625A123}"/>
              </a:ext>
            </a:extLst>
          </p:cNvPr>
          <p:cNvSpPr/>
          <p:nvPr/>
        </p:nvSpPr>
        <p:spPr>
          <a:xfrm rot="10800000">
            <a:off x="10595008" y="2238483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4" name="Freccia in su 33">
            <a:extLst>
              <a:ext uri="{FF2B5EF4-FFF2-40B4-BE49-F238E27FC236}">
                <a16:creationId xmlns:a16="http://schemas.microsoft.com/office/drawing/2014/main" id="{F43757BF-BCF2-15DA-83F9-06B8C4D54711}"/>
              </a:ext>
            </a:extLst>
          </p:cNvPr>
          <p:cNvSpPr/>
          <p:nvPr/>
        </p:nvSpPr>
        <p:spPr>
          <a:xfrm rot="10800000">
            <a:off x="10587482" y="3030587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6" name="Freccia in su 35">
            <a:extLst>
              <a:ext uri="{FF2B5EF4-FFF2-40B4-BE49-F238E27FC236}">
                <a16:creationId xmlns:a16="http://schemas.microsoft.com/office/drawing/2014/main" id="{14146931-3B88-DC9E-C9E1-767A7B4A7787}"/>
              </a:ext>
            </a:extLst>
          </p:cNvPr>
          <p:cNvSpPr/>
          <p:nvPr/>
        </p:nvSpPr>
        <p:spPr>
          <a:xfrm rot="16200000">
            <a:off x="9996697" y="3277061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8" name="Freccia in su 37">
            <a:extLst>
              <a:ext uri="{FF2B5EF4-FFF2-40B4-BE49-F238E27FC236}">
                <a16:creationId xmlns:a16="http://schemas.microsoft.com/office/drawing/2014/main" id="{408B32FD-421D-42F7-3C27-C93BE1FE86F3}"/>
              </a:ext>
            </a:extLst>
          </p:cNvPr>
          <p:cNvSpPr/>
          <p:nvPr/>
        </p:nvSpPr>
        <p:spPr>
          <a:xfrm rot="16200000">
            <a:off x="9029615" y="3278942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9CAD1BB-8FB1-622D-7504-06F5A26BEA2C}"/>
              </a:ext>
            </a:extLst>
          </p:cNvPr>
          <p:cNvSpPr/>
          <p:nvPr/>
        </p:nvSpPr>
        <p:spPr>
          <a:xfrm rot="16200000">
            <a:off x="8184410" y="3299004"/>
            <a:ext cx="762460" cy="2693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C754599-9CA9-4929-3074-235BB88E9170}"/>
              </a:ext>
            </a:extLst>
          </p:cNvPr>
          <p:cNvSpPr/>
          <p:nvPr/>
        </p:nvSpPr>
        <p:spPr>
          <a:xfrm rot="16200000">
            <a:off x="8186291" y="2585923"/>
            <a:ext cx="762460" cy="2693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3" name="Freccia in su 42">
            <a:extLst>
              <a:ext uri="{FF2B5EF4-FFF2-40B4-BE49-F238E27FC236}">
                <a16:creationId xmlns:a16="http://schemas.microsoft.com/office/drawing/2014/main" id="{348D845E-A9E0-B0C5-5C8C-EEEECD2C133F}"/>
              </a:ext>
            </a:extLst>
          </p:cNvPr>
          <p:cNvSpPr/>
          <p:nvPr/>
        </p:nvSpPr>
        <p:spPr>
          <a:xfrm>
            <a:off x="8448237" y="2913936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4" name="Freccia in su 43">
            <a:extLst>
              <a:ext uri="{FF2B5EF4-FFF2-40B4-BE49-F238E27FC236}">
                <a16:creationId xmlns:a16="http://schemas.microsoft.com/office/drawing/2014/main" id="{312EA976-00F6-9528-2C13-13E7FDCFAAF5}"/>
              </a:ext>
            </a:extLst>
          </p:cNvPr>
          <p:cNvSpPr/>
          <p:nvPr/>
        </p:nvSpPr>
        <p:spPr>
          <a:xfrm>
            <a:off x="8448237" y="2133121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99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7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DEDCEA-E4F1-D40A-9DB3-0231E0E5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5400" err="1">
                <a:solidFill>
                  <a:schemeClr val="tx2"/>
                </a:solidFill>
                <a:cs typeface="Calibri Light"/>
              </a:rPr>
              <a:t>Outline</a:t>
            </a:r>
            <a:endParaRPr lang="it-IT" sz="5400" err="1">
              <a:solidFill>
                <a:schemeClr val="tx2"/>
              </a:solidFill>
            </a:endParaRPr>
          </a:p>
        </p:txBody>
      </p:sp>
      <p:pic>
        <p:nvPicPr>
          <p:cNvPr id="8" name="Graphic 7" descr="Elenco di controllo">
            <a:extLst>
              <a:ext uri="{FF2B5EF4-FFF2-40B4-BE49-F238E27FC236}">
                <a16:creationId xmlns:a16="http://schemas.microsoft.com/office/drawing/2014/main" id="{2F3E34C6-34AA-428B-0449-388FA5979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C0332B-6042-95B8-698D-BD7253AA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6066149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AutoNum type="arabicPeriod"/>
            </a:pPr>
            <a:r>
              <a:rPr lang="it-IT" sz="3000" dirty="0">
                <a:solidFill>
                  <a:srgbClr val="C00000"/>
                </a:solidFill>
                <a:cs typeface="Calibri"/>
              </a:rPr>
              <a:t>Domain </a:t>
            </a:r>
            <a:r>
              <a:rPr lang="it-IT" sz="3000" err="1">
                <a:solidFill>
                  <a:srgbClr val="C00000"/>
                </a:solidFill>
                <a:cs typeface="Calibri"/>
              </a:rPr>
              <a:t>specification</a:t>
            </a:r>
            <a:endParaRPr lang="it-IT" sz="3000">
              <a:solidFill>
                <a:srgbClr val="C00000"/>
              </a:solidFill>
              <a:cs typeface="Calibri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PDDL </a:t>
            </a:r>
            <a:r>
              <a:rPr lang="it-IT" sz="3000" err="1">
                <a:solidFill>
                  <a:schemeClr val="tx2"/>
                </a:solidFill>
                <a:cs typeface="Calibri"/>
              </a:rPr>
              <a:t>modeling</a:t>
            </a:r>
            <a:endParaRPr lang="it-IT" sz="300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Problems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definition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Heuristics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analysis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Results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conclusion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References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endParaRPr lang="it-IT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532573-67CD-064B-9D14-255CC4BA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6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5736D5-E65D-41B4-8C10-53D8279D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it-IT" sz="3800" dirty="0" err="1">
                <a:solidFill>
                  <a:schemeClr val="tx2"/>
                </a:solidFill>
                <a:cs typeface="Calibri Light"/>
              </a:rPr>
              <a:t>Problem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7 (Extra 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8E20D3-300B-4A0C-67BB-F82C0E0AA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Force the car to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get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repaired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to load the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block</a:t>
            </a:r>
            <a:endParaRPr lang="it-IT" sz="2400" dirty="0" err="1">
              <a:solidFill>
                <a:schemeClr val="tx2"/>
              </a:solidFill>
            </a:endParaRPr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5A68D28-4A54-E21E-BA66-A8AE7B83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8BFC3B-856C-CC8E-17D5-CE446823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it-IT"/>
          </a:p>
        </p:txBody>
      </p:sp>
      <p:sp>
        <p:nvSpPr>
          <p:cNvPr id="5" name="Freccia in su 4">
            <a:extLst>
              <a:ext uri="{FF2B5EF4-FFF2-40B4-BE49-F238E27FC236}">
                <a16:creationId xmlns:a16="http://schemas.microsoft.com/office/drawing/2014/main" id="{316FBD59-F8B2-6C34-94DE-E8D4618FBC7B}"/>
              </a:ext>
            </a:extLst>
          </p:cNvPr>
          <p:cNvSpPr/>
          <p:nvPr/>
        </p:nvSpPr>
        <p:spPr>
          <a:xfrm rot="5400000">
            <a:off x="8272554" y="5292148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" name="Freccia in su 21">
            <a:extLst>
              <a:ext uri="{FF2B5EF4-FFF2-40B4-BE49-F238E27FC236}">
                <a16:creationId xmlns:a16="http://schemas.microsoft.com/office/drawing/2014/main" id="{9C4738CE-7290-EB98-04A3-EA3356501A09}"/>
              </a:ext>
            </a:extLst>
          </p:cNvPr>
          <p:cNvSpPr/>
          <p:nvPr/>
        </p:nvSpPr>
        <p:spPr>
          <a:xfrm rot="5400000">
            <a:off x="9053369" y="5292148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4" name="Freccia in su 23">
            <a:extLst>
              <a:ext uri="{FF2B5EF4-FFF2-40B4-BE49-F238E27FC236}">
                <a16:creationId xmlns:a16="http://schemas.microsoft.com/office/drawing/2014/main" id="{D3072119-F795-EA8A-2F78-E5FE41BC619F}"/>
              </a:ext>
            </a:extLst>
          </p:cNvPr>
          <p:cNvSpPr/>
          <p:nvPr/>
        </p:nvSpPr>
        <p:spPr>
          <a:xfrm rot="5400000">
            <a:off x="9803139" y="5336362"/>
            <a:ext cx="248416" cy="667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6" name="Freccia in su 25">
            <a:extLst>
              <a:ext uri="{FF2B5EF4-FFF2-40B4-BE49-F238E27FC236}">
                <a16:creationId xmlns:a16="http://schemas.microsoft.com/office/drawing/2014/main" id="{3AB28543-2A92-CB79-E30A-2330E00C706C}"/>
              </a:ext>
            </a:extLst>
          </p:cNvPr>
          <p:cNvSpPr/>
          <p:nvPr/>
        </p:nvSpPr>
        <p:spPr>
          <a:xfrm>
            <a:off x="9967768" y="4804845"/>
            <a:ext cx="239009" cy="7240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8" name="Freccia in su 27">
            <a:extLst>
              <a:ext uri="{FF2B5EF4-FFF2-40B4-BE49-F238E27FC236}">
                <a16:creationId xmlns:a16="http://schemas.microsoft.com/office/drawing/2014/main" id="{6A0DED3A-4767-6CE8-0D83-982E6653A2BA}"/>
              </a:ext>
            </a:extLst>
          </p:cNvPr>
          <p:cNvSpPr/>
          <p:nvPr/>
        </p:nvSpPr>
        <p:spPr>
          <a:xfrm rot="5400000">
            <a:off x="10425909" y="4660910"/>
            <a:ext cx="210787" cy="5546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9" name="Freccia in su 28">
            <a:extLst>
              <a:ext uri="{FF2B5EF4-FFF2-40B4-BE49-F238E27FC236}">
                <a16:creationId xmlns:a16="http://schemas.microsoft.com/office/drawing/2014/main" id="{921BEB26-7D15-7097-02E5-FF5907EF92DD}"/>
              </a:ext>
            </a:extLst>
          </p:cNvPr>
          <p:cNvSpPr/>
          <p:nvPr/>
        </p:nvSpPr>
        <p:spPr>
          <a:xfrm>
            <a:off x="10689317" y="4134095"/>
            <a:ext cx="248416" cy="667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D42FB65C-C1EC-0E7B-9BE9-60660CFC48EA}"/>
              </a:ext>
            </a:extLst>
          </p:cNvPr>
          <p:cNvSpPr/>
          <p:nvPr/>
        </p:nvSpPr>
        <p:spPr>
          <a:xfrm rot="16200000">
            <a:off x="10173791" y="3232865"/>
            <a:ext cx="248416" cy="667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2" name="Freccia in su 31">
            <a:extLst>
              <a:ext uri="{FF2B5EF4-FFF2-40B4-BE49-F238E27FC236}">
                <a16:creationId xmlns:a16="http://schemas.microsoft.com/office/drawing/2014/main" id="{EA9DB9E1-AAF0-A618-BD87-B3DA6575888E}"/>
              </a:ext>
            </a:extLst>
          </p:cNvPr>
          <p:cNvSpPr/>
          <p:nvPr/>
        </p:nvSpPr>
        <p:spPr>
          <a:xfrm>
            <a:off x="10681791" y="3439828"/>
            <a:ext cx="248416" cy="667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4" name="Freccia in su 33">
            <a:extLst>
              <a:ext uri="{FF2B5EF4-FFF2-40B4-BE49-F238E27FC236}">
                <a16:creationId xmlns:a16="http://schemas.microsoft.com/office/drawing/2014/main" id="{FECFF62E-71EF-42BF-EE1A-9ED80146D080}"/>
              </a:ext>
            </a:extLst>
          </p:cNvPr>
          <p:cNvSpPr/>
          <p:nvPr/>
        </p:nvSpPr>
        <p:spPr>
          <a:xfrm rot="16200000">
            <a:off x="9460710" y="3234746"/>
            <a:ext cx="248416" cy="667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6" name="Freccia in su 35">
            <a:extLst>
              <a:ext uri="{FF2B5EF4-FFF2-40B4-BE49-F238E27FC236}">
                <a16:creationId xmlns:a16="http://schemas.microsoft.com/office/drawing/2014/main" id="{1E1B1D4D-EF22-60F9-C919-B204292C62B7}"/>
              </a:ext>
            </a:extLst>
          </p:cNvPr>
          <p:cNvSpPr/>
          <p:nvPr/>
        </p:nvSpPr>
        <p:spPr>
          <a:xfrm rot="16200000">
            <a:off x="8804073" y="3227220"/>
            <a:ext cx="248416" cy="667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A5D6049-3644-BBB1-C016-18791153B457}"/>
              </a:ext>
            </a:extLst>
          </p:cNvPr>
          <p:cNvSpPr/>
          <p:nvPr/>
        </p:nvSpPr>
        <p:spPr>
          <a:xfrm rot="16200000">
            <a:off x="7798001" y="3001751"/>
            <a:ext cx="658979" cy="278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B77F40-DB82-E41D-B5D7-8EB7B31E3C85}"/>
              </a:ext>
            </a:extLst>
          </p:cNvPr>
          <p:cNvSpPr/>
          <p:nvPr/>
        </p:nvSpPr>
        <p:spPr>
          <a:xfrm rot="16200000">
            <a:off x="7790475" y="2345114"/>
            <a:ext cx="658979" cy="278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2" name="Freccia in su 41">
            <a:extLst>
              <a:ext uri="{FF2B5EF4-FFF2-40B4-BE49-F238E27FC236}">
                <a16:creationId xmlns:a16="http://schemas.microsoft.com/office/drawing/2014/main" id="{699AD8CD-398E-E87C-601E-97ED5511A383}"/>
              </a:ext>
            </a:extLst>
          </p:cNvPr>
          <p:cNvSpPr/>
          <p:nvPr/>
        </p:nvSpPr>
        <p:spPr>
          <a:xfrm>
            <a:off x="8002561" y="2802006"/>
            <a:ext cx="248416" cy="667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8" name="Freccia in su 37">
            <a:extLst>
              <a:ext uri="{FF2B5EF4-FFF2-40B4-BE49-F238E27FC236}">
                <a16:creationId xmlns:a16="http://schemas.microsoft.com/office/drawing/2014/main" id="{88D82D3B-2B88-7484-900B-8BD04C9DEA33}"/>
              </a:ext>
            </a:extLst>
          </p:cNvPr>
          <p:cNvSpPr/>
          <p:nvPr/>
        </p:nvSpPr>
        <p:spPr>
          <a:xfrm rot="16200000">
            <a:off x="8168336" y="3258660"/>
            <a:ext cx="274393" cy="58099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3" name="Freccia in su 42">
            <a:extLst>
              <a:ext uri="{FF2B5EF4-FFF2-40B4-BE49-F238E27FC236}">
                <a16:creationId xmlns:a16="http://schemas.microsoft.com/office/drawing/2014/main" id="{365032D4-647A-193E-B487-6CC5E34E871C}"/>
              </a:ext>
            </a:extLst>
          </p:cNvPr>
          <p:cNvSpPr/>
          <p:nvPr/>
        </p:nvSpPr>
        <p:spPr>
          <a:xfrm>
            <a:off x="7985628" y="2098332"/>
            <a:ext cx="248416" cy="6675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44" name="Freccia in su 43">
            <a:extLst>
              <a:ext uri="{FF2B5EF4-FFF2-40B4-BE49-F238E27FC236}">
                <a16:creationId xmlns:a16="http://schemas.microsoft.com/office/drawing/2014/main" id="{922A7233-51D1-9182-A72F-489B8D496C3C}"/>
              </a:ext>
            </a:extLst>
          </p:cNvPr>
          <p:cNvSpPr/>
          <p:nvPr/>
        </p:nvSpPr>
        <p:spPr>
          <a:xfrm rot="5400000">
            <a:off x="8433420" y="1925236"/>
            <a:ext cx="210787" cy="5546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85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40" grpId="0" animBg="1"/>
      <p:bldP spid="41" grpId="0" animBg="1"/>
      <p:bldP spid="42" grpId="0" animBg="1"/>
      <p:bldP spid="38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BB695-04E2-3DFC-ABB2-2D0FD73C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0E9103-C7E0-14D5-4EE9-BB2F79D6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0A2AFF-6F48-7EA4-EC99-4B5BFBB7E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4EE3F-48EF-FF52-81AD-E9284D56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5400" err="1">
                <a:solidFill>
                  <a:schemeClr val="tx2"/>
                </a:solidFill>
                <a:cs typeface="Calibri Light"/>
              </a:rPr>
              <a:t>Outline</a:t>
            </a:r>
            <a:endParaRPr lang="it-IT" sz="5400" err="1">
              <a:solidFill>
                <a:schemeClr val="tx2"/>
              </a:solidFill>
            </a:endParaRPr>
          </a:p>
        </p:txBody>
      </p:sp>
      <p:pic>
        <p:nvPicPr>
          <p:cNvPr id="8" name="Graphic 7" descr="Elenco di controllo">
            <a:extLst>
              <a:ext uri="{FF2B5EF4-FFF2-40B4-BE49-F238E27FC236}">
                <a16:creationId xmlns:a16="http://schemas.microsoft.com/office/drawing/2014/main" id="{DC5BB6D3-67A3-DFF9-D5F3-596B8AC5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37D487-5A78-50CB-B9B2-D0E959FE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6066149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Domain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specification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PDDL </a:t>
            </a:r>
            <a:r>
              <a:rPr lang="it-IT" sz="3000" err="1">
                <a:solidFill>
                  <a:schemeClr val="tx2"/>
                </a:solidFill>
                <a:cs typeface="Calibri"/>
              </a:rPr>
              <a:t>modeling</a:t>
            </a:r>
            <a:endParaRPr lang="it-IT" sz="300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Problems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definition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err="1">
                <a:solidFill>
                  <a:srgbClr val="C00000"/>
                </a:solidFill>
                <a:cs typeface="Calibri"/>
              </a:rPr>
              <a:t>Heuristics</a:t>
            </a:r>
            <a:r>
              <a:rPr lang="it-IT" sz="3000" dirty="0">
                <a:solidFill>
                  <a:srgbClr val="C00000"/>
                </a:solidFill>
                <a:cs typeface="Calibri"/>
              </a:rPr>
              <a:t> and </a:t>
            </a:r>
            <a:r>
              <a:rPr lang="it-IT" sz="3000" err="1">
                <a:solidFill>
                  <a:srgbClr val="C00000"/>
                </a:solidFill>
                <a:cs typeface="Calibri"/>
              </a:rPr>
              <a:t>analysis</a:t>
            </a:r>
            <a:endParaRPr lang="it-IT" sz="3000">
              <a:solidFill>
                <a:srgbClr val="C0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Results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conclusion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References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endParaRPr lang="it-IT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280412-B15F-5DC2-594F-DA1FEF457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FC60DF-6A9E-E7BD-BA58-1E0D52973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2906BEE-8FF7-55D6-C66B-5095D03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9D202E-0C3B-4D7C-2B2C-EA4DBAE5A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497DD2-10E2-ACAF-F372-31E2122C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86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A2F9C-4962-7E91-3306-F78A63B80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4E3B52-65A4-DAA2-4226-E72FDCE2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465250"/>
            <a:ext cx="4977976" cy="1454051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chemeClr val="tx2"/>
                </a:solidFill>
                <a:ea typeface="+mj-lt"/>
                <a:cs typeface="+mj-lt"/>
              </a:rPr>
              <a:t>Heuristics</a:t>
            </a:r>
            <a:r>
              <a:rPr lang="it-IT" sz="4000" dirty="0">
                <a:solidFill>
                  <a:schemeClr val="tx2"/>
                </a:solidFill>
                <a:ea typeface="+mj-lt"/>
                <a:cs typeface="+mj-lt"/>
              </a:rPr>
              <a:t> and performance </a:t>
            </a:r>
            <a:r>
              <a:rPr lang="it-IT" sz="4000" dirty="0" err="1">
                <a:solidFill>
                  <a:schemeClr val="tx2"/>
                </a:solidFill>
                <a:ea typeface="+mj-lt"/>
                <a:cs typeface="+mj-lt"/>
              </a:rPr>
              <a:t>analysis</a:t>
            </a:r>
            <a:endParaRPr lang="it-IT" sz="4000" dirty="0" err="1">
              <a:solidFill>
                <a:schemeClr val="tx2"/>
              </a:solidFill>
            </a:endParaRPr>
          </a:p>
        </p:txBody>
      </p:sp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DC415506-B294-F1AC-1BF3-1CCEF63B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13C0D2-5C19-3EAC-1C1F-EA3B1AB2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661646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OS and hardware: Ubuntu 23.04, 8GB RAM, Intel i5-8250U</a:t>
            </a:r>
          </a:p>
          <a:p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Planner: Fast-</a:t>
            </a:r>
            <a:r>
              <a:rPr lang="it-IT" sz="2400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Downward</a:t>
            </a:r>
            <a:endParaRPr lang="it-IT" sz="240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IPC planner: BJOLP (Big Joint </a:t>
            </a:r>
            <a:r>
              <a:rPr lang="it-IT" sz="2400" dirty="0" err="1">
                <a:solidFill>
                  <a:schemeClr val="tx2"/>
                </a:solidFill>
                <a:cs typeface="Calibri" panose="020F0502020204030204"/>
              </a:rPr>
              <a:t>Optimal</a:t>
            </a:r>
            <a:r>
              <a:rPr lang="it-IT" sz="2400" dirty="0">
                <a:solidFill>
                  <a:schemeClr val="tx2"/>
                </a:solidFill>
                <a:cs typeface="Calibri" panose="020F0502020204030204"/>
              </a:rPr>
              <a:t> Landmarks Planner)</a:t>
            </a:r>
          </a:p>
          <a:p>
            <a:r>
              <a:rPr lang="it-IT" sz="2400" dirty="0" err="1">
                <a:solidFill>
                  <a:schemeClr val="tx2"/>
                </a:solidFill>
                <a:cs typeface="Calibri" panose="020F0502020204030204"/>
              </a:rPr>
              <a:t>Algorithm</a:t>
            </a:r>
            <a:r>
              <a:rPr lang="it-IT" sz="2400" dirty="0">
                <a:solidFill>
                  <a:schemeClr val="tx2"/>
                </a:solidFill>
                <a:cs typeface="Calibri" panose="020F0502020204030204"/>
              </a:rPr>
              <a:t>: A*</a:t>
            </a:r>
          </a:p>
          <a:p>
            <a:r>
              <a:rPr lang="it-IT" sz="2400" dirty="0" err="1">
                <a:solidFill>
                  <a:schemeClr val="tx2"/>
                </a:solidFill>
                <a:cs typeface="Calibri" panose="020F0502020204030204"/>
              </a:rPr>
              <a:t>Heuristics</a:t>
            </a:r>
            <a:r>
              <a:rPr lang="it-IT" sz="2400" dirty="0">
                <a:solidFill>
                  <a:schemeClr val="tx2"/>
                </a:solidFill>
                <a:cs typeface="Calibri" panose="020F0502020204030204"/>
              </a:rPr>
              <a:t>: blind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it-IT" sz="2400" dirty="0" err="1">
                <a:solidFill>
                  <a:schemeClr val="tx2"/>
                </a:solidFill>
                <a:cs typeface="Calibri" panose="020F0502020204030204"/>
              </a:rPr>
              <a:t>hmax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it-IT" sz="2400" dirty="0" err="1">
                <a:solidFill>
                  <a:schemeClr val="tx2"/>
                </a:solidFill>
                <a:cs typeface="Calibri" panose="020F0502020204030204"/>
              </a:rPr>
              <a:t>hadd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it-IT" sz="2400" dirty="0" err="1">
                <a:solidFill>
                  <a:schemeClr val="tx2"/>
                </a:solidFill>
                <a:cs typeface="Calibri" panose="020F0502020204030204"/>
              </a:rPr>
              <a:t>hff</a:t>
            </a:r>
            <a:endParaRPr lang="it-IT" sz="2400" dirty="0" err="1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r>
              <a:rPr lang="it-IT" sz="2400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Metrics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: </a:t>
            </a:r>
            <a:r>
              <a:rPr lang="it-IT" sz="2400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search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 time, </a:t>
            </a:r>
            <a:r>
              <a:rPr lang="it-IT" sz="2400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memory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peak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it-IT" sz="2400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number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 of </a:t>
            </a:r>
            <a:r>
              <a:rPr lang="it-IT" sz="2400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nodes</a:t>
            </a:r>
            <a:endParaRPr lang="it-IT" sz="2400" dirty="0" err="1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endParaRPr lang="it-IT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FBC947-83A8-E740-2B4C-51BB8D1A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0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F43B9B-758C-62B4-C9AF-A90B25E1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10232904" cy="17739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Time and memory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Segnaposto contenuto 3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45596365-413E-A88E-1F3C-BF8ACCD4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51" y="3069789"/>
            <a:ext cx="5004824" cy="2989885"/>
          </a:xfrm>
          <a:prstGeom prst="rect">
            <a:avLst/>
          </a:prstGeom>
        </p:spPr>
      </p:pic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3880C727-676D-EE9D-37A5-0A89B566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44" y="3069790"/>
            <a:ext cx="5198669" cy="2989884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79E41A-26F3-6D3F-D70C-6A89C06E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695A47F9-17C7-7C36-F058-88BF6B9D9214}"/>
              </a:ext>
            </a:extLst>
          </p:cNvPr>
          <p:cNvCxnSpPr/>
          <p:nvPr/>
        </p:nvCxnSpPr>
        <p:spPr>
          <a:xfrm>
            <a:off x="2608118" y="2027958"/>
            <a:ext cx="6975762" cy="51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7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D56009-351A-7A3F-B082-E27C4567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16234C9-7132-7D19-A133-94B7E9626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01A61-A868-A97A-9FE5-38F959EE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56ADC-28DB-032B-0582-98506B3E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10232904" cy="17739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Time per block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25C2B-6693-A1D0-2AFF-DFAA6E3AF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03A3D86-C748-3E66-D786-5C0C6B05B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67B1845-C77F-6715-E286-06753B6EA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CFD380-256B-8791-AEB2-335F14634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87E8628-8E08-4A08-5B9D-7340D42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1947C9-28A1-6CA7-CCEF-4021799E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BF152AE7-4759-26DF-8A09-8EADB372AF07}"/>
              </a:ext>
            </a:extLst>
          </p:cNvPr>
          <p:cNvCxnSpPr/>
          <p:nvPr/>
        </p:nvCxnSpPr>
        <p:spPr>
          <a:xfrm>
            <a:off x="2608118" y="2036617"/>
            <a:ext cx="6975762" cy="51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A9068C55-914F-5EFF-C5AE-A688272879A8}"/>
              </a:ext>
              <a:ext uri="{147F2762-F138-4A5C-976F-8EAC2B608ADB}">
                <a16:predDERef xmlns:a16="http://schemas.microsoft.com/office/drawing/2014/main" pred="{30C5EEB7-5324-B13C-6663-E7388C057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529738"/>
              </p:ext>
            </p:extLst>
          </p:nvPr>
        </p:nvGraphicFramePr>
        <p:xfrm>
          <a:off x="2456496" y="2387136"/>
          <a:ext cx="6928270" cy="41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11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494DF-8557-24A0-D982-8DCC9855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140776-AD1E-E465-6ADF-7996E1D12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27771-F807-68C3-1FB6-A8AD748A5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95DD96-6203-BAA9-13E8-D342D534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10232904" cy="17739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cs typeface="Calibri Light"/>
              </a:rPr>
              <a:t>Search nodes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5F63E0-5E99-BE9A-3A36-2D7B3C763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1D2C19E-4350-F8A3-E2DE-B1E20901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46F995-7D78-64EF-F599-C0D967634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259DA-FF14-8308-BFC9-7E7560D5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B24C91-06A7-2C28-7652-CF2A46B38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C5F6F0-934C-6876-3E2A-4EFE900F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it-IT"/>
          </a:p>
        </p:txBody>
      </p:sp>
      <p:pic>
        <p:nvPicPr>
          <p:cNvPr id="5" name="Segnaposto contenuto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92F7332C-C03D-6AC7-216E-2E521FB8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264" y="2313504"/>
            <a:ext cx="6718428" cy="4268345"/>
          </a:xfr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D04502C-D3AE-4CDB-BAEB-633587AF085E}"/>
              </a:ext>
            </a:extLst>
          </p:cNvPr>
          <p:cNvCxnSpPr/>
          <p:nvPr/>
        </p:nvCxnSpPr>
        <p:spPr>
          <a:xfrm>
            <a:off x="2608118" y="2036617"/>
            <a:ext cx="6975762" cy="51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5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5537A-413C-E4FB-96C6-EA77B7C35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9538DD-2C4E-1739-570D-F23F31A0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Analysis of problem 5 (1)</a:t>
            </a:r>
            <a:endParaRPr lang="en-US" kern="1200" dirty="0">
              <a:solidFill>
                <a:schemeClr val="tx2"/>
              </a:solidFill>
              <a:latin typeface="+mj-lt"/>
              <a:cs typeface="Calibri Ligh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D2D216-0384-A5CB-E362-14A5FB5BB29E}"/>
              </a:ext>
            </a:extLst>
          </p:cNvPr>
          <p:cNvSpPr>
            <a:spLocks/>
          </p:cNvSpPr>
          <p:nvPr/>
        </p:nvSpPr>
        <p:spPr>
          <a:xfrm>
            <a:off x="7242155" y="5850483"/>
            <a:ext cx="1663787" cy="190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75488">
              <a:lnSpc>
                <a:spcPct val="90000"/>
              </a:lnSpc>
              <a:spcAft>
                <a:spcPts val="312"/>
              </a:spcAft>
            </a:pPr>
            <a:fld id="{66CD45B7-DFE2-4393-8D37-380FC36BF3AA}" type="slidenum"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75488">
                <a:lnSpc>
                  <a:spcPct val="90000"/>
                </a:lnSpc>
                <a:spcAft>
                  <a:spcPts val="312"/>
                </a:spcAft>
              </a:pPr>
              <a:t>26</a:t>
            </a:fld>
            <a:endParaRPr lang="en-US" sz="1400">
              <a:solidFill>
                <a:schemeClr val="tx1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6A0A270-390D-8CF0-0F85-C4B74E8A0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79239"/>
              </p:ext>
            </p:extLst>
          </p:nvPr>
        </p:nvGraphicFramePr>
        <p:xfrm>
          <a:off x="2052204" y="1870363"/>
          <a:ext cx="4066532" cy="346397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33266">
                  <a:extLst>
                    <a:ext uri="{9D8B030D-6E8A-4147-A177-3AD203B41FA5}">
                      <a16:colId xmlns:a16="http://schemas.microsoft.com/office/drawing/2014/main" val="3635687361"/>
                    </a:ext>
                  </a:extLst>
                </a:gridCol>
                <a:gridCol w="2033266">
                  <a:extLst>
                    <a:ext uri="{9D8B030D-6E8A-4147-A177-3AD203B41FA5}">
                      <a16:colId xmlns:a16="http://schemas.microsoft.com/office/drawing/2014/main" val="857205909"/>
                    </a:ext>
                  </a:extLst>
                </a:gridCol>
              </a:tblGrid>
              <a:tr h="5773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2000" err="1">
                          <a:latin typeface="Calibri Light"/>
                        </a:rPr>
                        <a:t>Algorithm</a:t>
                      </a:r>
                      <a:endParaRPr lang="it-IT" sz="2000">
                        <a:latin typeface="Calibri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Plan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44691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BLIND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118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91050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max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118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35333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it-IT" sz="2000" err="1">
                          <a:latin typeface="Calibri Light"/>
                        </a:rPr>
                        <a:t>add</a:t>
                      </a:r>
                      <a:endParaRPr lang="it-IT" sz="2000" dirty="0" err="1">
                        <a:latin typeface="Calibri Ligh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140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015523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ff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140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7653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BJOLP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/>
                        </a:rPr>
                        <a:t>118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12818"/>
                  </a:ext>
                </a:extLst>
              </a:tr>
            </a:tbl>
          </a:graphicData>
        </a:graphic>
      </p:graphicFrame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8B80425-9E2C-EB5E-E5D1-72F2A113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72" y="4578142"/>
            <a:ext cx="3630714" cy="1955946"/>
          </a:xfrm>
          <a:prstGeom prst="rect">
            <a:avLst/>
          </a:prstGeom>
        </p:spPr>
      </p:pic>
      <p:pic>
        <p:nvPicPr>
          <p:cNvPr id="9" name="Immagine 8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3896E6FD-A059-6E70-C229-3FD89C65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373" y="387519"/>
            <a:ext cx="3630715" cy="2037938"/>
          </a:xfrm>
          <a:prstGeom prst="rect">
            <a:avLst/>
          </a:prstGeom>
        </p:spPr>
      </p:pic>
      <p:pic>
        <p:nvPicPr>
          <p:cNvPr id="8" name="Immagine 7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7E8DBAC3-8C01-AA44-33A0-429A73054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372" y="2487668"/>
            <a:ext cx="3630715" cy="2001270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4C25406-A6B4-00AE-2D92-194AC9AA87FE}"/>
              </a:ext>
            </a:extLst>
          </p:cNvPr>
          <p:cNvSpPr/>
          <p:nvPr/>
        </p:nvSpPr>
        <p:spPr>
          <a:xfrm>
            <a:off x="4747505" y="3454130"/>
            <a:ext cx="678365" cy="1353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76BFA3B-1F46-C658-3DA8-A13DC93272E6}"/>
              </a:ext>
            </a:extLst>
          </p:cNvPr>
          <p:cNvSpPr/>
          <p:nvPr/>
        </p:nvSpPr>
        <p:spPr>
          <a:xfrm>
            <a:off x="8872103" y="1829094"/>
            <a:ext cx="1310267" cy="675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3B6FE2F-AA71-B642-A7C5-0D42391016E7}"/>
              </a:ext>
            </a:extLst>
          </p:cNvPr>
          <p:cNvSpPr/>
          <p:nvPr/>
        </p:nvSpPr>
        <p:spPr>
          <a:xfrm>
            <a:off x="8917171" y="5756253"/>
            <a:ext cx="1249654" cy="640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egnaposto numero diapositiva 6">
            <a:extLst>
              <a:ext uri="{FF2B5EF4-FFF2-40B4-BE49-F238E27FC236}">
                <a16:creationId xmlns:a16="http://schemas.microsoft.com/office/drawing/2014/main" id="{9EE13308-F5F2-1E0C-C916-3538C8E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4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C6FC1-1A79-E8A3-9B56-A27AB933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CCA27D-E4F3-3836-C70C-163C39477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A56DC7-0A20-13FC-AB63-F1FDB62D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Analysis of problem 5 (2)</a:t>
            </a:r>
            <a:endParaRPr lang="en-US" kern="1200" dirty="0">
              <a:solidFill>
                <a:schemeClr val="tx2"/>
              </a:solidFill>
              <a:latin typeface="+mj-lt"/>
              <a:cs typeface="Calibri Ligh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5EEC8D-A724-764D-0989-E21CC051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E432E7-0EEF-0AF6-0ABD-6BA1D4F97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A46301-0CF8-E3A2-D94B-9CC3D3ACB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id="{21066219-895F-AEAA-D143-E3DE94FF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A555DF-D54C-EDB1-B428-C5E2E25E3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BA17FF-9CC2-5CA9-037C-9FB6A1F6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BF0485-26BC-9743-7D50-EAAD7B414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1B5DD0-BBC8-D796-6027-FF5AAA148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7ED69F-B5FC-26CB-BB71-A3FD4EF17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FD07A2-A7A4-F317-67B0-BD8CE7BAE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magine 9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97BF49F-0854-3E1C-FD6A-7DFCECE0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639" y="1740018"/>
            <a:ext cx="3915639" cy="3915639"/>
          </a:xfrm>
          <a:prstGeom prst="rect">
            <a:avLst/>
          </a:prstGeom>
        </p:spPr>
      </p:pic>
      <p:sp>
        <p:nvSpPr>
          <p:cNvPr id="14" name="Freccia in su 13">
            <a:extLst>
              <a:ext uri="{FF2B5EF4-FFF2-40B4-BE49-F238E27FC236}">
                <a16:creationId xmlns:a16="http://schemas.microsoft.com/office/drawing/2014/main" id="{E8DF119E-E960-C0C6-6D45-A3F53711E21F}"/>
              </a:ext>
            </a:extLst>
          </p:cNvPr>
          <p:cNvSpPr/>
          <p:nvPr/>
        </p:nvSpPr>
        <p:spPr>
          <a:xfrm>
            <a:off x="3948815" y="4702628"/>
            <a:ext cx="150174" cy="35700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su 20">
            <a:extLst>
              <a:ext uri="{FF2B5EF4-FFF2-40B4-BE49-F238E27FC236}">
                <a16:creationId xmlns:a16="http://schemas.microsoft.com/office/drawing/2014/main" id="{1CD00FAF-02B4-E787-8FEE-1FB229E07E2C}"/>
              </a:ext>
            </a:extLst>
          </p:cNvPr>
          <p:cNvSpPr/>
          <p:nvPr/>
        </p:nvSpPr>
        <p:spPr>
          <a:xfrm>
            <a:off x="3948815" y="4060370"/>
            <a:ext cx="150174" cy="50940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4BF86801-63E9-E244-0B1B-3853EAC17657}"/>
              </a:ext>
            </a:extLst>
          </p:cNvPr>
          <p:cNvSpPr/>
          <p:nvPr/>
        </p:nvSpPr>
        <p:spPr>
          <a:xfrm>
            <a:off x="3948815" y="2721427"/>
            <a:ext cx="161059" cy="4767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su 31">
            <a:extLst>
              <a:ext uri="{FF2B5EF4-FFF2-40B4-BE49-F238E27FC236}">
                <a16:creationId xmlns:a16="http://schemas.microsoft.com/office/drawing/2014/main" id="{158639DE-4D84-4BFC-FC85-DCDAF4E1EA27}"/>
              </a:ext>
            </a:extLst>
          </p:cNvPr>
          <p:cNvSpPr/>
          <p:nvPr/>
        </p:nvSpPr>
        <p:spPr>
          <a:xfrm>
            <a:off x="3948815" y="1937655"/>
            <a:ext cx="150174" cy="60514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7BE53D5A-E053-6456-3A72-038075CFF67B}"/>
              </a:ext>
            </a:extLst>
          </p:cNvPr>
          <p:cNvSpPr/>
          <p:nvPr/>
        </p:nvSpPr>
        <p:spPr>
          <a:xfrm>
            <a:off x="4253615" y="1807025"/>
            <a:ext cx="430976" cy="141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B2F18DBB-C987-E4CF-ECB8-AF7EA1258118}"/>
              </a:ext>
            </a:extLst>
          </p:cNvPr>
          <p:cNvSpPr/>
          <p:nvPr/>
        </p:nvSpPr>
        <p:spPr>
          <a:xfrm>
            <a:off x="4830557" y="1796140"/>
            <a:ext cx="430976" cy="1632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su 37">
            <a:extLst>
              <a:ext uri="{FF2B5EF4-FFF2-40B4-BE49-F238E27FC236}">
                <a16:creationId xmlns:a16="http://schemas.microsoft.com/office/drawing/2014/main" id="{3BE43B24-0CB4-356C-2F2B-8C59746C41D5}"/>
              </a:ext>
            </a:extLst>
          </p:cNvPr>
          <p:cNvSpPr/>
          <p:nvPr/>
        </p:nvSpPr>
        <p:spPr>
          <a:xfrm>
            <a:off x="3948814" y="3407227"/>
            <a:ext cx="150174" cy="50940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reccia in su 39">
            <a:extLst>
              <a:ext uri="{FF2B5EF4-FFF2-40B4-BE49-F238E27FC236}">
                <a16:creationId xmlns:a16="http://schemas.microsoft.com/office/drawing/2014/main" id="{75C357B2-EB02-547C-872A-C92464B78E01}"/>
              </a:ext>
            </a:extLst>
          </p:cNvPr>
          <p:cNvSpPr/>
          <p:nvPr/>
        </p:nvSpPr>
        <p:spPr>
          <a:xfrm>
            <a:off x="4163166" y="4700150"/>
            <a:ext cx="150174" cy="3570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reccia in su 41">
            <a:extLst>
              <a:ext uri="{FF2B5EF4-FFF2-40B4-BE49-F238E27FC236}">
                <a16:creationId xmlns:a16="http://schemas.microsoft.com/office/drawing/2014/main" id="{224A215D-BD4D-82F6-62DD-9066CB4EE2DF}"/>
              </a:ext>
            </a:extLst>
          </p:cNvPr>
          <p:cNvSpPr/>
          <p:nvPr/>
        </p:nvSpPr>
        <p:spPr>
          <a:xfrm>
            <a:off x="4163166" y="4057892"/>
            <a:ext cx="150174" cy="5094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in su 43">
            <a:extLst>
              <a:ext uri="{FF2B5EF4-FFF2-40B4-BE49-F238E27FC236}">
                <a16:creationId xmlns:a16="http://schemas.microsoft.com/office/drawing/2014/main" id="{621ABF88-83D2-2B16-B3D5-22E1235AB4F6}"/>
              </a:ext>
            </a:extLst>
          </p:cNvPr>
          <p:cNvSpPr/>
          <p:nvPr/>
        </p:nvSpPr>
        <p:spPr>
          <a:xfrm>
            <a:off x="4163165" y="3404749"/>
            <a:ext cx="150174" cy="5094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F3A375C7-4549-6679-814A-F3103F25B2BF}"/>
              </a:ext>
            </a:extLst>
          </p:cNvPr>
          <p:cNvSpPr/>
          <p:nvPr/>
        </p:nvSpPr>
        <p:spPr>
          <a:xfrm>
            <a:off x="4215383" y="2490438"/>
            <a:ext cx="1293442" cy="2874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su 47">
            <a:extLst>
              <a:ext uri="{FF2B5EF4-FFF2-40B4-BE49-F238E27FC236}">
                <a16:creationId xmlns:a16="http://schemas.microsoft.com/office/drawing/2014/main" id="{858BF71E-3BCF-2565-85D4-C951F857B7AA}"/>
              </a:ext>
            </a:extLst>
          </p:cNvPr>
          <p:cNvSpPr/>
          <p:nvPr/>
        </p:nvSpPr>
        <p:spPr>
          <a:xfrm>
            <a:off x="4156971" y="2718949"/>
            <a:ext cx="161059" cy="47674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a destra 49">
            <a:extLst>
              <a:ext uri="{FF2B5EF4-FFF2-40B4-BE49-F238E27FC236}">
                <a16:creationId xmlns:a16="http://schemas.microsoft.com/office/drawing/2014/main" id="{DE63FD0E-C411-099D-AB30-33D138E71428}"/>
              </a:ext>
            </a:extLst>
          </p:cNvPr>
          <p:cNvSpPr/>
          <p:nvPr/>
        </p:nvSpPr>
        <p:spPr>
          <a:xfrm>
            <a:off x="4288308" y="2560352"/>
            <a:ext cx="430976" cy="1415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a destra 51">
            <a:extLst>
              <a:ext uri="{FF2B5EF4-FFF2-40B4-BE49-F238E27FC236}">
                <a16:creationId xmlns:a16="http://schemas.microsoft.com/office/drawing/2014/main" id="{81D2FB60-F22B-8C9E-2AB2-2FE25468B041}"/>
              </a:ext>
            </a:extLst>
          </p:cNvPr>
          <p:cNvSpPr/>
          <p:nvPr/>
        </p:nvSpPr>
        <p:spPr>
          <a:xfrm>
            <a:off x="4865250" y="2549467"/>
            <a:ext cx="430976" cy="16328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in su 53">
            <a:extLst>
              <a:ext uri="{FF2B5EF4-FFF2-40B4-BE49-F238E27FC236}">
                <a16:creationId xmlns:a16="http://schemas.microsoft.com/office/drawing/2014/main" id="{407E575F-F3C6-E9E0-0EC0-7D502B2C3E5B}"/>
              </a:ext>
            </a:extLst>
          </p:cNvPr>
          <p:cNvSpPr/>
          <p:nvPr/>
        </p:nvSpPr>
        <p:spPr>
          <a:xfrm>
            <a:off x="5467858" y="2200417"/>
            <a:ext cx="150174" cy="5094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Segnaposto numero diapositiva 6">
            <a:extLst>
              <a:ext uri="{FF2B5EF4-FFF2-40B4-BE49-F238E27FC236}">
                <a16:creationId xmlns:a16="http://schemas.microsoft.com/office/drawing/2014/main" id="{4085B047-AEBD-7D4F-175C-8E6E7DCB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7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F40EA-8D16-4D34-D054-FC3FC1AA8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98AE83-EB08-B645-63E6-AA4611227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E0D86D-CFE8-CCE6-CAAF-52F9F5111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7BB0BD-16EA-0DBD-8E9E-F96CDFAA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5400" err="1">
                <a:solidFill>
                  <a:schemeClr val="tx2"/>
                </a:solidFill>
                <a:cs typeface="Calibri Light"/>
              </a:rPr>
              <a:t>Outline</a:t>
            </a:r>
            <a:endParaRPr lang="it-IT" sz="5400" err="1">
              <a:solidFill>
                <a:schemeClr val="tx2"/>
              </a:solidFill>
            </a:endParaRPr>
          </a:p>
        </p:txBody>
      </p:sp>
      <p:pic>
        <p:nvPicPr>
          <p:cNvPr id="8" name="Graphic 7" descr="Elenco di controllo">
            <a:extLst>
              <a:ext uri="{FF2B5EF4-FFF2-40B4-BE49-F238E27FC236}">
                <a16:creationId xmlns:a16="http://schemas.microsoft.com/office/drawing/2014/main" id="{DC20908A-22CD-EB4F-804E-A5199E1DC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685E69-C407-5546-4BC0-0EA439D8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6066149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Domain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specification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PDDL </a:t>
            </a:r>
            <a:r>
              <a:rPr lang="it-IT" sz="3000" err="1">
                <a:solidFill>
                  <a:schemeClr val="tx2"/>
                </a:solidFill>
                <a:cs typeface="Calibri"/>
              </a:rPr>
              <a:t>modeling</a:t>
            </a:r>
            <a:endParaRPr lang="it-IT" sz="300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Problems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definition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Heuristics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analysis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err="1">
                <a:solidFill>
                  <a:srgbClr val="C00000"/>
                </a:solidFill>
                <a:cs typeface="Calibri"/>
              </a:rPr>
              <a:t>Results</a:t>
            </a:r>
            <a:r>
              <a:rPr lang="it-IT" sz="3000" dirty="0">
                <a:solidFill>
                  <a:srgbClr val="C00000"/>
                </a:solidFill>
                <a:cs typeface="Calibri"/>
              </a:rPr>
              <a:t> and </a:t>
            </a:r>
            <a:r>
              <a:rPr lang="it-IT" sz="3000" err="1">
                <a:solidFill>
                  <a:srgbClr val="C00000"/>
                </a:solidFill>
                <a:cs typeface="Calibri"/>
              </a:rPr>
              <a:t>conclusion</a:t>
            </a:r>
            <a:endParaRPr lang="it-IT" sz="3000">
              <a:solidFill>
                <a:srgbClr val="C0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References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endParaRPr lang="it-IT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6D3486-ED4F-F318-5D58-5AF6B91AF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C46DC3-7520-BB04-1153-A74894B5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ED8D5-1CEC-18CD-3D8D-A326D8782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B68D43-686B-914D-3221-EB0F95FF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A3D552-2EFD-0EEE-C3A3-3DA67924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600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5B78515-5BE5-5503-3F65-211AC835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chemeClr val="tx2"/>
                </a:solidFill>
                <a:cs typeface="Calibri Light"/>
              </a:rPr>
              <a:t>Results and findings</a:t>
            </a:r>
            <a:endParaRPr lang="it-IT" sz="400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051EF-08CE-0903-3EB7-D1C826831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233" y="923093"/>
            <a:ext cx="5635129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>
                <a:solidFill>
                  <a:schemeClr val="tx2"/>
                </a:solidFill>
                <a:cs typeface="Calibri"/>
              </a:rPr>
              <a:t>BLIND is very fast but not memory efficient.</a:t>
            </a:r>
            <a:endParaRPr lang="it-IT"/>
          </a:p>
          <a:p>
            <a:pPr>
              <a:lnSpc>
                <a:spcPct val="100000"/>
              </a:lnSpc>
            </a:pPr>
            <a:r>
              <a:rPr lang="it-IT" sz="2400">
                <a:solidFill>
                  <a:schemeClr val="tx2"/>
                </a:solidFill>
                <a:cs typeface="Calibri"/>
              </a:rPr>
              <a:t>h</a:t>
            </a:r>
            <a:r>
              <a:rPr lang="it-IT" sz="2400" baseline="30000">
                <a:solidFill>
                  <a:schemeClr val="tx2"/>
                </a:solidFill>
                <a:cs typeface="Calibri"/>
              </a:rPr>
              <a:t>max</a:t>
            </a:r>
            <a:r>
              <a:rPr lang="it-IT" sz="2400">
                <a:solidFill>
                  <a:schemeClr val="tx2"/>
                </a:solidFill>
                <a:cs typeface="Calibri"/>
              </a:rPr>
              <a:t>, h</a:t>
            </a:r>
            <a:r>
              <a:rPr lang="it-IT" sz="2400" baseline="30000">
                <a:solidFill>
                  <a:schemeClr val="tx2"/>
                </a:solidFill>
                <a:cs typeface="Calibri"/>
              </a:rPr>
              <a:t>ff</a:t>
            </a:r>
            <a:r>
              <a:rPr lang="it-IT" sz="2400">
                <a:solidFill>
                  <a:schemeClr val="tx2"/>
                </a:solidFill>
                <a:cs typeface="Calibri"/>
              </a:rPr>
              <a:t>, h</a:t>
            </a:r>
            <a:r>
              <a:rPr lang="it-IT" sz="2400" baseline="30000">
                <a:solidFill>
                  <a:schemeClr val="tx2"/>
                </a:solidFill>
                <a:cs typeface="Calibri"/>
              </a:rPr>
              <a:t>add</a:t>
            </a:r>
            <a:r>
              <a:rPr lang="it-IT" sz="2400">
                <a:solidFill>
                  <a:schemeClr val="tx2"/>
                </a:solidFill>
                <a:cs typeface="Calibri"/>
              </a:rPr>
              <a:t> are on average fast but computing them can be very expensive.</a:t>
            </a:r>
          </a:p>
          <a:p>
            <a:pPr>
              <a:lnSpc>
                <a:spcPct val="100000"/>
              </a:lnSpc>
            </a:pPr>
            <a:r>
              <a:rPr lang="it-IT" sz="2400">
                <a:solidFill>
                  <a:schemeClr val="tx2"/>
                </a:solidFill>
                <a:cs typeface="Calibri"/>
              </a:rPr>
              <a:t>In some cases when h</a:t>
            </a:r>
            <a:r>
              <a:rPr lang="it-IT" sz="2400" baseline="30000">
                <a:solidFill>
                  <a:schemeClr val="tx2"/>
                </a:solidFill>
                <a:cs typeface="Calibri"/>
              </a:rPr>
              <a:t>ff</a:t>
            </a:r>
            <a:r>
              <a:rPr lang="it-IT" sz="2400">
                <a:solidFill>
                  <a:schemeClr val="tx2"/>
                </a:solidFill>
                <a:cs typeface="Calibri"/>
              </a:rPr>
              <a:t> and h</a:t>
            </a:r>
            <a:r>
              <a:rPr lang="it-IT" sz="2400" baseline="30000">
                <a:solidFill>
                  <a:schemeClr val="tx2"/>
                </a:solidFill>
                <a:cs typeface="Calibri"/>
              </a:rPr>
              <a:t>add</a:t>
            </a:r>
            <a:r>
              <a:rPr lang="it-IT" sz="2400">
                <a:solidFill>
                  <a:schemeClr val="tx2"/>
                </a:solidFill>
                <a:cs typeface="Calibri"/>
              </a:rPr>
              <a:t> find a non-optimal plan they are faster than the other heuristics.</a:t>
            </a:r>
          </a:p>
          <a:p>
            <a:pPr>
              <a:lnSpc>
                <a:spcPct val="100000"/>
              </a:lnSpc>
            </a:pPr>
            <a:r>
              <a:rPr lang="it-IT" sz="2400">
                <a:solidFill>
                  <a:schemeClr val="tx2"/>
                </a:solidFill>
                <a:cs typeface="Calibri"/>
              </a:rPr>
              <a:t>BJOLP planner uses landmarks to derive admissible heuristic combined with A*. Performances similar to A* + BLIND.</a:t>
            </a:r>
          </a:p>
          <a:p>
            <a:pPr>
              <a:lnSpc>
                <a:spcPct val="100000"/>
              </a:lnSpc>
            </a:pPr>
            <a:r>
              <a:rPr lang="it-IT" sz="2400">
                <a:solidFill>
                  <a:schemeClr val="tx2"/>
                </a:solidFill>
                <a:cs typeface="Calibri"/>
              </a:rPr>
              <a:t>The number of parameters per action greatly influences search times.</a:t>
            </a:r>
          </a:p>
          <a:p>
            <a:pPr>
              <a:lnSpc>
                <a:spcPct val="100000"/>
              </a:lnSpc>
            </a:pPr>
            <a:endParaRPr lang="it-IT" sz="2400">
              <a:solidFill>
                <a:schemeClr val="tx2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it-IT" sz="2400">
              <a:solidFill>
                <a:schemeClr val="tx2"/>
              </a:solidFill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0425FB-48AD-9DD7-4884-054C12D6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49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E840D48-A6CF-7693-22EF-05D242E6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6" y="1243013"/>
            <a:ext cx="4073434" cy="437197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  <a:cs typeface="Calibri Light"/>
              </a:rPr>
              <a:t>Domain: high </a:t>
            </a:r>
            <a:r>
              <a:rPr lang="it-IT" sz="4000" err="1">
                <a:solidFill>
                  <a:schemeClr val="tx2"/>
                </a:solidFill>
                <a:cs typeface="Calibri Light"/>
              </a:rPr>
              <a:t>level</a:t>
            </a:r>
            <a:r>
              <a:rPr lang="it-IT" sz="4000" dirty="0">
                <a:solidFill>
                  <a:schemeClr val="tx2"/>
                </a:solidFill>
                <a:cs typeface="Calibri Light"/>
              </a:rPr>
              <a:t> </a:t>
            </a:r>
            <a:r>
              <a:rPr lang="it-IT" sz="4000" err="1">
                <a:solidFill>
                  <a:schemeClr val="tx2"/>
                </a:solidFill>
                <a:cs typeface="Calibri Light"/>
              </a:rPr>
              <a:t>requirements</a:t>
            </a:r>
            <a:endParaRPr lang="it-IT" sz="40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E1EEB-3954-9076-C41F-0E119F2E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497" y="804672"/>
            <a:ext cx="6375524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Truck can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move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like a car: turn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left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, turn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right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, reverse,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lateral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reverse and one step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forward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. </a:t>
            </a:r>
            <a:endParaRPr lang="it-IT">
              <a:solidFill>
                <a:schemeClr val="tx2"/>
              </a:solidFill>
              <a:cs typeface="Calibri" panose="020F0502020204030204"/>
            </a:endParaRPr>
          </a:p>
          <a:p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If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the machine makes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two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consecutive turns,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it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jams,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but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it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can be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repaired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resume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movement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but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with a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very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high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repair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cost.</a:t>
            </a:r>
            <a:endParaRPr lang="it-IT" sz="2400">
              <a:solidFill>
                <a:schemeClr val="tx2"/>
              </a:solidFill>
              <a:ea typeface="Calibri"/>
              <a:cs typeface="Calibri" panose="020F0502020204030204"/>
            </a:endParaRPr>
          </a:p>
          <a:p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Truck can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carry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blocks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and climb on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them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to build </a:t>
            </a:r>
            <a:r>
              <a:rPr lang="it-IT" sz="2400" dirty="0" err="1">
                <a:solidFill>
                  <a:schemeClr val="tx2"/>
                </a:solidFill>
                <a:ea typeface="+mn-lt"/>
                <a:cs typeface="+mn-lt"/>
              </a:rPr>
              <a:t>bridges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endParaRPr lang="it-IT" sz="2400" dirty="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In some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cells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there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are pits, truck can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move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on top of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them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using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bridges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it-IT" sz="24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Truck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consumes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more energy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moving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on the ground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than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when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walking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on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bridges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it-IT" sz="2400">
              <a:solidFill>
                <a:schemeClr val="tx2"/>
              </a:solidFill>
              <a:ea typeface="Calibri"/>
              <a:cs typeface="Calibri" panose="020F0502020204030204"/>
            </a:endParaRPr>
          </a:p>
          <a:p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The goal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reach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an exit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cell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, the truck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needs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to navigate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through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the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grid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avoiding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pits and building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bridges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if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tx2"/>
                </a:solidFill>
                <a:ea typeface="+mn-lt"/>
                <a:cs typeface="+mn-lt"/>
              </a:rPr>
              <a:t>needed</a:t>
            </a:r>
            <a:r>
              <a:rPr lang="it-IT" sz="2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it-IT" sz="2400" dirty="0">
              <a:solidFill>
                <a:schemeClr val="tx2"/>
              </a:solidFill>
              <a:cs typeface="Calibri" panose="020F0502020204030204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70F5B9-DCDE-E039-858A-5511AEE3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2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097D34E-29CE-2FBC-B092-F872168B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2427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cs typeface="Calibri Light"/>
              </a:rPr>
              <a:t>Conclusion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5B02C7DB-CECE-8594-52C6-6B23FC25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12502"/>
            <a:ext cx="850870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Model a PDDL domain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using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STRIPS</a:t>
            </a:r>
          </a:p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Use Fast-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downward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for solving a planning task</a:t>
            </a:r>
          </a:p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Use VAL to validate a plan</a:t>
            </a:r>
          </a:p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Compare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different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problem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for the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same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domain</a:t>
            </a:r>
          </a:p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Compare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different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heuristics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using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A*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FD82C2-454E-3EA5-8CF9-63B8E6B4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159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D73E9-DB04-3A01-F5AE-867456A20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5AE313-5B86-6DCF-FB1F-29528915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6AFB2D-55F5-6716-DEDE-0692C036C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80870D-BFB0-BFF7-7B2D-3CC7079A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5400" err="1">
                <a:solidFill>
                  <a:schemeClr val="tx2"/>
                </a:solidFill>
                <a:cs typeface="Calibri Light"/>
              </a:rPr>
              <a:t>Outline</a:t>
            </a:r>
            <a:endParaRPr lang="it-IT" sz="5400" err="1">
              <a:solidFill>
                <a:schemeClr val="tx2"/>
              </a:solidFill>
            </a:endParaRPr>
          </a:p>
        </p:txBody>
      </p:sp>
      <p:pic>
        <p:nvPicPr>
          <p:cNvPr id="8" name="Graphic 7" descr="Elenco di controllo">
            <a:extLst>
              <a:ext uri="{FF2B5EF4-FFF2-40B4-BE49-F238E27FC236}">
                <a16:creationId xmlns:a16="http://schemas.microsoft.com/office/drawing/2014/main" id="{D023D2E6-6A4C-4A36-05D7-3BE46FCB3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BFF53-B9EB-4AF4-4FAA-977C4067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6066149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Domain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specification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PDDL </a:t>
            </a:r>
            <a:r>
              <a:rPr lang="it-IT" sz="3000" err="1">
                <a:solidFill>
                  <a:schemeClr val="tx2"/>
                </a:solidFill>
                <a:cs typeface="Calibri"/>
              </a:rPr>
              <a:t>modeling</a:t>
            </a:r>
            <a:endParaRPr lang="it-IT" sz="300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Problems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definition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Heuristics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analysis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Results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conclusion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err="1">
                <a:solidFill>
                  <a:srgbClr val="C00000"/>
                </a:solidFill>
                <a:cs typeface="Calibri"/>
              </a:rPr>
              <a:t>References</a:t>
            </a:r>
            <a:endParaRPr lang="it-IT" sz="3000">
              <a:solidFill>
                <a:srgbClr val="C00000"/>
              </a:solidFill>
              <a:cs typeface="Calibri"/>
            </a:endParaRPr>
          </a:p>
          <a:p>
            <a:pPr marL="514350" indent="-514350">
              <a:buAutoNum type="arabicPeriod"/>
            </a:pPr>
            <a:endParaRPr lang="it-IT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D7151E-BC54-7D15-9FCC-84404E4B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D24B4F-CB60-F270-F56D-4AB64B67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B0CC78-209A-6A51-60CA-97D1B4CC0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153028-E30D-EDC4-E3E7-931239A8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C6F9DA-28EE-20C9-10C1-5B40FDC5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676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A73EC-35E6-61C6-D644-3C494A5F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DDBB13-A1F3-C416-7E61-54CCD224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  <a:hlinkClick r:id="rId2"/>
              </a:rPr>
              <a:t>https://www.fast-downward.org/</a:t>
            </a:r>
            <a:endParaRPr lang="it-IT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  <a:hlinkClick r:id="rId3"/>
              </a:rPr>
              <a:t>https://github.com/KCL-Planning/VAL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  <a:hlinkClick r:id="rId4"/>
              </a:rPr>
              <a:t>https://planning.wiki/ref/planners/bjolp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  <a:hlinkClick r:id="rId5"/>
              </a:rPr>
              <a:t>https://planning.wiki/ref/pddl21/domain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  <a:hlinkClick r:id="rId6"/>
              </a:rPr>
              <a:t>https://editor.planning.domains/</a:t>
            </a: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pPr marL="0" indent="0">
              <a:buNone/>
            </a:pPr>
            <a:endParaRPr lang="it-IT" dirty="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65D080-B319-AD1B-5758-5383C1FD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2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FEB04F-5350-2FC9-A17E-AB0760499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F4B317-A740-205F-2A41-593437B08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D550C3-2A14-8A2F-8D4E-3B11A2694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36D216-04DA-CDF7-4098-CE064D77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5400" err="1">
                <a:solidFill>
                  <a:schemeClr val="tx2"/>
                </a:solidFill>
                <a:cs typeface="Calibri Light"/>
              </a:rPr>
              <a:t>Outline</a:t>
            </a:r>
            <a:endParaRPr lang="it-IT" sz="5400" err="1">
              <a:solidFill>
                <a:schemeClr val="tx2"/>
              </a:solidFill>
            </a:endParaRPr>
          </a:p>
        </p:txBody>
      </p:sp>
      <p:pic>
        <p:nvPicPr>
          <p:cNvPr id="8" name="Graphic 7" descr="Elenco di controllo">
            <a:extLst>
              <a:ext uri="{FF2B5EF4-FFF2-40B4-BE49-F238E27FC236}">
                <a16:creationId xmlns:a16="http://schemas.microsoft.com/office/drawing/2014/main" id="{79C1E437-79F3-B2F7-D9DD-EBB6D8D4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EA34C-6CE9-57B9-219C-E309747E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6066149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AutoNum type="arabicPeriod"/>
            </a:pPr>
            <a:r>
              <a:rPr lang="it-IT" sz="3000" dirty="0">
                <a:solidFill>
                  <a:schemeClr val="tx2"/>
                </a:solidFill>
                <a:cs typeface="Calibri"/>
              </a:rPr>
              <a:t>Domain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specification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it-IT" sz="3000" dirty="0">
                <a:solidFill>
                  <a:srgbClr val="C00000"/>
                </a:solidFill>
                <a:cs typeface="Calibri"/>
              </a:rPr>
              <a:t>PDDL </a:t>
            </a:r>
            <a:r>
              <a:rPr lang="it-IT" sz="3000" err="1">
                <a:solidFill>
                  <a:srgbClr val="C00000"/>
                </a:solidFill>
                <a:cs typeface="Calibri"/>
              </a:rPr>
              <a:t>modeling</a:t>
            </a:r>
            <a:endParaRPr lang="it-IT" sz="3000">
              <a:solidFill>
                <a:srgbClr val="C0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Problems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definition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Heuristics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analysis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Results</a:t>
            </a:r>
            <a:r>
              <a:rPr lang="it-IT" sz="3000" dirty="0">
                <a:solidFill>
                  <a:schemeClr val="tx2"/>
                </a:solidFill>
                <a:cs typeface="Calibri"/>
              </a:rPr>
              <a:t> and </a:t>
            </a:r>
            <a:r>
              <a:rPr lang="it-IT" sz="3000" dirty="0" err="1">
                <a:solidFill>
                  <a:schemeClr val="tx2"/>
                </a:solidFill>
                <a:cs typeface="Calibri"/>
              </a:rPr>
              <a:t>conclusion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it-IT" sz="3000" dirty="0" err="1">
                <a:solidFill>
                  <a:schemeClr val="tx2"/>
                </a:solidFill>
                <a:cs typeface="Calibri"/>
              </a:rPr>
              <a:t>References</a:t>
            </a:r>
            <a:endParaRPr lang="it-IT" sz="3000" dirty="0">
              <a:solidFill>
                <a:schemeClr val="tx2"/>
              </a:solidFill>
              <a:cs typeface="Calibri"/>
            </a:endParaRPr>
          </a:p>
          <a:p>
            <a:pPr marL="514350" indent="-514350">
              <a:buAutoNum type="arabicPeriod"/>
            </a:pPr>
            <a:endParaRPr lang="it-IT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98BB9E-049E-ABE6-137E-8D43DC313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60825E-8367-AEA9-351C-9A0F50A7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0BE4F8-58CF-0F8B-D9AA-70F5317A3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F234E5-EA65-929B-0589-FC06D7F5E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5169DA-0547-B3E3-A245-A719D139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15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BDD7A6-59EC-9FBF-D416-953879C7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06072"/>
            <a:ext cx="5221550" cy="1454051"/>
          </a:xfrm>
        </p:spPr>
        <p:txBody>
          <a:bodyPr>
            <a:normAutofit/>
          </a:bodyPr>
          <a:lstStyle/>
          <a:p>
            <a:r>
              <a:rPr lang="it-IT" sz="3800" dirty="0">
                <a:solidFill>
                  <a:schemeClr val="tx2"/>
                </a:solidFill>
                <a:ea typeface="+mj-lt"/>
                <a:cs typeface="+mj-lt"/>
              </a:rPr>
              <a:t>PDDL </a:t>
            </a:r>
            <a:r>
              <a:rPr lang="it-IT" sz="3800" dirty="0" err="1">
                <a:solidFill>
                  <a:schemeClr val="tx2"/>
                </a:solidFill>
                <a:ea typeface="+mj-lt"/>
                <a:cs typeface="+mj-lt"/>
              </a:rPr>
              <a:t>Modeling</a:t>
            </a:r>
            <a:r>
              <a:rPr lang="it-IT" sz="3800" dirty="0">
                <a:solidFill>
                  <a:schemeClr val="tx2"/>
                </a:solidFill>
                <a:ea typeface="+mj-lt"/>
                <a:cs typeface="+mj-lt"/>
              </a:rPr>
              <a:t>: actions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A5FC71-8FBB-704E-2F05-6F06CAA4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33" y="1768540"/>
            <a:ext cx="5191481" cy="40857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Turn</a:t>
            </a:r>
          </a:p>
          <a:p>
            <a:r>
              <a:rPr lang="it-IT" sz="2400" dirty="0" err="1">
                <a:solidFill>
                  <a:schemeClr val="tx2"/>
                </a:solidFill>
                <a:cs typeface="Calibri"/>
              </a:rPr>
              <a:t>Move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forward</a:t>
            </a:r>
            <a:endParaRPr lang="it-IT" sz="2400" dirty="0">
              <a:solidFill>
                <a:schemeClr val="tx2"/>
              </a:solidFill>
              <a:cs typeface="Calibri"/>
            </a:endParaRPr>
          </a:p>
          <a:p>
            <a:r>
              <a:rPr lang="it-IT" sz="2400" dirty="0" err="1">
                <a:solidFill>
                  <a:schemeClr val="tx2"/>
                </a:solidFill>
                <a:cs typeface="Calibri"/>
              </a:rPr>
              <a:t>Move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</a:t>
            </a:r>
            <a:r>
              <a:rPr lang="it-IT" sz="2400" dirty="0" err="1">
                <a:solidFill>
                  <a:schemeClr val="tx2"/>
                </a:solidFill>
                <a:cs typeface="Calibri"/>
              </a:rPr>
              <a:t>backward</a:t>
            </a:r>
            <a:endParaRPr lang="it-IT" sz="2400" dirty="0">
              <a:solidFill>
                <a:schemeClr val="tx2"/>
              </a:solidFill>
              <a:cs typeface="Calibri"/>
            </a:endParaRPr>
          </a:p>
          <a:p>
            <a:r>
              <a:rPr lang="it-IT" sz="2400" err="1">
                <a:solidFill>
                  <a:schemeClr val="tx2"/>
                </a:solidFill>
                <a:cs typeface="Calibri"/>
              </a:rPr>
              <a:t>Lateral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reverse</a:t>
            </a:r>
          </a:p>
          <a:p>
            <a:r>
              <a:rPr lang="it-IT" sz="2400" dirty="0" err="1">
                <a:solidFill>
                  <a:schemeClr val="tx2"/>
                </a:solidFill>
                <a:cs typeface="Calibri"/>
              </a:rPr>
              <a:t>Repair</a:t>
            </a:r>
            <a:endParaRPr lang="it-IT" sz="2400" dirty="0">
              <a:solidFill>
                <a:schemeClr val="tx2"/>
              </a:solidFill>
              <a:cs typeface="Calibri"/>
            </a:endParaRPr>
          </a:p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Load</a:t>
            </a:r>
          </a:p>
          <a:p>
            <a:r>
              <a:rPr lang="it-IT" sz="2400" dirty="0" err="1">
                <a:solidFill>
                  <a:schemeClr val="tx2"/>
                </a:solidFill>
                <a:cs typeface="Calibri"/>
              </a:rPr>
              <a:t>Unload</a:t>
            </a:r>
            <a:endParaRPr lang="it-IT" sz="2400" dirty="0">
              <a:solidFill>
                <a:schemeClr val="tx2"/>
              </a:solidFill>
              <a:cs typeface="Calibri"/>
            </a:endParaRPr>
          </a:p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Build</a:t>
            </a:r>
          </a:p>
          <a:p>
            <a:r>
              <a:rPr lang="it-IT" sz="2400" dirty="0">
                <a:solidFill>
                  <a:schemeClr val="tx2"/>
                </a:solidFill>
                <a:cs typeface="Calibri"/>
              </a:rPr>
              <a:t>Climb</a:t>
            </a:r>
          </a:p>
          <a:p>
            <a:r>
              <a:rPr lang="it-IT" sz="2400" dirty="0" err="1">
                <a:solidFill>
                  <a:schemeClr val="tx2"/>
                </a:solidFill>
                <a:cs typeface="Calibri"/>
              </a:rPr>
              <a:t>Get</a:t>
            </a:r>
            <a:r>
              <a:rPr lang="it-IT" sz="2400" dirty="0">
                <a:solidFill>
                  <a:schemeClr val="tx2"/>
                </a:solidFill>
                <a:cs typeface="Calibri"/>
              </a:rPr>
              <a:t> off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schermata, diagramma, ruota&#10;&#10;Descrizione generata automaticamente">
            <a:extLst>
              <a:ext uri="{FF2B5EF4-FFF2-40B4-BE49-F238E27FC236}">
                <a16:creationId xmlns:a16="http://schemas.microsoft.com/office/drawing/2014/main" id="{8B622497-D2D1-4442-D1AD-3527981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766550"/>
            <a:ext cx="4142232" cy="4248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5B010-8057-A194-B7D4-421A3A05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5A126-97E8-A040-5DD5-2D744AA2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it-IT" sz="3800" dirty="0">
                <a:solidFill>
                  <a:schemeClr val="tx2"/>
                </a:solidFill>
                <a:cs typeface="Calibri Light"/>
              </a:rPr>
              <a:t>Turn </a:t>
            </a:r>
            <a:r>
              <a:rPr lang="it-IT" sz="3800" dirty="0" err="1">
                <a:solidFill>
                  <a:schemeClr val="tx2"/>
                </a:solidFill>
                <a:cs typeface="Calibri Light"/>
              </a:rPr>
              <a:t>left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and </a:t>
            </a:r>
            <a:r>
              <a:rPr lang="it-IT" sz="3800" dirty="0" err="1">
                <a:solidFill>
                  <a:schemeClr val="tx2"/>
                </a:solidFill>
                <a:cs typeface="Calibri Light"/>
              </a:rPr>
              <a:t>right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 </a:t>
            </a:r>
            <a:endParaRPr lang="it-IT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76E1E2C-4FA3-16E3-DC52-0F93D10F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5" y="338328"/>
            <a:ext cx="5830545" cy="1813520"/>
          </a:xfrm>
        </p:spPr>
        <p:txBody>
          <a:bodyPr anchor="ctr">
            <a:normAutofit fontScale="92500" lnSpcReduction="20000"/>
          </a:bodyPr>
          <a:lstStyle/>
          <a:p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-US" sz="2400" dirty="0">
                <a:solidFill>
                  <a:schemeClr val="tx2"/>
                </a:solidFill>
                <a:cs typeface="Calibri"/>
              </a:rPr>
              <a:t>How model the car direction?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cs typeface="Calibri"/>
              </a:rPr>
              <a:t>How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to get the car jammed after two consecutive turns?</a:t>
            </a:r>
            <a:endParaRPr lang="en-US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cs typeface="Calibri"/>
              </a:rPr>
              <a:t>How to get the car repaired?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  <p:pic>
        <p:nvPicPr>
          <p:cNvPr id="3" name="Immagine 2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67B63243-F437-EFB3-D13F-2845CFF2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8" y="2374588"/>
            <a:ext cx="3677075" cy="376425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9E24D3-E1A1-1AC3-8BCC-8D5061A4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3ED3E070-F866-4FFC-9899-DF295FB58B75}"/>
              </a:ext>
            </a:extLst>
          </p:cNvPr>
          <p:cNvSpPr/>
          <p:nvPr/>
        </p:nvSpPr>
        <p:spPr>
          <a:xfrm>
            <a:off x="2089300" y="4084281"/>
            <a:ext cx="705553" cy="46096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2797128C-8200-D7C0-77A7-D0987DDC258B}"/>
              </a:ext>
            </a:extLst>
          </p:cNvPr>
          <p:cNvSpPr/>
          <p:nvPr/>
        </p:nvSpPr>
        <p:spPr>
          <a:xfrm rot="5400000">
            <a:off x="2065782" y="3091799"/>
            <a:ext cx="705553" cy="46096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  <p:sp>
        <p:nvSpPr>
          <p:cNvPr id="10" name="Freccia in su 9">
            <a:extLst>
              <a:ext uri="{FF2B5EF4-FFF2-40B4-BE49-F238E27FC236}">
                <a16:creationId xmlns:a16="http://schemas.microsoft.com/office/drawing/2014/main" id="{EF7B0750-4A7A-C82A-A28D-53D3A3E29E90}"/>
              </a:ext>
            </a:extLst>
          </p:cNvPr>
          <p:cNvSpPr/>
          <p:nvPr/>
        </p:nvSpPr>
        <p:spPr>
          <a:xfrm>
            <a:off x="2330961" y="3577025"/>
            <a:ext cx="164727" cy="56696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A590AB9-2EFE-9A16-A90E-39B87DE50254}"/>
              </a:ext>
            </a:extLst>
          </p:cNvPr>
          <p:cNvCxnSpPr/>
          <p:nvPr/>
        </p:nvCxnSpPr>
        <p:spPr>
          <a:xfrm>
            <a:off x="5573857" y="421698"/>
            <a:ext cx="5195" cy="1442603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289B3A8-9F99-B1CA-3B29-161CC5EE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82" y="2242888"/>
            <a:ext cx="7629180" cy="41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BE2418-E73B-5DDE-46CB-5B1A28A8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6E2D143-FA1E-D882-54DD-54C81D34D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F52D09-231F-E206-D4E1-0DB0DCB1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350959-E76D-01F6-4D53-63DCF7E1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it-IT" sz="3800" dirty="0" err="1">
                <a:solidFill>
                  <a:schemeClr val="tx2"/>
                </a:solidFill>
                <a:cs typeface="Calibri Light"/>
              </a:rPr>
              <a:t>Move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</a:t>
            </a:r>
            <a:r>
              <a:rPr lang="it-IT" sz="3800" dirty="0" err="1">
                <a:solidFill>
                  <a:schemeClr val="tx2"/>
                </a:solidFill>
                <a:cs typeface="Calibri Light"/>
              </a:rPr>
              <a:t>forward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 </a:t>
            </a:r>
            <a:endParaRPr lang="it-IT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2163F5-5F83-8C94-7834-276990FE8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352BEE2-A8C5-453E-2EF3-B4D371C99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C291412-6BDF-B2EA-45C3-8D8000100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2F627D-2572-DCF0-E2BF-C54AF6C8C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DE4C99-B6A4-71A4-D52A-45C1D4ED4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387236-0F9D-BF02-205C-4E09E897E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5" y="338328"/>
            <a:ext cx="5573485" cy="1813520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-US" sz="2400" dirty="0">
                <a:solidFill>
                  <a:schemeClr val="tx2"/>
                </a:solidFill>
                <a:cs typeface="Calibri"/>
              </a:rPr>
              <a:t>How model the car direction?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cs typeface="Calibri"/>
              </a:rPr>
              <a:t>How to reset the count of turns when car move one step forward?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  <p:pic>
        <p:nvPicPr>
          <p:cNvPr id="3" name="Immagine 2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C17540F4-1CFA-5EB6-0C3D-23255970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8" y="2374588"/>
            <a:ext cx="3677075" cy="376425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4DDF4F-3BDB-F033-2243-1D5F9194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F90EC68-B464-C9BF-D277-1747F997712F}"/>
              </a:ext>
            </a:extLst>
          </p:cNvPr>
          <p:cNvCxnSpPr/>
          <p:nvPr/>
        </p:nvCxnSpPr>
        <p:spPr>
          <a:xfrm>
            <a:off x="5573857" y="421698"/>
            <a:ext cx="5195" cy="1442603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87FB443-0D4F-9848-E58B-E9D66DE5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6" y="2511892"/>
            <a:ext cx="7742358" cy="3255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442529DF-FDE7-F8FC-6515-EDE5824DBF9C}"/>
              </a:ext>
            </a:extLst>
          </p:cNvPr>
          <p:cNvSpPr/>
          <p:nvPr/>
        </p:nvSpPr>
        <p:spPr>
          <a:xfrm>
            <a:off x="1980044" y="4013220"/>
            <a:ext cx="780812" cy="4421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00DAADA5-9FFF-04A7-6A42-3DB9F98CECF4}"/>
              </a:ext>
            </a:extLst>
          </p:cNvPr>
          <p:cNvSpPr/>
          <p:nvPr/>
        </p:nvSpPr>
        <p:spPr>
          <a:xfrm>
            <a:off x="1081638" y="4017923"/>
            <a:ext cx="733775" cy="4421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  <p:sp>
        <p:nvSpPr>
          <p:cNvPr id="16" name="Freccia in su 15">
            <a:extLst>
              <a:ext uri="{FF2B5EF4-FFF2-40B4-BE49-F238E27FC236}">
                <a16:creationId xmlns:a16="http://schemas.microsoft.com/office/drawing/2014/main" id="{D6C65B3B-5CB8-1F4D-00AA-B4230E6343A3}"/>
              </a:ext>
            </a:extLst>
          </p:cNvPr>
          <p:cNvSpPr/>
          <p:nvPr/>
        </p:nvSpPr>
        <p:spPr>
          <a:xfrm rot="16200000">
            <a:off x="1901854" y="3995149"/>
            <a:ext cx="155320" cy="54814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04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D381E-566B-9780-748F-E12C3E72F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D3CE870-FA13-B697-13C2-3489F7458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C6E3B7-34A9-9702-897F-6960DD43D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26BF8B-D0D3-AD37-F804-561AAFFB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it-IT" sz="3800" dirty="0" err="1">
                <a:solidFill>
                  <a:schemeClr val="tx2"/>
                </a:solidFill>
                <a:cs typeface="Calibri Light"/>
              </a:rPr>
              <a:t>Move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</a:t>
            </a:r>
            <a:r>
              <a:rPr lang="it-IT" sz="3800" dirty="0" err="1">
                <a:solidFill>
                  <a:schemeClr val="tx2"/>
                </a:solidFill>
                <a:cs typeface="Calibri Light"/>
              </a:rPr>
              <a:t>backward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and </a:t>
            </a:r>
            <a:r>
              <a:rPr lang="it-IT" sz="3800" dirty="0" err="1">
                <a:solidFill>
                  <a:schemeClr val="tx2"/>
                </a:solidFill>
                <a:cs typeface="Calibri Light"/>
              </a:rPr>
              <a:t>lateral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reverse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8C74DA-83E6-E511-520A-C5105291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0BEBCA5-F09F-7CF1-ED23-202DD8D35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61CBE4E-A585-474A-006F-A279F8B7D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EAAD32-6E58-5A32-531C-0CD671197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6C2C97B-963F-F45B-D705-25436D8A4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1070300-817B-16F5-9FCE-7E392BA4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5" y="338328"/>
            <a:ext cx="5573485" cy="1813520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-US" sz="2400" dirty="0">
                <a:solidFill>
                  <a:schemeClr val="tx2"/>
                </a:solidFill>
                <a:cs typeface="Calibri"/>
              </a:rPr>
              <a:t>How to change the direction when car makes a lateral reverse?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  <p:pic>
        <p:nvPicPr>
          <p:cNvPr id="3" name="Immagine 2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A68E3BAC-8286-76E7-FE00-8804E3EF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8" y="2374588"/>
            <a:ext cx="3677075" cy="376425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BED92A-3E1B-4340-4482-B2D1F33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61893F3-EF03-7963-E5AD-F5B28ED9961B}"/>
              </a:ext>
            </a:extLst>
          </p:cNvPr>
          <p:cNvCxnSpPr/>
          <p:nvPr/>
        </p:nvCxnSpPr>
        <p:spPr>
          <a:xfrm>
            <a:off x="5573857" y="421698"/>
            <a:ext cx="5195" cy="1442603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2D83E5CE-5DED-3416-A831-30622D7874E7}"/>
              </a:ext>
            </a:extLst>
          </p:cNvPr>
          <p:cNvSpPr/>
          <p:nvPr/>
        </p:nvSpPr>
        <p:spPr>
          <a:xfrm>
            <a:off x="1980044" y="4013220"/>
            <a:ext cx="780812" cy="4421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:a16="http://schemas.microsoft.com/office/drawing/2014/main" id="{0EF66C48-0479-3714-33E0-FB95A3D3B62A}"/>
              </a:ext>
            </a:extLst>
          </p:cNvPr>
          <p:cNvSpPr/>
          <p:nvPr/>
        </p:nvSpPr>
        <p:spPr>
          <a:xfrm rot="-5400000">
            <a:off x="2060115" y="3082741"/>
            <a:ext cx="733775" cy="4421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CAR</a:t>
            </a:r>
            <a:endParaRPr lang="it-IT" dirty="0"/>
          </a:p>
        </p:txBody>
      </p:sp>
      <p:sp>
        <p:nvSpPr>
          <p:cNvPr id="16" name="Freccia in su 15">
            <a:extLst>
              <a:ext uri="{FF2B5EF4-FFF2-40B4-BE49-F238E27FC236}">
                <a16:creationId xmlns:a16="http://schemas.microsoft.com/office/drawing/2014/main" id="{2A0E4E8E-17FD-0286-FF51-4047E0A2E588}"/>
              </a:ext>
            </a:extLst>
          </p:cNvPr>
          <p:cNvSpPr/>
          <p:nvPr/>
        </p:nvSpPr>
        <p:spPr>
          <a:xfrm>
            <a:off x="2326149" y="3510239"/>
            <a:ext cx="155320" cy="54814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630FF2D-4C11-F315-F531-C018359F6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12" y="2159577"/>
            <a:ext cx="8040832" cy="44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E5B5B-E203-2FCA-AB9F-E4EB68119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C2BE97-7182-C42E-DB15-E326DB8C9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3D7FEA-1265-992E-C406-71D91A8F7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1906D7-7D7A-D566-173A-F00E0A9E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it-IT" sz="3800" dirty="0">
                <a:solidFill>
                  <a:schemeClr val="tx2"/>
                </a:solidFill>
                <a:cs typeface="Calibri Light"/>
              </a:rPr>
              <a:t>Load </a:t>
            </a:r>
            <a:r>
              <a:rPr lang="it-IT" sz="3800" dirty="0" err="1">
                <a:solidFill>
                  <a:schemeClr val="tx2"/>
                </a:solidFill>
                <a:cs typeface="Calibri Light"/>
              </a:rPr>
              <a:t>block</a:t>
            </a:r>
            <a:r>
              <a:rPr lang="it-IT" sz="3800" dirty="0">
                <a:solidFill>
                  <a:schemeClr val="tx2"/>
                </a:solidFill>
                <a:cs typeface="Calibri Light"/>
              </a:rPr>
              <a:t> and </a:t>
            </a:r>
            <a:r>
              <a:rPr lang="it-IT" sz="3800" dirty="0" err="1">
                <a:solidFill>
                  <a:schemeClr val="tx2"/>
                </a:solidFill>
                <a:cs typeface="Calibri Light"/>
              </a:rPr>
              <a:t>unload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0BC4A8-7027-F7E7-1583-4129819C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A4B195-BAEF-98E2-D43B-F27E236C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65245BF-363F-33B0-C49F-3727FEC3F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C4BB3C5-4C4B-9163-2EA3-BFDE9F25C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9D55306-70C9-B64D-022B-3B8FB828E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57FCDB7-9EA4-8FAC-2CF4-5F7F58CE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5" y="338328"/>
            <a:ext cx="5573485" cy="1813520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chemeClr val="tx2"/>
              </a:solidFill>
              <a:cs typeface="Calibri"/>
            </a:endParaRPr>
          </a:p>
          <a:p>
            <a:r>
              <a:rPr lang="en" sz="2400" dirty="0">
                <a:solidFill>
                  <a:schemeClr val="tx2"/>
                </a:solidFill>
                <a:ea typeface="+mn-lt"/>
                <a:cs typeface="+mn-lt"/>
              </a:rPr>
              <a:t>How to distinguish blocks used for bridges versus normal ones?</a:t>
            </a:r>
            <a:endParaRPr lang="en-US" sz="2400" dirty="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78C450-9E89-8F07-877B-6C828C67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44246D2-12CC-E07D-F666-D4DABF0EC3AB}"/>
              </a:ext>
            </a:extLst>
          </p:cNvPr>
          <p:cNvCxnSpPr/>
          <p:nvPr/>
        </p:nvCxnSpPr>
        <p:spPr>
          <a:xfrm>
            <a:off x="5573857" y="421698"/>
            <a:ext cx="5195" cy="1442603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9682D33-7EF1-0634-056D-C3DA62A7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852" y="2327320"/>
            <a:ext cx="7575945" cy="386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 descr="Immagine che contiene diagramma, linea, quadrato&#10;&#10;Descrizione generata automaticamente">
            <a:extLst>
              <a:ext uri="{FF2B5EF4-FFF2-40B4-BE49-F238E27FC236}">
                <a16:creationId xmlns:a16="http://schemas.microsoft.com/office/drawing/2014/main" id="{E3431A43-806D-4F79-EE90-B3C6FD26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0" y="2289886"/>
            <a:ext cx="3733490" cy="384383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C103AD4-C0DF-08A7-8708-F8AEEBB066BD}"/>
              </a:ext>
            </a:extLst>
          </p:cNvPr>
          <p:cNvSpPr/>
          <p:nvPr/>
        </p:nvSpPr>
        <p:spPr>
          <a:xfrm>
            <a:off x="1311117" y="3992896"/>
            <a:ext cx="436642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B1</a:t>
            </a:r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58C0815-2A5C-B2F0-A3F6-57625A4E3FDC}"/>
              </a:ext>
            </a:extLst>
          </p:cNvPr>
          <p:cNvSpPr/>
          <p:nvPr/>
        </p:nvSpPr>
        <p:spPr>
          <a:xfrm>
            <a:off x="3268072" y="3049055"/>
            <a:ext cx="427462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B3</a:t>
            </a:r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834352E-3D6F-A4EC-3E68-BA2A2DE26D82}"/>
              </a:ext>
            </a:extLst>
          </p:cNvPr>
          <p:cNvSpPr/>
          <p:nvPr/>
        </p:nvSpPr>
        <p:spPr>
          <a:xfrm>
            <a:off x="3264608" y="4024069"/>
            <a:ext cx="427462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B2</a:t>
            </a:r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E11BCA82-42AC-FB1A-C94D-2569EE52262A}"/>
              </a:ext>
            </a:extLst>
          </p:cNvPr>
          <p:cNvSpPr/>
          <p:nvPr/>
        </p:nvSpPr>
        <p:spPr>
          <a:xfrm rot="16200000">
            <a:off x="3170494" y="3527841"/>
            <a:ext cx="617539" cy="4042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7337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Tema di Office</vt:lpstr>
      <vt:lpstr>Planning and reasoning project</vt:lpstr>
      <vt:lpstr>Outline</vt:lpstr>
      <vt:lpstr>Domain: high level requirements</vt:lpstr>
      <vt:lpstr>Outline</vt:lpstr>
      <vt:lpstr>PDDL Modeling: actions</vt:lpstr>
      <vt:lpstr>Turn left and right </vt:lpstr>
      <vt:lpstr>Move forward </vt:lpstr>
      <vt:lpstr>Move backward and lateral reverse</vt:lpstr>
      <vt:lpstr>Load block and unload</vt:lpstr>
      <vt:lpstr>Climb, get off</vt:lpstr>
      <vt:lpstr>Build, load footbridge, throw block</vt:lpstr>
      <vt:lpstr>Move on top of a bridge</vt:lpstr>
      <vt:lpstr>Outline</vt:lpstr>
      <vt:lpstr>Problem 1</vt:lpstr>
      <vt:lpstr>Problem 2</vt:lpstr>
      <vt:lpstr>Problem 3</vt:lpstr>
      <vt:lpstr>Problem 4</vt:lpstr>
      <vt:lpstr>Problem 5</vt:lpstr>
      <vt:lpstr>Problem 6 (Extra 1)</vt:lpstr>
      <vt:lpstr>Problem 7 (Extra 2)</vt:lpstr>
      <vt:lpstr>Outline</vt:lpstr>
      <vt:lpstr>Heuristics and performance analysis</vt:lpstr>
      <vt:lpstr>Time and memory</vt:lpstr>
      <vt:lpstr>Time per block</vt:lpstr>
      <vt:lpstr>Search nodes</vt:lpstr>
      <vt:lpstr>Analysis of problem 5 (1)</vt:lpstr>
      <vt:lpstr>Analysis of problem 5 (2)</vt:lpstr>
      <vt:lpstr>Outline</vt:lpstr>
      <vt:lpstr>Results and findings</vt:lpstr>
      <vt:lpstr>Conclusion</vt:lpstr>
      <vt:lpstr>Outline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2140</cp:revision>
  <dcterms:created xsi:type="dcterms:W3CDTF">2024-01-17T21:24:16Z</dcterms:created>
  <dcterms:modified xsi:type="dcterms:W3CDTF">2024-01-21T18:56:46Z</dcterms:modified>
</cp:coreProperties>
</file>