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1.jpeg" ContentType="image/jpeg"/>
  <Override PartName="/ppt/media/image9.jpeg" ContentType="image/jpeg"/>
  <Override PartName="/ppt/media/image17.png" ContentType="image/png"/>
  <Override PartName="/ppt/media/image16.jpeg" ContentType="image/jpeg"/>
  <Override PartName="/ppt/media/image14.jpeg" ContentType="image/jpeg"/>
  <Override PartName="/ppt/media/image2.png" ContentType="image/png"/>
  <Override PartName="/ppt/media/image1.png" ContentType="image/png"/>
  <Override PartName="/ppt/media/image15.jpeg" ContentType="image/jpeg"/>
  <Override PartName="/ppt/media/image3.wmf" ContentType="image/x-wmf"/>
  <Override PartName="/ppt/media/image4.png" ContentType="image/png"/>
  <Override PartName="/ppt/media/image13.jpeg" ContentType="image/jpeg"/>
  <Override PartName="/ppt/media/image10.jpeg" ContentType="image/jpeg"/>
  <Override PartName="/ppt/media/image5.png" ContentType="image/png"/>
  <Override PartName="/ppt/media/image8.jpeg" ContentType="image/jpeg"/>
  <Override PartName="/ppt/media/image6.png" ContentType="image/png"/>
  <Override PartName="/ppt/media/image7.jpeg" ContentType="image/jpeg"/>
  <Override PartName="/ppt/media/image12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979640" y="188640"/>
            <a:ext cx="6984720" cy="41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79280" y="907920"/>
            <a:ext cx="8784720" cy="261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79280" y="3767040"/>
            <a:ext cx="8784720" cy="261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979640" y="188640"/>
            <a:ext cx="6984720" cy="41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79280" y="907920"/>
            <a:ext cx="4286880" cy="261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80720" y="907920"/>
            <a:ext cx="4286880" cy="261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79280" y="3767040"/>
            <a:ext cx="4286880" cy="261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80720" y="3767040"/>
            <a:ext cx="4286880" cy="261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979640" y="188640"/>
            <a:ext cx="6984720" cy="41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79280" y="907920"/>
            <a:ext cx="2828520" cy="261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149640" y="907920"/>
            <a:ext cx="2828520" cy="261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120000" y="907920"/>
            <a:ext cx="2828520" cy="261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79280" y="3767040"/>
            <a:ext cx="2828520" cy="261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149640" y="3767040"/>
            <a:ext cx="2828520" cy="261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120000" y="3767040"/>
            <a:ext cx="2828520" cy="261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979640" y="188640"/>
            <a:ext cx="6984720" cy="41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179280" y="907920"/>
            <a:ext cx="8784720" cy="5473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979640" y="188640"/>
            <a:ext cx="6984720" cy="41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79280" y="907920"/>
            <a:ext cx="8784720" cy="547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979640" y="188640"/>
            <a:ext cx="6984720" cy="41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79280" y="907920"/>
            <a:ext cx="4286880" cy="547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80720" y="907920"/>
            <a:ext cx="4286880" cy="547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979640" y="188640"/>
            <a:ext cx="6984720" cy="41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979640" y="188640"/>
            <a:ext cx="6984720" cy="193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979640" y="188640"/>
            <a:ext cx="6984720" cy="41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79280" y="907920"/>
            <a:ext cx="4286880" cy="261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80720" y="907920"/>
            <a:ext cx="4286880" cy="547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79280" y="3767040"/>
            <a:ext cx="4286880" cy="261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979640" y="188640"/>
            <a:ext cx="6984720" cy="41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79280" y="907920"/>
            <a:ext cx="8784720" cy="5473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979640" y="188640"/>
            <a:ext cx="6984720" cy="41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79280" y="907920"/>
            <a:ext cx="4286880" cy="547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80720" y="907920"/>
            <a:ext cx="4286880" cy="261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80720" y="3767040"/>
            <a:ext cx="4286880" cy="261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979640" y="188640"/>
            <a:ext cx="6984720" cy="41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79280" y="907920"/>
            <a:ext cx="4286880" cy="261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80720" y="907920"/>
            <a:ext cx="4286880" cy="261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79280" y="3767040"/>
            <a:ext cx="8784720" cy="261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979640" y="188640"/>
            <a:ext cx="6984720" cy="41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79280" y="907920"/>
            <a:ext cx="8784720" cy="261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79280" y="3767040"/>
            <a:ext cx="8784720" cy="261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979640" y="188640"/>
            <a:ext cx="6984720" cy="41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79280" y="907920"/>
            <a:ext cx="4286880" cy="261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80720" y="907920"/>
            <a:ext cx="4286880" cy="261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179280" y="3767040"/>
            <a:ext cx="4286880" cy="261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80720" y="3767040"/>
            <a:ext cx="4286880" cy="261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979640" y="188640"/>
            <a:ext cx="6984720" cy="41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79280" y="907920"/>
            <a:ext cx="2828520" cy="261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149640" y="907920"/>
            <a:ext cx="2828520" cy="261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120000" y="907920"/>
            <a:ext cx="2828520" cy="261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179280" y="3767040"/>
            <a:ext cx="2828520" cy="261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149640" y="3767040"/>
            <a:ext cx="2828520" cy="261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120000" y="3767040"/>
            <a:ext cx="2828520" cy="261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979640" y="188640"/>
            <a:ext cx="6984720" cy="41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79280" y="907920"/>
            <a:ext cx="8784720" cy="547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979640" y="188640"/>
            <a:ext cx="6984720" cy="41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79280" y="907920"/>
            <a:ext cx="4286880" cy="547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80720" y="907920"/>
            <a:ext cx="4286880" cy="547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979640" y="188640"/>
            <a:ext cx="6984720" cy="41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979640" y="188640"/>
            <a:ext cx="6984720" cy="193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979640" y="188640"/>
            <a:ext cx="6984720" cy="41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79280" y="907920"/>
            <a:ext cx="4286880" cy="261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80720" y="907920"/>
            <a:ext cx="4286880" cy="547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79280" y="3767040"/>
            <a:ext cx="4286880" cy="261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979640" y="188640"/>
            <a:ext cx="6984720" cy="41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79280" y="907920"/>
            <a:ext cx="4286880" cy="547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80720" y="907920"/>
            <a:ext cx="4286880" cy="261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80720" y="3767040"/>
            <a:ext cx="4286880" cy="261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979640" y="188640"/>
            <a:ext cx="6984720" cy="41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79280" y="907920"/>
            <a:ext cx="4286880" cy="261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80720" y="907920"/>
            <a:ext cx="4286880" cy="261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79280" y="3767040"/>
            <a:ext cx="8784720" cy="2610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wmf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magine 7" descr="salomon.png"/>
          <p:cNvPicPr/>
          <p:nvPr/>
        </p:nvPicPr>
        <p:blipFill>
          <a:blip r:embed="rId2"/>
          <a:stretch/>
        </p:blipFill>
        <p:spPr>
          <a:xfrm>
            <a:off x="0" y="5163480"/>
            <a:ext cx="2163600" cy="1694160"/>
          </a:xfrm>
          <a:prstGeom prst="rect">
            <a:avLst/>
          </a:prstGeom>
          <a:ln>
            <a:noFill/>
          </a:ln>
        </p:spPr>
      </p:pic>
      <p:pic>
        <p:nvPicPr>
          <p:cNvPr id="1" name="Immagine 6" descr="header.png"/>
          <p:cNvPicPr/>
          <p:nvPr/>
        </p:nvPicPr>
        <p:blipFill>
          <a:blip r:embed="rId3"/>
          <a:srcRect l="252" t="0" r="145" b="0"/>
          <a:stretch/>
        </p:blipFill>
        <p:spPr>
          <a:xfrm>
            <a:off x="0" y="0"/>
            <a:ext cx="9143640" cy="797040"/>
          </a:xfrm>
          <a:prstGeom prst="rect">
            <a:avLst/>
          </a:prstGeom>
          <a:ln>
            <a:noFill/>
          </a:ln>
        </p:spPr>
      </p:pic>
      <p:pic>
        <p:nvPicPr>
          <p:cNvPr id="2" name="Immagine 6" descr=""/>
          <p:cNvPicPr/>
          <p:nvPr/>
        </p:nvPicPr>
        <p:blipFill>
          <a:blip r:embed="rId4"/>
          <a:stretch/>
        </p:blipFill>
        <p:spPr>
          <a:xfrm>
            <a:off x="0" y="174600"/>
            <a:ext cx="9143640" cy="668304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627640" y="1692360"/>
            <a:ext cx="6197760" cy="1907640"/>
          </a:xfrm>
          <a:prstGeom prst="rect">
            <a:avLst/>
          </a:prstGeom>
        </p:spPr>
        <p:txBody>
          <a:bodyPr>
            <a:normAutofit/>
          </a:bodyPr>
          <a:p>
            <a:pPr algn="r">
              <a:lnSpc>
                <a:spcPct val="100000"/>
              </a:lnSpc>
            </a:pPr>
            <a:r>
              <a:rPr b="1" lang="it-IT" sz="3600" spc="-1" strike="noStrike">
                <a:solidFill>
                  <a:srgbClr val="003257"/>
                </a:solidFill>
                <a:latin typeface="Arial"/>
              </a:rPr>
              <a:t>Titolo Tesi Titolo Tesi Titolo Tesi Titolo Tesi Titolo Tesi Titolo Tesi </a:t>
            </a:r>
            <a:endParaRPr b="0" lang="it-IT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6534000" y="6387120"/>
            <a:ext cx="1895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01-02 July 2013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" name="Immagine 8" descr=""/>
          <p:cNvPicPr/>
          <p:nvPr/>
        </p:nvPicPr>
        <p:blipFill>
          <a:blip r:embed="rId5"/>
          <a:srcRect l="315" t="0" r="84" b="0"/>
          <a:stretch/>
        </p:blipFill>
        <p:spPr>
          <a:xfrm>
            <a:off x="0" y="0"/>
            <a:ext cx="9143640" cy="1063440"/>
          </a:xfrm>
          <a:prstGeom prst="rect">
            <a:avLst/>
          </a:prstGeom>
          <a:ln>
            <a:noFill/>
          </a:ln>
        </p:spPr>
      </p:pic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magine 7" descr="salomon.png"/>
          <p:cNvPicPr/>
          <p:nvPr/>
        </p:nvPicPr>
        <p:blipFill>
          <a:blip r:embed="rId2"/>
          <a:stretch/>
        </p:blipFill>
        <p:spPr>
          <a:xfrm>
            <a:off x="0" y="5163480"/>
            <a:ext cx="2163600" cy="1694160"/>
          </a:xfrm>
          <a:prstGeom prst="rect">
            <a:avLst/>
          </a:prstGeom>
          <a:ln>
            <a:noFill/>
          </a:ln>
        </p:spPr>
      </p:pic>
      <p:pic>
        <p:nvPicPr>
          <p:cNvPr id="44" name="Immagine 6" descr="header.png"/>
          <p:cNvPicPr/>
          <p:nvPr/>
        </p:nvPicPr>
        <p:blipFill>
          <a:blip r:embed="rId3"/>
          <a:srcRect l="252" t="0" r="145" b="0"/>
          <a:stretch/>
        </p:blipFill>
        <p:spPr>
          <a:xfrm>
            <a:off x="0" y="0"/>
            <a:ext cx="9143640" cy="79704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ftr"/>
          </p:nvPr>
        </p:nvSpPr>
        <p:spPr>
          <a:xfrm>
            <a:off x="107640" y="6597360"/>
            <a:ext cx="5767920" cy="1958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  <a:spcBef>
                <a:spcPts val="550"/>
              </a:spcBef>
            </a:pPr>
            <a:r>
              <a:rPr b="1" lang="en-US" sz="1100" spc="-1" strike="noStrike">
                <a:solidFill>
                  <a:srgbClr val="8c95aa"/>
                </a:solidFill>
                <a:latin typeface="Leelawadee"/>
              </a:rPr>
              <a:t>Titolo della Tesi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/>
          </p:nvPr>
        </p:nvSpPr>
        <p:spPr>
          <a:xfrm>
            <a:off x="6903000" y="6597360"/>
            <a:ext cx="2133360" cy="1958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3B37CAE-935D-43F0-B78E-C6C497FCD3AE}" type="slidenum">
              <a:rPr b="1" lang="en-US" sz="1100" spc="-1" strike="noStrike">
                <a:solidFill>
                  <a:srgbClr val="8c95aa"/>
                </a:solidFill>
                <a:latin typeface="Leelawadee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47" name="Line 3"/>
          <p:cNvSpPr/>
          <p:nvPr/>
        </p:nvSpPr>
        <p:spPr>
          <a:xfrm>
            <a:off x="-6120" y="6525000"/>
            <a:ext cx="9161640" cy="0"/>
          </a:xfrm>
          <a:prstGeom prst="line">
            <a:avLst/>
          </a:prstGeom>
          <a:ln w="2844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1979640" y="188640"/>
            <a:ext cx="6984720" cy="417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1" lang="it-IT" sz="3200" spc="-1" strike="noStrike">
                <a:solidFill>
                  <a:srgbClr val="ffffff"/>
                </a:solidFill>
                <a:latin typeface="Calibri"/>
              </a:rPr>
              <a:t>Fare clic per modificare lo stile del titolo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179280" y="907920"/>
            <a:ext cx="8784720" cy="5473440"/>
          </a:xfrm>
          <a:prstGeom prst="rect">
            <a:avLst/>
          </a:prstGeom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1f497d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1f497d"/>
                </a:solidFill>
                <a:latin typeface="Calibri"/>
              </a:rPr>
              <a:t>Fare clic per modificare stili del testo dello schema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1f497d"/>
              </a:buClr>
              <a:buFont typeface="Arial"/>
              <a:buChar char="–"/>
            </a:pPr>
            <a:r>
              <a:rPr b="0" lang="it-IT" sz="2400" spc="-1" strike="noStrike">
                <a:solidFill>
                  <a:srgbClr val="1f497d"/>
                </a:solidFill>
                <a:latin typeface="Calibri"/>
              </a:rPr>
              <a:t>Secondo livello</a:t>
            </a:r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1f497d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1f497d"/>
                </a:solidFill>
                <a:latin typeface="Calibri"/>
              </a:rPr>
              <a:t>Terzo livello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1f497d"/>
              </a:buClr>
              <a:buFont typeface="Arial"/>
              <a:buChar char="–"/>
            </a:pPr>
            <a:r>
              <a:rPr b="0" lang="it-IT" sz="1800" spc="-1" strike="noStrike">
                <a:solidFill>
                  <a:srgbClr val="1f497d"/>
                </a:solidFill>
                <a:latin typeface="Calibri"/>
              </a:rPr>
              <a:t>Quarto livello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1f497d"/>
              </a:buClr>
              <a:buFont typeface="Arial"/>
              <a:buChar char="»"/>
            </a:pPr>
            <a:r>
              <a:rPr b="0" lang="it-IT" sz="1800" spc="-1" strike="noStrike">
                <a:solidFill>
                  <a:srgbClr val="1f497d"/>
                </a:solidFill>
                <a:latin typeface="Calibri"/>
              </a:rPr>
              <a:t>Quinto livello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212080" y="1828800"/>
            <a:ext cx="2926080" cy="731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r>
              <a:rPr b="1" lang="it" sz="7200" spc="-1" strike="noStrike">
                <a:solidFill>
                  <a:srgbClr val="2a6099"/>
                </a:solidFill>
                <a:latin typeface="Arial"/>
              </a:rPr>
              <a:t>Talos</a:t>
            </a:r>
            <a:endParaRPr b="1" lang="it-IT" sz="7200" spc="-1" strike="noStrike">
              <a:solidFill>
                <a:srgbClr val="2a6099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26320" y="5147640"/>
            <a:ext cx="3111840" cy="613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Arial"/>
              </a:rPr>
              <a:t>Gabriele Magrini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4028400" y="2926080"/>
            <a:ext cx="4109760" cy="75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Human Computer Interaction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Prof. Andrew D. Bagdanov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979640" y="188640"/>
            <a:ext cx="6984720" cy="41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Calibri"/>
              </a:rPr>
              <a:t>Needfinding - Scenarios</a:t>
            </a:r>
            <a:endParaRPr b="1" lang="it-IT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84960" y="1069560"/>
            <a:ext cx="8784720" cy="5148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Noto Sans CJK KR"/>
              </a:rPr>
              <a:t>Here the 4 different scenarios hypotesised, summarized in their focal points:</a:t>
            </a: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Francesco wants to lock his room to study better, but his roommates request to enter at times. He </a:t>
            </a:r>
            <a:r>
              <a:rPr b="1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needs</a:t>
            </a:r>
            <a:r>
              <a:rPr b="0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 </a:t>
            </a:r>
            <a:r>
              <a:rPr b="1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a way to pilot the door lock remotely</a:t>
            </a:r>
            <a:r>
              <a:rPr b="0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 without leaving his desk.</a:t>
            </a: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Noto Sans CJK KR"/>
              </a:rPr>
              <a:t>Emanuele has to leave his appartment for a while, and</a:t>
            </a:r>
            <a:r>
              <a:rPr b="1" lang="en-US" sz="2000" spc="-1" strike="noStrike">
                <a:solidFill>
                  <a:srgbClr val="000000"/>
                </a:solidFill>
                <a:latin typeface="Noto Sans CJK KR"/>
              </a:rPr>
              <a:t> would like a way to secure his room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</a:rPr>
              <a:t> while away, having no lock installed.</a:t>
            </a: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Noto Sans CJK KR"/>
              </a:rPr>
              <a:t>Roberto has to manage remotely a newly build sector, and needs a way to </a:t>
            </a:r>
            <a:r>
              <a:rPr b="1" lang="en-US" sz="2000" spc="-1" strike="noStrike">
                <a:solidFill>
                  <a:srgbClr val="000000"/>
                </a:solidFill>
                <a:latin typeface="Noto Sans CJK KR"/>
              </a:rPr>
              <a:t>give access only to a group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</a:rPr>
              <a:t> of colleagues </a:t>
            </a:r>
            <a:r>
              <a:rPr b="1" lang="en-US" sz="2000" spc="-1" strike="noStrike">
                <a:solidFill>
                  <a:srgbClr val="000000"/>
                </a:solidFill>
                <a:latin typeface="Noto Sans CJK KR"/>
              </a:rPr>
              <a:t>dynamically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</a:rPr>
              <a:t>.</a:t>
            </a: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1984"/>
              </a:spcBef>
              <a:spcAft>
                <a:spcPts val="567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107640" y="6597360"/>
            <a:ext cx="5767920" cy="19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spcBef>
                <a:spcPts val="550"/>
              </a:spcBef>
            </a:pPr>
            <a:r>
              <a:rPr b="1" lang="it" sz="1100" spc="-1" strike="noStrike">
                <a:solidFill>
                  <a:srgbClr val="8c95aa"/>
                </a:solidFill>
                <a:latin typeface="Leelawadee"/>
              </a:rPr>
              <a:t>Talos – HCI  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127" name="TextShape 4"/>
          <p:cNvSpPr txBox="1"/>
          <p:nvPr/>
        </p:nvSpPr>
        <p:spPr>
          <a:xfrm>
            <a:off x="6903000" y="6597360"/>
            <a:ext cx="2133360" cy="19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01DB7C8-37B9-408E-A29F-B118D0BE1D67}" type="slidenum">
              <a:rPr b="1" lang="en-US" sz="1100" spc="-1" strike="noStrike">
                <a:solidFill>
                  <a:srgbClr val="8c95aa"/>
                </a:solidFill>
                <a:latin typeface="Leelawadee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979640" y="188640"/>
            <a:ext cx="6984720" cy="41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Calibri"/>
              </a:rPr>
              <a:t>Needfinding - Scenarios</a:t>
            </a:r>
            <a:endParaRPr b="1" lang="it-IT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4960" y="1069560"/>
            <a:ext cx="8784720" cy="51483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3000"/>
          </a:bodyPr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Noto Sans CJK KR"/>
              </a:rPr>
              <a:t>Here the 4 different scenarios hypotesised, summarized in their focal points:</a:t>
            </a: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Francesco wants to lock his room to study better, but his roommates request to enter at times. He </a:t>
            </a:r>
            <a:r>
              <a:rPr b="1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needs</a:t>
            </a:r>
            <a:r>
              <a:rPr b="0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 </a:t>
            </a:r>
            <a:r>
              <a:rPr b="1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a way to pilot the door lock remotely</a:t>
            </a:r>
            <a:r>
              <a:rPr b="0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 without leaving his desk.</a:t>
            </a: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Noto Sans CJK KR"/>
              </a:rPr>
              <a:t>Emanuele has to leave his appartment for a while, and</a:t>
            </a:r>
            <a:r>
              <a:rPr b="1" lang="en-US" sz="2000" spc="-1" strike="noStrike">
                <a:solidFill>
                  <a:srgbClr val="000000"/>
                </a:solidFill>
                <a:latin typeface="Noto Sans CJK KR"/>
              </a:rPr>
              <a:t> would like a way to secure his room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</a:rPr>
              <a:t> while away, having no lock installed.</a:t>
            </a: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Noto Sans CJK KR"/>
              </a:rPr>
              <a:t>Roberto has to manage remotely a newly build sector, and needs a way to </a:t>
            </a:r>
            <a:r>
              <a:rPr b="1" lang="en-US" sz="2000" spc="-1" strike="noStrike">
                <a:solidFill>
                  <a:srgbClr val="000000"/>
                </a:solidFill>
                <a:latin typeface="Noto Sans CJK KR"/>
              </a:rPr>
              <a:t>give access only to a group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</a:rPr>
              <a:t> of colleagues </a:t>
            </a:r>
            <a:r>
              <a:rPr b="1" lang="en-US" sz="2000" spc="-1" strike="noStrike">
                <a:solidFill>
                  <a:srgbClr val="000000"/>
                </a:solidFill>
                <a:latin typeface="Noto Sans CJK KR"/>
              </a:rPr>
              <a:t>dynamically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</a:rPr>
              <a:t>.</a:t>
            </a: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Francesco often uses his earphones and can’t hear his roommastes banging on the door, so he need a </a:t>
            </a:r>
            <a:r>
              <a:rPr b="1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way to be notified when someone wants to enter his room.</a:t>
            </a: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1984"/>
              </a:spcBef>
              <a:spcAft>
                <a:spcPts val="567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107640" y="6597360"/>
            <a:ext cx="5767920" cy="19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spcBef>
                <a:spcPts val="550"/>
              </a:spcBef>
            </a:pPr>
            <a:r>
              <a:rPr b="1" lang="it" sz="1100" spc="-1" strike="noStrike">
                <a:solidFill>
                  <a:srgbClr val="8c95aa"/>
                </a:solidFill>
                <a:latin typeface="Leelawadee"/>
              </a:rPr>
              <a:t>Talos – HCI  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131" name="TextShape 4"/>
          <p:cNvSpPr txBox="1"/>
          <p:nvPr/>
        </p:nvSpPr>
        <p:spPr>
          <a:xfrm>
            <a:off x="6903000" y="6597360"/>
            <a:ext cx="2133360" cy="19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E2D30F5-C14D-4B45-BDAB-641191BBB293}" type="slidenum">
              <a:rPr b="1" lang="en-US" sz="1100" spc="-1" strike="noStrike">
                <a:solidFill>
                  <a:srgbClr val="8c95aa"/>
                </a:solidFill>
                <a:latin typeface="Leelawadee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979640" y="188640"/>
            <a:ext cx="6984720" cy="41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Calibri"/>
              </a:rPr>
              <a:t>Needfinding - Requirements</a:t>
            </a:r>
            <a:endParaRPr b="1" lang="it-IT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4960" y="1069560"/>
            <a:ext cx="8784720" cy="5148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Here the principal requirements extracted from the scenarios before:</a:t>
            </a: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it-IT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 </a:t>
            </a:r>
            <a:r>
              <a:rPr b="1" lang="it-IT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A way to remotely control the door lock</a:t>
            </a:r>
            <a:endParaRPr b="0" lang="it-IT" sz="22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buClr>
                <a:srgbClr val="000000"/>
              </a:buClr>
              <a:buAutoNum type="arabicParenR"/>
              <a:tabLst>
                <a:tab algn="l" pos="0"/>
              </a:tabLst>
            </a:pPr>
            <a:r>
              <a:rPr b="0" lang="it-IT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 </a:t>
            </a:r>
            <a:r>
              <a:rPr b="1" lang="it-IT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A clear indicator to visualize the lock status</a:t>
            </a:r>
            <a:endParaRPr b="0" lang="it-IT" sz="22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buClr>
                <a:srgbClr val="000000"/>
              </a:buClr>
              <a:buAutoNum type="arabicParenR"/>
              <a:tabLst>
                <a:tab algn="l" pos="0"/>
              </a:tabLst>
            </a:pPr>
            <a:r>
              <a:rPr b="0" lang="it-IT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 </a:t>
            </a:r>
            <a:r>
              <a:rPr b="1" lang="it-IT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Create a</a:t>
            </a:r>
            <a:r>
              <a:rPr b="1" lang="it-IT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 device easily applicable outside of every door</a:t>
            </a:r>
            <a:endParaRPr b="0" lang="it-IT" sz="22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buClr>
                <a:srgbClr val="000000"/>
              </a:buClr>
              <a:buAutoNum type="arabicParenR"/>
              <a:tabLst>
                <a:tab algn="l" pos="0"/>
              </a:tabLst>
            </a:pPr>
            <a:r>
              <a:rPr b="0" lang="it-IT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 </a:t>
            </a:r>
            <a:r>
              <a:rPr b="1" lang="it-IT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Notify the request of an external user to have access to the room</a:t>
            </a:r>
            <a:endParaRPr b="0" lang="it-IT" sz="22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tabLst>
                <a:tab algn="l" pos="0"/>
              </a:tabLst>
            </a:pPr>
            <a:endParaRPr b="0" lang="it-IT" sz="22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tabLst>
                <a:tab algn="l" pos="0"/>
              </a:tabLst>
            </a:pPr>
            <a:endParaRPr b="0" lang="it-IT" sz="22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1984"/>
              </a:spcBef>
              <a:spcAft>
                <a:spcPts val="567"/>
              </a:spcAft>
              <a:tabLst>
                <a:tab algn="l" pos="0"/>
              </a:tabLst>
            </a:pPr>
            <a:endParaRPr b="0" lang="it-IT" sz="2200" spc="-1" strike="noStrike">
              <a:solidFill>
                <a:srgbClr val="000000"/>
              </a:solidFill>
              <a:latin typeface="Calibri"/>
              <a:ea typeface="Noto Sans CJK SC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107640" y="6597360"/>
            <a:ext cx="5767920" cy="19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spcBef>
                <a:spcPts val="550"/>
              </a:spcBef>
            </a:pPr>
            <a:r>
              <a:rPr b="1" lang="it" sz="1100" spc="-1" strike="noStrike">
                <a:solidFill>
                  <a:srgbClr val="8c95aa"/>
                </a:solidFill>
                <a:latin typeface="Leelawadee"/>
              </a:rPr>
              <a:t>Talos – HCI  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6903000" y="6597360"/>
            <a:ext cx="2133360" cy="19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1E28EF1-E4C3-4444-8460-FF6EB9B31516}" type="slidenum">
              <a:rPr b="1" lang="en-US" sz="1100" spc="-1" strike="noStrike">
                <a:solidFill>
                  <a:srgbClr val="8c95aa"/>
                </a:solidFill>
                <a:latin typeface="Leelawadee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979640" y="188640"/>
            <a:ext cx="6984720" cy="41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Calibri"/>
              </a:rPr>
              <a:t>Techincal overview</a:t>
            </a:r>
            <a:endParaRPr b="1" lang="it-IT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84960" y="1069560"/>
            <a:ext cx="8784720" cy="5148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To satisfy such requirements, an hybrid device was needed, consisting in 2 parts:</a:t>
            </a: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A physical device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: powered by Arduino, contains various modules such as a fingerprint reader and a lcd screen.</a:t>
            </a: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1984"/>
              </a:spcBef>
              <a:spcAft>
                <a:spcPts val="567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107640" y="6597360"/>
            <a:ext cx="5767920" cy="19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spcBef>
                <a:spcPts val="550"/>
              </a:spcBef>
            </a:pPr>
            <a:r>
              <a:rPr b="1" lang="it" sz="1100" spc="-1" strike="noStrike">
                <a:solidFill>
                  <a:srgbClr val="8c95aa"/>
                </a:solidFill>
                <a:latin typeface="Leelawadee"/>
              </a:rPr>
              <a:t>Talos – HCI  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139" name="TextShape 4"/>
          <p:cNvSpPr txBox="1"/>
          <p:nvPr/>
        </p:nvSpPr>
        <p:spPr>
          <a:xfrm>
            <a:off x="6903000" y="6597360"/>
            <a:ext cx="2133360" cy="19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052969C-13C7-4CC3-AC23-8CAFE348B672}" type="slidenum">
              <a:rPr b="1" lang="en-US" sz="1100" spc="-1" strike="noStrike">
                <a:solidFill>
                  <a:srgbClr val="8c95aa"/>
                </a:solidFill>
                <a:latin typeface="Leelawadee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3200400" y="3324600"/>
            <a:ext cx="2646360" cy="30762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979640" y="188640"/>
            <a:ext cx="6984720" cy="41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Calibri"/>
              </a:rPr>
              <a:t>Techincal overview</a:t>
            </a:r>
            <a:endParaRPr b="1" lang="it-IT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84960" y="1069560"/>
            <a:ext cx="8784720" cy="5148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To satisfy such requirements, an hybrid device was needed, consisting in 2 parts:</a:t>
            </a: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arenR" startAt="2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An android app: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 able to connect to the device through  bluetooth connection.</a:t>
            </a: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1984"/>
              </a:spcBef>
              <a:spcAft>
                <a:spcPts val="567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107640" y="6597360"/>
            <a:ext cx="5767920" cy="19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spcBef>
                <a:spcPts val="550"/>
              </a:spcBef>
            </a:pPr>
            <a:r>
              <a:rPr b="1" lang="it" sz="1100" spc="-1" strike="noStrike">
                <a:solidFill>
                  <a:srgbClr val="8c95aa"/>
                </a:solidFill>
                <a:latin typeface="Leelawadee"/>
              </a:rPr>
              <a:t>Talos – HCI  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144" name="TextShape 4"/>
          <p:cNvSpPr txBox="1"/>
          <p:nvPr/>
        </p:nvSpPr>
        <p:spPr>
          <a:xfrm>
            <a:off x="6903000" y="6597360"/>
            <a:ext cx="2133360" cy="19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C52E613-9570-407A-9791-6458FE6E73AB}" type="slidenum">
              <a:rPr b="1" lang="en-US" sz="1100" spc="-1" strike="noStrike">
                <a:solidFill>
                  <a:srgbClr val="8c95aa"/>
                </a:solidFill>
                <a:latin typeface="Leelawadee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645920" y="3128400"/>
            <a:ext cx="1463040" cy="290664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2560320" y="3402720"/>
            <a:ext cx="1463040" cy="290664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5247720" y="2955960"/>
            <a:ext cx="1335960" cy="28962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48" name="" descr=""/>
          <p:cNvPicPr/>
          <p:nvPr/>
        </p:nvPicPr>
        <p:blipFill>
          <a:blip r:embed="rId4"/>
          <a:stretch/>
        </p:blipFill>
        <p:spPr>
          <a:xfrm>
            <a:off x="6025680" y="3316320"/>
            <a:ext cx="1380960" cy="299304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979640" y="188640"/>
            <a:ext cx="6984720" cy="41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Calibri"/>
              </a:rPr>
              <a:t>Implementation</a:t>
            </a:r>
            <a:endParaRPr b="1" lang="it-IT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91440" y="1097280"/>
            <a:ext cx="8784720" cy="5148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Here a quick video of the final implementation in action:</a:t>
            </a: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arenR" startAt="2"/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1984"/>
              </a:spcBef>
              <a:spcAft>
                <a:spcPts val="567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107640" y="6597360"/>
            <a:ext cx="5767920" cy="19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spcBef>
                <a:spcPts val="550"/>
              </a:spcBef>
            </a:pPr>
            <a:r>
              <a:rPr b="1" lang="it" sz="1100" spc="-1" strike="noStrike">
                <a:solidFill>
                  <a:srgbClr val="8c95aa"/>
                </a:solidFill>
                <a:latin typeface="Leelawadee"/>
              </a:rPr>
              <a:t>Talos – HCI  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152" name="TextShape 4"/>
          <p:cNvSpPr txBox="1"/>
          <p:nvPr/>
        </p:nvSpPr>
        <p:spPr>
          <a:xfrm>
            <a:off x="6903000" y="6597360"/>
            <a:ext cx="2133360" cy="19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748B35F-A200-4734-9F6C-3104ECE76781}" type="slidenum">
              <a:rPr b="1" lang="en-US" sz="1100" spc="-1" strike="noStrike">
                <a:solidFill>
                  <a:srgbClr val="8c95aa"/>
                </a:solidFill>
                <a:latin typeface="Leelawadee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979640" y="188640"/>
            <a:ext cx="6984720" cy="41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Calibri"/>
              </a:rPr>
              <a:t>Usability Test</a:t>
            </a:r>
            <a:endParaRPr b="1" lang="it-IT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91440" y="1097280"/>
            <a:ext cx="8784720" cy="5148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To develop the system 3 different test were done:</a:t>
            </a: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Designing stage: </a:t>
            </a:r>
            <a:r>
              <a:rPr b="0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In this stage a simple choice was presented to a small test group, consisting in chosing the favourite design for the physical device. </a:t>
            </a: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arenR" startAt="2"/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1984"/>
              </a:spcBef>
              <a:spcAft>
                <a:spcPts val="567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107640" y="6597360"/>
            <a:ext cx="5767920" cy="19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spcBef>
                <a:spcPts val="550"/>
              </a:spcBef>
            </a:pPr>
            <a:r>
              <a:rPr b="1" lang="it" sz="1100" spc="-1" strike="noStrike">
                <a:solidFill>
                  <a:srgbClr val="8c95aa"/>
                </a:solidFill>
                <a:latin typeface="Leelawadee"/>
              </a:rPr>
              <a:t>Talos – HCI  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156" name="TextShape 4"/>
          <p:cNvSpPr txBox="1"/>
          <p:nvPr/>
        </p:nvSpPr>
        <p:spPr>
          <a:xfrm>
            <a:off x="6903000" y="6597360"/>
            <a:ext cx="2133360" cy="19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9AC0AA0-1D58-46FB-B723-DB65A5064639}" type="slidenum">
              <a:rPr b="1" lang="en-US" sz="1100" spc="-1" strike="noStrike">
                <a:solidFill>
                  <a:srgbClr val="8c95aa"/>
                </a:solidFill>
                <a:latin typeface="Leelawadee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365760" y="3291840"/>
            <a:ext cx="4449600" cy="292608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4389120" y="3566160"/>
            <a:ext cx="4206240" cy="288036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1979640" y="188640"/>
            <a:ext cx="6984720" cy="41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Calibri"/>
              </a:rPr>
              <a:t>Usability Test</a:t>
            </a:r>
            <a:endParaRPr b="1" lang="it-IT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91440" y="1097280"/>
            <a:ext cx="8784720" cy="5148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>
              <a:lnSpc>
                <a:spcPct val="100000"/>
              </a:lnSpc>
              <a:spcBef>
                <a:spcPts val="1329"/>
              </a:spcBef>
              <a:spcAft>
                <a:spcPts val="1134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To develop the system 3 different test were done:</a:t>
            </a: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329"/>
              </a:spcBef>
              <a:spcAft>
                <a:spcPts val="1134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329"/>
              </a:spcBef>
              <a:spcAft>
                <a:spcPts val="1134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Designing stage: </a:t>
            </a:r>
            <a:r>
              <a:rPr b="0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In this stage a simple choice was presented to </a:t>
            </a:r>
            <a:r>
              <a:rPr b="0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a small test group, consisting in chosing the favourite design for </a:t>
            </a:r>
            <a:r>
              <a:rPr b="0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the physical device. </a:t>
            </a: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329"/>
              </a:spcBef>
              <a:spcAft>
                <a:spcPts val="1134"/>
              </a:spcAft>
              <a:buClr>
                <a:srgbClr val="000000"/>
              </a:buClr>
              <a:buAutoNum type="arabicParenR"/>
              <a:tabLst>
                <a:tab algn="l" pos="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Raw prototype stage: </a:t>
            </a:r>
            <a:r>
              <a:rPr b="0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here the same group as before tested a </a:t>
            </a:r>
            <a:r>
              <a:rPr b="0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raw version of the device,  suggesting adding a </a:t>
            </a:r>
            <a:r>
              <a:rPr b="1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buzzer </a:t>
            </a:r>
            <a:r>
              <a:rPr b="0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for the </a:t>
            </a:r>
            <a:r>
              <a:rPr b="0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sound feedback and other small visual improvements.</a:t>
            </a: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329"/>
              </a:spcBef>
              <a:spcAft>
                <a:spcPts val="1134"/>
              </a:spcAft>
              <a:buClr>
                <a:srgbClr val="000000"/>
              </a:buClr>
              <a:buFont typeface="StarSymbol"/>
              <a:buAutoNum type="arabicParenR" startAt="2"/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329"/>
              </a:spcBef>
              <a:spcAft>
                <a:spcPts val="1134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329"/>
              </a:spcBef>
              <a:spcAft>
                <a:spcPts val="1134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2268"/>
              </a:spcBef>
              <a:spcAft>
                <a:spcPts val="1134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107640" y="6597360"/>
            <a:ext cx="5767920" cy="19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spcBef>
                <a:spcPts val="550"/>
              </a:spcBef>
            </a:pPr>
            <a:r>
              <a:rPr b="1" lang="it" sz="1100" spc="-1" strike="noStrike">
                <a:solidFill>
                  <a:srgbClr val="8c95aa"/>
                </a:solidFill>
                <a:latin typeface="Leelawadee"/>
              </a:rPr>
              <a:t>Talos – HCI  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162" name="TextShape 4"/>
          <p:cNvSpPr txBox="1"/>
          <p:nvPr/>
        </p:nvSpPr>
        <p:spPr>
          <a:xfrm>
            <a:off x="6903000" y="6597360"/>
            <a:ext cx="2133360" cy="19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F8A5D78-972C-47A5-BB4E-5A74D13F1A66}" type="slidenum">
              <a:rPr b="1" lang="en-US" sz="1100" spc="-1" strike="noStrike">
                <a:solidFill>
                  <a:srgbClr val="8c95aa"/>
                </a:solidFill>
                <a:latin typeface="Leelawadee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1979640" y="188640"/>
            <a:ext cx="6984720" cy="41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Calibri"/>
              </a:rPr>
              <a:t>Usability Test</a:t>
            </a:r>
            <a:endParaRPr b="1" lang="it-IT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91440" y="1097280"/>
            <a:ext cx="8784720" cy="5148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>
              <a:lnSpc>
                <a:spcPct val="100000"/>
              </a:lnSpc>
              <a:spcBef>
                <a:spcPts val="1329"/>
              </a:spcBef>
              <a:spcAft>
                <a:spcPts val="1134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To develop the system 3 different test were done:</a:t>
            </a: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329"/>
              </a:spcBef>
              <a:spcAft>
                <a:spcPts val="1134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329"/>
              </a:spcBef>
              <a:spcAft>
                <a:spcPts val="1134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Designing stage: </a:t>
            </a:r>
            <a:r>
              <a:rPr b="0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In this stage a simple choice was presented to a small test group, consisting in chosing the favourite design for the physical device. </a:t>
            </a: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329"/>
              </a:spcBef>
              <a:spcAft>
                <a:spcPts val="1134"/>
              </a:spcAft>
              <a:buClr>
                <a:srgbClr val="000000"/>
              </a:buClr>
              <a:buAutoNum type="arabicParenR"/>
              <a:tabLst>
                <a:tab algn="l" pos="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Raw prototype stage: </a:t>
            </a:r>
            <a:r>
              <a:rPr b="0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here the same group as before tested a raw version of the device,  suggesting adding a </a:t>
            </a:r>
            <a:r>
              <a:rPr b="1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buzzer </a:t>
            </a:r>
            <a:r>
              <a:rPr b="0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for the sound feedback and other small visual improvements.</a:t>
            </a: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329"/>
              </a:spcBef>
              <a:spcAft>
                <a:spcPts val="1134"/>
              </a:spcAft>
              <a:buClr>
                <a:srgbClr val="000000"/>
              </a:buClr>
              <a:buAutoNum type="arabicParenR"/>
              <a:tabLst>
                <a:tab algn="l" pos="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Final usability test:</a:t>
            </a:r>
            <a:r>
              <a:rPr b="0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 a more structured test for the device.</a:t>
            </a: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329"/>
              </a:spcBef>
              <a:spcAft>
                <a:spcPts val="1134"/>
              </a:spcAft>
              <a:buClr>
                <a:srgbClr val="000000"/>
              </a:buClr>
              <a:buFont typeface="StarSymbol"/>
              <a:buAutoNum type="arabicParenR" startAt="2"/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329"/>
              </a:spcBef>
              <a:spcAft>
                <a:spcPts val="1134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329"/>
              </a:spcBef>
              <a:spcAft>
                <a:spcPts val="1134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2268"/>
              </a:spcBef>
              <a:spcAft>
                <a:spcPts val="1134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107640" y="6597360"/>
            <a:ext cx="5767920" cy="19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spcBef>
                <a:spcPts val="550"/>
              </a:spcBef>
            </a:pPr>
            <a:r>
              <a:rPr b="1" lang="it" sz="1100" spc="-1" strike="noStrike">
                <a:solidFill>
                  <a:srgbClr val="8c95aa"/>
                </a:solidFill>
                <a:latin typeface="Leelawadee"/>
              </a:rPr>
              <a:t>Talos – HCI  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166" name="TextShape 4"/>
          <p:cNvSpPr txBox="1"/>
          <p:nvPr/>
        </p:nvSpPr>
        <p:spPr>
          <a:xfrm>
            <a:off x="6903000" y="6597360"/>
            <a:ext cx="2133360" cy="19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7CECEEB-0927-439C-94DD-A723B7A6656A}" type="slidenum">
              <a:rPr b="1" lang="en-US" sz="1100" spc="-1" strike="noStrike">
                <a:solidFill>
                  <a:srgbClr val="8c95aa"/>
                </a:solidFill>
                <a:latin typeface="Leelawadee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1979640" y="188640"/>
            <a:ext cx="6984720" cy="41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Calibri"/>
              </a:rPr>
              <a:t>Final Usability Test</a:t>
            </a:r>
            <a:endParaRPr b="1" lang="it-IT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91440" y="1097280"/>
            <a:ext cx="8784720" cy="5148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The final usability test was structured in a series of 6 task, for a group of 5 people.</a:t>
            </a: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Here the tasks requested:</a:t>
            </a: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Open the app and</a:t>
            </a:r>
            <a:r>
              <a:rPr b="1" lang="en-US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 connect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 to the device;</a:t>
            </a: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Unlock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 and then </a:t>
            </a:r>
            <a:r>
              <a:rPr b="1" lang="en-US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lock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 the door;</a:t>
            </a: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Register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 a new fingerprint profile;</a:t>
            </a: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Give </a:t>
            </a:r>
            <a:r>
              <a:rPr b="1" lang="en-US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entrance permissions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 to the new profile;</a:t>
            </a: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Delete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 permanently the newly created profile.</a:t>
            </a: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StarSymbol"/>
              <a:buAutoNum type="arabicParenR" startAt="2"/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1701"/>
              </a:spcBef>
              <a:spcAft>
                <a:spcPts val="850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107640" y="6597360"/>
            <a:ext cx="5767920" cy="19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spcBef>
                <a:spcPts val="550"/>
              </a:spcBef>
            </a:pPr>
            <a:r>
              <a:rPr b="1" lang="it" sz="1100" spc="-1" strike="noStrike">
                <a:solidFill>
                  <a:srgbClr val="8c95aa"/>
                </a:solidFill>
                <a:latin typeface="Leelawadee"/>
              </a:rPr>
              <a:t>Talos – HCI  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170" name="TextShape 4"/>
          <p:cNvSpPr txBox="1"/>
          <p:nvPr/>
        </p:nvSpPr>
        <p:spPr>
          <a:xfrm>
            <a:off x="6903000" y="6597360"/>
            <a:ext cx="2133360" cy="19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993914C-948B-4A9D-9C0F-F56FA36C9C01}" type="slidenum">
              <a:rPr b="1" lang="en-US" sz="1100" spc="-1" strike="noStrike">
                <a:solidFill>
                  <a:srgbClr val="8c95aa"/>
                </a:solidFill>
                <a:latin typeface="Leelawadee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979640" y="188640"/>
            <a:ext cx="6984720" cy="41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Calibri"/>
              </a:rPr>
              <a:t>Index</a:t>
            </a:r>
            <a:endParaRPr b="1" lang="it-IT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206640" y="1016640"/>
            <a:ext cx="8784720" cy="5148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Introduction</a:t>
            </a:r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Needfinding</a:t>
            </a:r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Technical overview and implementation</a:t>
            </a:r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Usability testing</a:t>
            </a:r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Conclusions</a:t>
            </a:r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107640" y="6597360"/>
            <a:ext cx="5767920" cy="19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spcBef>
                <a:spcPts val="550"/>
              </a:spcBef>
            </a:pPr>
            <a:r>
              <a:rPr b="1" lang="it" sz="1100" spc="-1" strike="noStrike">
                <a:solidFill>
                  <a:srgbClr val="8c95aa"/>
                </a:solidFill>
                <a:latin typeface="Leelawadee"/>
              </a:rPr>
              <a:t>Talos – HCI  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92" name="TextShape 4"/>
          <p:cNvSpPr txBox="1"/>
          <p:nvPr/>
        </p:nvSpPr>
        <p:spPr>
          <a:xfrm>
            <a:off x="6903000" y="6597360"/>
            <a:ext cx="2133360" cy="19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0B72EC6-D8B6-4537-9BC6-E4C1872D351A}" type="slidenum">
              <a:rPr b="1" lang="en-US" sz="1100" spc="-1" strike="noStrike">
                <a:solidFill>
                  <a:srgbClr val="8c95aa"/>
                </a:solidFill>
                <a:latin typeface="Leelawadee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1979640" y="188640"/>
            <a:ext cx="6984720" cy="41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2600" spc="-1" strike="noStrike">
                <a:solidFill>
                  <a:srgbClr val="ffffff"/>
                </a:solidFill>
                <a:latin typeface="Calibri"/>
              </a:rPr>
              <a:t>Usability Test - results</a:t>
            </a:r>
            <a:endParaRPr b="1" lang="it-IT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91440" y="1097280"/>
            <a:ext cx="8784720" cy="5148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Here we can see the results from the test seen before:</a:t>
            </a: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StarSymbol"/>
              <a:buAutoNum type="arabicParenR" startAt="2"/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1701"/>
              </a:spcBef>
              <a:spcAft>
                <a:spcPts val="850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107640" y="6597360"/>
            <a:ext cx="5767920" cy="19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spcBef>
                <a:spcPts val="550"/>
              </a:spcBef>
            </a:pPr>
            <a:r>
              <a:rPr b="1" lang="it" sz="1100" spc="-1" strike="noStrike">
                <a:solidFill>
                  <a:srgbClr val="8c95aa"/>
                </a:solidFill>
                <a:latin typeface="Leelawadee"/>
              </a:rPr>
              <a:t>Talos – HCI  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174" name="TextShape 4"/>
          <p:cNvSpPr txBox="1"/>
          <p:nvPr/>
        </p:nvSpPr>
        <p:spPr>
          <a:xfrm>
            <a:off x="6903000" y="6597360"/>
            <a:ext cx="2133360" cy="19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1456D04-7B20-45D7-9E8D-C76850CC3D81}" type="slidenum">
              <a:rPr b="1" lang="en-US" sz="1100" spc="-1" strike="noStrike">
                <a:solidFill>
                  <a:srgbClr val="8c95aa"/>
                </a:solidFill>
                <a:latin typeface="Leelawadee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1196640" y="1554480"/>
            <a:ext cx="6575760" cy="46260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1979640" y="188640"/>
            <a:ext cx="6984720" cy="41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2600" spc="-1" strike="noStrike">
                <a:solidFill>
                  <a:srgbClr val="ffffff"/>
                </a:solidFill>
                <a:latin typeface="Calibri"/>
              </a:rPr>
              <a:t>Usability Test - results</a:t>
            </a:r>
            <a:endParaRPr b="1" lang="it-IT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91440" y="1097280"/>
            <a:ext cx="8784720" cy="51483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000"/>
          </a:bodyPr>
          <a:p>
            <a:pPr marL="4572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Summarizing the results we can say that:</a:t>
            </a: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The app seems to be </a:t>
            </a:r>
            <a:r>
              <a:rPr b="1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intuitive and pleasant </a:t>
            </a:r>
            <a:r>
              <a:rPr b="0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enough;</a:t>
            </a: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The app also overall </a:t>
            </a:r>
            <a:r>
              <a:rPr b="1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lacks in appearance</a:t>
            </a:r>
            <a:r>
              <a:rPr b="0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; </a:t>
            </a: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Particularly critical is the action of </a:t>
            </a:r>
            <a:r>
              <a:rPr b="1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deletion of an user</a:t>
            </a:r>
            <a:r>
              <a:rPr b="0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;</a:t>
            </a: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After asking how to improve the usability of the app the subjects suggested to present a </a:t>
            </a:r>
            <a:r>
              <a:rPr b="1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brief tutorial screen</a:t>
            </a:r>
            <a:r>
              <a:rPr b="0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 when first opening the app.</a:t>
            </a: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tabLst>
                <a:tab algn="l" pos="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Its worth to be noted that no user actually pressed the help button when trying the app.</a:t>
            </a: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StarSymbol"/>
              <a:buAutoNum type="arabicParenR" startAt="2"/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1701"/>
              </a:spcBef>
              <a:spcAft>
                <a:spcPts val="850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107640" y="6597360"/>
            <a:ext cx="5767920" cy="19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spcBef>
                <a:spcPts val="550"/>
              </a:spcBef>
            </a:pPr>
            <a:r>
              <a:rPr b="1" lang="it" sz="1100" spc="-1" strike="noStrike">
                <a:solidFill>
                  <a:srgbClr val="8c95aa"/>
                </a:solidFill>
                <a:latin typeface="Leelawadee"/>
              </a:rPr>
              <a:t>Talos – HCI  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179" name="TextShape 4"/>
          <p:cNvSpPr txBox="1"/>
          <p:nvPr/>
        </p:nvSpPr>
        <p:spPr>
          <a:xfrm>
            <a:off x="6903000" y="6597360"/>
            <a:ext cx="2133360" cy="19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2DEDBD4-8583-4303-8123-5B0C66D9277D}" type="slidenum">
              <a:rPr b="1" lang="en-US" sz="1100" spc="-1" strike="noStrike">
                <a:solidFill>
                  <a:srgbClr val="8c95aa"/>
                </a:solidFill>
                <a:latin typeface="Leelawadee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1979640" y="188640"/>
            <a:ext cx="6984720" cy="41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Calibri"/>
              </a:rPr>
              <a:t>Conclusions</a:t>
            </a:r>
            <a:endParaRPr b="1" lang="it-IT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91440" y="1097280"/>
            <a:ext cx="8784720" cy="5148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tabLst>
                <a:tab algn="l" pos="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After the usability testing, we can say that: </a:t>
            </a:r>
            <a:endParaRPr b="0" lang="it-IT" sz="32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2835"/>
              </a:spcBef>
              <a:spcAft>
                <a:spcPts val="2835"/>
              </a:spcAft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Presenting an </a:t>
            </a:r>
            <a:r>
              <a:rPr b="1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initial tutorial</a:t>
            </a:r>
            <a:r>
              <a:rPr b="0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 seems to be a crucial  to boost the initial intuitiveness;</a:t>
            </a: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A possible addition to the system may be a </a:t>
            </a:r>
            <a:r>
              <a:rPr b="1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physical key</a:t>
            </a:r>
            <a:r>
              <a:rPr b="0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 for entrance;</a:t>
            </a: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Overall, we found that the system seems to work </a:t>
            </a:r>
            <a:r>
              <a:rPr b="1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absolving</a:t>
            </a:r>
            <a:r>
              <a:rPr b="0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 most  of the </a:t>
            </a:r>
            <a:r>
              <a:rPr b="1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principal needs </a:t>
            </a:r>
            <a:r>
              <a:rPr b="0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found in the needfinding process.</a:t>
            </a: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StarSymbol"/>
              <a:buAutoNum type="arabicParenR" startAt="2"/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1701"/>
              </a:spcBef>
              <a:spcAft>
                <a:spcPts val="850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107640" y="6597360"/>
            <a:ext cx="5767920" cy="19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spcBef>
                <a:spcPts val="550"/>
              </a:spcBef>
            </a:pPr>
            <a:r>
              <a:rPr b="1" lang="it" sz="1100" spc="-1" strike="noStrike">
                <a:solidFill>
                  <a:srgbClr val="8c95aa"/>
                </a:solidFill>
                <a:latin typeface="Leelawadee"/>
              </a:rPr>
              <a:t>Talos – HCI  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183" name="TextShape 4"/>
          <p:cNvSpPr txBox="1"/>
          <p:nvPr/>
        </p:nvSpPr>
        <p:spPr>
          <a:xfrm>
            <a:off x="6903000" y="6597360"/>
            <a:ext cx="2133360" cy="19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F80130A-3840-49C9-B30E-81FF8E25CE42}" type="slidenum">
              <a:rPr b="1" lang="en-US" sz="1100" spc="-1" strike="noStrike">
                <a:solidFill>
                  <a:srgbClr val="8c95aa"/>
                </a:solidFill>
                <a:latin typeface="Leelawadee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979640" y="188640"/>
            <a:ext cx="6984720" cy="41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Calibri"/>
              </a:rPr>
              <a:t>Introduction</a:t>
            </a:r>
            <a:endParaRPr b="1" lang="it-IT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76400" y="1371600"/>
            <a:ext cx="8784720" cy="5148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333333"/>
                </a:solidFill>
                <a:latin typeface="Noto Sans CJK KR"/>
              </a:rPr>
              <a:t>Talos is an hybrid application based on a physical device and a dedicated control app, born from the idea of a smart lock freely placeable and highly intuitive. 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Noto Sans CJK KR"/>
              </a:rPr>
              <a:t>Objectives: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Noto Sans CJK KR"/>
              </a:rPr>
              <a:t>Create a secure lock controllable from distance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Noto Sans CJK KR"/>
              </a:rPr>
              <a:t>Let the user be able to manage dynamically entrance permission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Noto Sans CJK KR"/>
              </a:rPr>
              <a:t>Notify the user with a smart ringbell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107640" y="6597360"/>
            <a:ext cx="5767920" cy="19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spcBef>
                <a:spcPts val="550"/>
              </a:spcBef>
            </a:pPr>
            <a:r>
              <a:rPr b="1" lang="it" sz="1100" spc="-1" strike="noStrike">
                <a:solidFill>
                  <a:srgbClr val="8c95aa"/>
                </a:solidFill>
                <a:latin typeface="Leelawadee"/>
              </a:rPr>
              <a:t>Talos – HCI  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96" name="TextShape 4"/>
          <p:cNvSpPr txBox="1"/>
          <p:nvPr/>
        </p:nvSpPr>
        <p:spPr>
          <a:xfrm>
            <a:off x="6903000" y="6597360"/>
            <a:ext cx="2133360" cy="19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685B55F-A7A1-4B67-A9E9-034266638D10}" type="slidenum">
              <a:rPr b="1" lang="en-US" sz="1100" spc="-1" strike="noStrike">
                <a:solidFill>
                  <a:srgbClr val="8c95aa"/>
                </a:solidFill>
                <a:latin typeface="Leelawadee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979640" y="188640"/>
            <a:ext cx="6984720" cy="41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Calibri"/>
              </a:rPr>
              <a:t>Needfinding</a:t>
            </a:r>
            <a:endParaRPr b="1" lang="it-IT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76400" y="1371600"/>
            <a:ext cx="8784720" cy="5148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Noto Sans CJK KR"/>
              </a:rPr>
              <a:t>We divide the needfinding process in 3 parts:</a:t>
            </a: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Noto Sans CJK KR"/>
              </a:rPr>
              <a:t>Personas: we create fictional personas to summarize potential users of the system  </a:t>
            </a: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Noto Sans CJK KR"/>
              </a:rPr>
              <a:t>Scenarios: personas are set in scenarios to highlight  their necessities </a:t>
            </a: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Noto Sans CJK KR"/>
              </a:rPr>
              <a:t>Requirements: we extract and identify the principal requirements for such a system</a:t>
            </a: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1984"/>
              </a:spcBef>
              <a:spcAft>
                <a:spcPts val="567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107640" y="6597360"/>
            <a:ext cx="5767920" cy="19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spcBef>
                <a:spcPts val="550"/>
              </a:spcBef>
            </a:pPr>
            <a:r>
              <a:rPr b="1" lang="it" sz="1100" spc="-1" strike="noStrike">
                <a:solidFill>
                  <a:srgbClr val="8c95aa"/>
                </a:solidFill>
                <a:latin typeface="Leelawadee"/>
              </a:rPr>
              <a:t>Talos – HCI  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100" name="TextShape 4"/>
          <p:cNvSpPr txBox="1"/>
          <p:nvPr/>
        </p:nvSpPr>
        <p:spPr>
          <a:xfrm>
            <a:off x="6903000" y="6597360"/>
            <a:ext cx="2133360" cy="19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E1E63BF-8654-495A-A9FC-0F0E925AB3EC}" type="slidenum">
              <a:rPr b="1" lang="en-US" sz="1100" spc="-1" strike="noStrike">
                <a:solidFill>
                  <a:srgbClr val="8c95aa"/>
                </a:solidFill>
                <a:latin typeface="Leelawadee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979640" y="188640"/>
            <a:ext cx="6984720" cy="41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Calibri"/>
              </a:rPr>
              <a:t>Needfinding - Personas</a:t>
            </a:r>
            <a:endParaRPr b="1" lang="it-IT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07640" y="6597360"/>
            <a:ext cx="5767920" cy="19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spcBef>
                <a:spcPts val="550"/>
              </a:spcBef>
            </a:pPr>
            <a:r>
              <a:rPr b="1" lang="it" sz="1100" spc="-1" strike="noStrike">
                <a:solidFill>
                  <a:srgbClr val="8c95aa"/>
                </a:solidFill>
                <a:latin typeface="Leelawadee"/>
              </a:rPr>
              <a:t>Talos – HCI  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6903000" y="6597360"/>
            <a:ext cx="2133360" cy="19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15AE422-3158-491A-8487-93A90D4B1DA8}" type="slidenum">
              <a:rPr b="1" lang="en-US" sz="1100" spc="-1" strike="noStrike">
                <a:solidFill>
                  <a:srgbClr val="8c95aa"/>
                </a:solidFill>
                <a:latin typeface="Leelawadee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548640" y="1645920"/>
            <a:ext cx="3085920" cy="41148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05" name="TextShape 4"/>
          <p:cNvSpPr txBox="1"/>
          <p:nvPr/>
        </p:nvSpPr>
        <p:spPr>
          <a:xfrm>
            <a:off x="3931920" y="1371600"/>
            <a:ext cx="4846320" cy="448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it-IT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                                    </a:t>
            </a:r>
            <a:r>
              <a:rPr b="1" lang="it-IT" sz="2000" spc="-1" strike="noStrike">
                <a:solidFill>
                  <a:srgbClr val="000000"/>
                </a:solidFill>
                <a:latin typeface="Calibri"/>
                <a:ea typeface="Noto Sans CJK SC"/>
              </a:rPr>
              <a:t>Francesco</a:t>
            </a:r>
            <a:r>
              <a:rPr b="0" lang="it-IT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:</a:t>
            </a:r>
            <a:r>
              <a:rPr b="0" lang="it-IT" sz="3200" spc="-1" strike="noStrike">
                <a:solidFill>
                  <a:srgbClr val="000000"/>
                </a:solidFill>
                <a:latin typeface="Calibri"/>
                <a:ea typeface="Noto Sans CJK SC"/>
              </a:rPr>
              <a:t> 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23 years old college student, studying math.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He loves videogames, and spends much of his day in his room.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When he's in his gaming(or, more rarely, study) sessions, he likes to concentrate on them, isolating a little from his noisy roommates.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979640" y="188640"/>
            <a:ext cx="6984720" cy="41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Calibri"/>
              </a:rPr>
              <a:t>Needfinding - Personas</a:t>
            </a:r>
            <a:endParaRPr b="1" lang="it-IT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107640" y="6597360"/>
            <a:ext cx="5767920" cy="19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spcBef>
                <a:spcPts val="550"/>
              </a:spcBef>
            </a:pPr>
            <a:r>
              <a:rPr b="1" lang="it" sz="1100" spc="-1" strike="noStrike">
                <a:solidFill>
                  <a:srgbClr val="8c95aa"/>
                </a:solidFill>
                <a:latin typeface="Leelawadee"/>
              </a:rPr>
              <a:t>Talos – HCI  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6903000" y="6597360"/>
            <a:ext cx="2133360" cy="19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8CF5EE8-37C5-4AD3-A0EE-71D0C5BCE1CB}" type="slidenum">
              <a:rPr b="1" lang="en-US" sz="1100" spc="-1" strike="noStrike">
                <a:solidFill>
                  <a:srgbClr val="8c95aa"/>
                </a:solidFill>
                <a:latin typeface="Leelawadee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109" name="TextShape 4"/>
          <p:cNvSpPr txBox="1"/>
          <p:nvPr/>
        </p:nvSpPr>
        <p:spPr>
          <a:xfrm>
            <a:off x="3931920" y="1371600"/>
            <a:ext cx="4846320" cy="448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it-IT" sz="2000" spc="-1" strike="noStrike">
                <a:solidFill>
                  <a:srgbClr val="000000"/>
                </a:solidFill>
                <a:latin typeface="Calibri"/>
                <a:ea typeface="Noto Sans CJK SC"/>
              </a:rPr>
              <a:t>Emanuele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: 22 years old Med 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student, he has a girlfriend with whom he shares most of his daily routine.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Emanuele loves to reserves himself and with his fiancé moments of intimacy and privacy.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He rarely skips a day of training; overall, he's a very methodical guy that likes full control in his everyday life.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457200" y="1371600"/>
            <a:ext cx="3291840" cy="438912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979640" y="188640"/>
            <a:ext cx="6984720" cy="41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Calibri"/>
              </a:rPr>
              <a:t>Needfinding - Personas</a:t>
            </a:r>
            <a:endParaRPr b="1" lang="it-IT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107640" y="6597360"/>
            <a:ext cx="5767920" cy="19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spcBef>
                <a:spcPts val="550"/>
              </a:spcBef>
            </a:pPr>
            <a:r>
              <a:rPr b="1" lang="it" sz="1100" spc="-1" strike="noStrike">
                <a:solidFill>
                  <a:srgbClr val="8c95aa"/>
                </a:solidFill>
                <a:latin typeface="Leelawadee"/>
              </a:rPr>
              <a:t>Talos – HCI  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6903000" y="6597360"/>
            <a:ext cx="2133360" cy="19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EAE9245-395B-40F6-B460-21C0F9F7C11F}" type="slidenum">
              <a:rPr b="1" lang="en-US" sz="1100" spc="-1" strike="noStrike">
                <a:solidFill>
                  <a:srgbClr val="8c95aa"/>
                </a:solidFill>
                <a:latin typeface="Leelawadee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114" name="TextShape 4"/>
          <p:cNvSpPr txBox="1"/>
          <p:nvPr/>
        </p:nvSpPr>
        <p:spPr>
          <a:xfrm>
            <a:off x="4937760" y="1463040"/>
            <a:ext cx="3749040" cy="448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it-IT" sz="2000" spc="-1" strike="noStrike">
                <a:solidFill>
                  <a:srgbClr val="000000"/>
                </a:solidFill>
                <a:latin typeface="Calibri"/>
                <a:ea typeface="Noto Sans CJK SC"/>
              </a:rPr>
              <a:t>Roberto</a:t>
            </a:r>
            <a:r>
              <a:rPr b="0" lang="it-IT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:</a:t>
            </a:r>
            <a:r>
              <a:rPr b="0" lang="it-IT" sz="3200" spc="-1" strike="noStrike">
                <a:solidFill>
                  <a:srgbClr val="000000"/>
                </a:solidFill>
                <a:latin typeface="Calibri"/>
                <a:ea typeface="Noto Sans CJK SC"/>
              </a:rPr>
              <a:t> 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Roberto is a middle aged man, working in a cement factory in the IT department.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He's an old school computer programmer but he still has some difficulties approaching with smartphones and such.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Very practical guy knows all the secrets and needs of the industrial field.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274320" y="1554480"/>
            <a:ext cx="4480560" cy="402336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979640" y="188640"/>
            <a:ext cx="6984720" cy="41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Calibri"/>
              </a:rPr>
              <a:t>Needfinding - Scenarios</a:t>
            </a:r>
            <a:endParaRPr b="1" lang="it-IT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-6480" y="1097280"/>
            <a:ext cx="8784720" cy="5148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Noto Sans CJK KR"/>
              </a:rPr>
              <a:t>Here the 4 different scenarios hypotesised, summarized in their focal points:</a:t>
            </a: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Francesco wants to lock his room to study better, but his roommates request to enter at times. He </a:t>
            </a:r>
            <a:r>
              <a:rPr b="1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needs</a:t>
            </a:r>
            <a:r>
              <a:rPr b="0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 </a:t>
            </a:r>
            <a:r>
              <a:rPr b="1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a way to pilot the door lock remotely</a:t>
            </a:r>
            <a:r>
              <a:rPr b="0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 without leaving his desk.</a:t>
            </a: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1984"/>
              </a:spcBef>
              <a:spcAft>
                <a:spcPts val="567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107640" y="6597360"/>
            <a:ext cx="5767920" cy="19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spcBef>
                <a:spcPts val="550"/>
              </a:spcBef>
            </a:pPr>
            <a:r>
              <a:rPr b="1" lang="it" sz="1100" spc="-1" strike="noStrike">
                <a:solidFill>
                  <a:srgbClr val="8c95aa"/>
                </a:solidFill>
                <a:latin typeface="Leelawadee"/>
              </a:rPr>
              <a:t>Talos – HCI  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119" name="TextShape 4"/>
          <p:cNvSpPr txBox="1"/>
          <p:nvPr/>
        </p:nvSpPr>
        <p:spPr>
          <a:xfrm>
            <a:off x="6903000" y="6597360"/>
            <a:ext cx="2133360" cy="19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E265E4F-015F-4F97-BE87-FF8C28EB2E13}" type="slidenum">
              <a:rPr b="1" lang="en-US" sz="1100" spc="-1" strike="noStrike">
                <a:solidFill>
                  <a:srgbClr val="8c95aa"/>
                </a:solidFill>
                <a:latin typeface="Leelawadee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979640" y="188640"/>
            <a:ext cx="6984720" cy="417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Calibri"/>
              </a:rPr>
              <a:t>Needfinding - Scenarios</a:t>
            </a:r>
            <a:endParaRPr b="1" lang="it-IT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84960" y="1069560"/>
            <a:ext cx="8784720" cy="5148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Noto Sans CJK KR"/>
              </a:rPr>
              <a:t>Here the 4 different scenarios hypotesised, summarized in their focal points:</a:t>
            </a: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Francesco wants to lock his room to study better, but his roommates request to enter at times. He </a:t>
            </a:r>
            <a:r>
              <a:rPr b="1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needs</a:t>
            </a:r>
            <a:r>
              <a:rPr b="0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 </a:t>
            </a:r>
            <a:r>
              <a:rPr b="1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a way to pilot the door lock remotely</a:t>
            </a:r>
            <a:r>
              <a:rPr b="0" lang="it-IT" sz="2000" spc="-1" strike="noStrike">
                <a:solidFill>
                  <a:srgbClr val="000000"/>
                </a:solidFill>
                <a:latin typeface="Noto Sans CJK KR"/>
                <a:ea typeface="Noto Sans CJK SC"/>
              </a:rPr>
              <a:t> without leaving his desk.</a:t>
            </a: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Noto Sans CJK KR"/>
              </a:rPr>
              <a:t>Emanuele has to leave his appartment for a while, and</a:t>
            </a:r>
            <a:r>
              <a:rPr b="1" lang="en-US" sz="2000" spc="-1" strike="noStrike">
                <a:solidFill>
                  <a:srgbClr val="000000"/>
                </a:solidFill>
                <a:latin typeface="Noto Sans CJK KR"/>
              </a:rPr>
              <a:t> would like a way to secure his room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</a:rPr>
              <a:t> while away, having no lock installed.</a:t>
            </a: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457200">
              <a:lnSpc>
                <a:spcPct val="100000"/>
              </a:lnSpc>
              <a:spcBef>
                <a:spcPts val="1046"/>
              </a:spcBef>
              <a:spcAft>
                <a:spcPts val="567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1984"/>
              </a:spcBef>
              <a:spcAft>
                <a:spcPts val="567"/>
              </a:spcAft>
              <a:tabLst>
                <a:tab algn="l" pos="0"/>
              </a:tabLst>
            </a:pPr>
            <a:endParaRPr b="0" lang="it-IT" sz="2000" spc="-1" strike="noStrike">
              <a:solidFill>
                <a:srgbClr val="000000"/>
              </a:solidFill>
              <a:latin typeface="Calibri"/>
              <a:ea typeface="Noto Sans CJK SC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107640" y="6597360"/>
            <a:ext cx="5767920" cy="19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spcBef>
                <a:spcPts val="550"/>
              </a:spcBef>
            </a:pPr>
            <a:r>
              <a:rPr b="1" lang="it" sz="1100" spc="-1" strike="noStrike">
                <a:solidFill>
                  <a:srgbClr val="8c95aa"/>
                </a:solidFill>
                <a:latin typeface="Leelawadee"/>
              </a:rPr>
              <a:t>Talos – HCI  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123" name="TextShape 4"/>
          <p:cNvSpPr txBox="1"/>
          <p:nvPr/>
        </p:nvSpPr>
        <p:spPr>
          <a:xfrm>
            <a:off x="6903000" y="6597360"/>
            <a:ext cx="2133360" cy="19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04E05EE-816E-4687-A0FD-049E22808E00}" type="slidenum">
              <a:rPr b="1" lang="en-US" sz="1100" spc="-1" strike="noStrike">
                <a:solidFill>
                  <a:srgbClr val="8c95aa"/>
                </a:solidFill>
                <a:latin typeface="Leelawadee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Unifi</Template>
  <TotalTime>2743</TotalTime>
  <Application>LibreOffice/6.4.7.2$Linux_X86_64 LibreOffice_project/40$Build-2</Application>
  <Company>UNIFI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2014-01-08T11:46:39Z</dcterms:created>
  <dc:creator>GC</dc:creator>
  <dc:description/>
  <dc:language>en-US</dc:language>
  <cp:lastModifiedBy/>
  <cp:lastPrinted>2021-09-23T16:08:03Z</cp:lastPrinted>
  <dcterms:modified xsi:type="dcterms:W3CDTF">2022-04-25T15:34:05Z</dcterms:modified>
  <cp:revision>13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UNIFI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Presentazione su schermo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18</vt:i4>
  </property>
</Properties>
</file>