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80" r:id="rId4"/>
    <p:sldId id="279" r:id="rId5"/>
    <p:sldId id="259" r:id="rId6"/>
    <p:sldId id="260" r:id="rId7"/>
    <p:sldId id="262" r:id="rId8"/>
    <p:sldId id="263" r:id="rId9"/>
    <p:sldId id="261" r:id="rId10"/>
    <p:sldId id="265" r:id="rId11"/>
    <p:sldId id="273" r:id="rId12"/>
    <p:sldId id="266" r:id="rId13"/>
    <p:sldId id="268" r:id="rId14"/>
    <p:sldId id="267" r:id="rId15"/>
    <p:sldId id="269" r:id="rId16"/>
    <p:sldId id="270" r:id="rId17"/>
    <p:sldId id="274" r:id="rId18"/>
    <p:sldId id="276" r:id="rId19"/>
    <p:sldId id="275" r:id="rId20"/>
    <p:sldId id="272" r:id="rId21"/>
    <p:sldId id="277" r:id="rId22"/>
  </p:sldIdLst>
  <p:sldSz cx="9144000" cy="6858000" type="screen4x3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C7D966-1543-E84E-BAA7-ABD9E6DAB05D}" type="datetime1">
              <a:rPr lang="en-US"/>
              <a:pPr>
                <a:defRPr/>
              </a:pPr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8A0FB1-1E5D-D241-AE53-269CB457A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231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0619B9-5AD6-304A-9CE3-306E8F619B85}" type="datetime1">
              <a:rPr lang="en-US"/>
              <a:pPr>
                <a:defRPr/>
              </a:pPr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62EF67-54A0-3243-9AB2-5E778E10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7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CFE3247-2325-4F4F-90BD-1F3E9B4B9B2B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latin typeface="Calibri" charset="0"/>
            </a:endParaRPr>
          </a:p>
        </p:txBody>
      </p:sp>
      <p:sp>
        <p:nvSpPr>
          <p:cNvPr id="16388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 Linotype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2FC-E46E-5922-B86B-2874562C1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0FB3-A243-756C-7675-A02795C3F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E127-4DB9-8440-FE58-5E67CABB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86499-A7F4-9C4B-899C-71F756FD5CFC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4397-E76A-DE4D-DD71-CFF8E58A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1D8B-8755-AB6E-CEFE-2B603BF0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078A5-2433-A143-8931-BCCC1C44EC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A40-7A2B-AF35-5503-53849290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2C4F7-5C08-CA3B-2818-01EB444A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FACE-1519-A600-929E-0D163B2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01735-EF7C-2242-B035-FDD501E04FFF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0126-F11F-AA60-9085-7FDB9458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2AF4-1150-F31C-CD1C-730EDA7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1EDA4-1415-DA4A-9763-0EECCE7B09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C5D58-0547-9863-FDF2-52927C674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2EC4-7B4E-BEA5-A0C7-05D6D57A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336C-A10F-C0CB-146E-EF79F1A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F04748-120C-D64D-ADFD-EB5B8191A65B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08AB-72F3-5184-A4E9-E4D7B60E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D51A-CCCC-D93F-5B7D-3BB5643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22D4D-12BD-D743-8398-52644EBBD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284-BF66-DEE4-5368-D6672F0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12E1-CC30-B46D-0511-33F927F9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2829-79F5-0298-16C4-D5114348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76476-6F55-6E40-978A-8362D77B8CDD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0F2-5EB7-BEDE-2210-0FFE77BD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CFC2-61D7-5908-ED0B-3F03AAA0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37E-B2CA-6A39-BAAF-1D63812B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3359-AD24-5E03-FA0B-E4C45BAF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2E18-EECD-6F91-7053-705939FC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1F47C1-E4E4-1B48-AC50-1269ECCE35BA}" type="datetime1">
              <a:rPr lang="it-IT" smtClean="0"/>
              <a:t>29/01/25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D4B4-15BC-29DC-5404-6C627BEC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660F-7D49-224B-CFBC-D361B193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21435-8D65-104A-9707-EC2924533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AD70-4A11-A949-F81F-AA920BF3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7AC9-29B9-1670-E7E9-C53D2BD77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BFCBB-BAF6-B727-3AB5-4BCFE57F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6C76-0607-39FE-95E2-0FD98DE1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5E168-D023-F34F-90A8-7AA4CE414AFC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AD49-39DE-C973-7E4E-0F45435E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62B6-35EA-0EB3-2B33-C6A17DD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DEFB8-391A-B44D-9823-B29CB5A73B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8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9EF6-681D-545C-F5FD-0B066676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3EF5-89E4-0A32-2922-FE0ADF0A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24FB-DF6E-67E8-06CC-1243BA4B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4415B-8702-67B1-34CA-EF20F28D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2D54C-3AF9-F71E-5350-23AC158B8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A8607-2233-4971-BBFC-042E835A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A831C-73B1-8B41-B6E0-0BBBACDD20C0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8FF44-A266-ED13-2259-9B730BD3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3EED3-205C-6740-80F2-82D2EF6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DEFB8-391A-B44D-9823-B29CB5A73B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66DE-EA4D-5429-F874-1D22A1C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EAA29-478E-DC39-4D64-D86BA83B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16CA9F-C50F-0A4A-AEC1-3E5A5E93098F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D9D6-C315-CFFC-00CB-72CC9332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07297-2E35-AFAA-4740-91052476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1007D-E4F3-4F4C-8E8F-76148E8060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EAA2F-B152-F764-696D-43477D2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49232-A737-674D-ABA5-FEF99E1AA4FF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047E8-BCC6-B170-10DE-8160D537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B32EA-FF0F-6C6F-7F49-9595B77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098EA-7545-414F-BFBC-F410E84D35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92CA-0213-9B93-69FD-84CAC86A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E4E2-6959-103A-C678-FFD07F8B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5ADF-BD57-9E07-5564-4E0EE77D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530-56EE-BDF7-04AE-A17CCBC2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2768-6206-7E4E-B6C1-53D023F5935D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5B6F-BE12-750A-E1DC-D7F3687A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9DD0-0D54-8C33-8090-65DA3F70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C9A3C-6149-A949-9C40-007C1A009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D4C5-880A-36D4-A25B-F4E8C33F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AF25E-6822-4BB1-9503-93AF6CEC3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D7E13-9D49-9CB9-9C5E-B36397C0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BDFA-D591-CCCC-486C-2D5A405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6CC2-B7FB-5A46-98C7-43002AC751D4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5DF4-CD62-9741-1561-C270BD45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6D9C-A8D9-E52E-8C45-66E4F789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B0D3E-2678-DC44-A654-6BF1F31564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140F6-8C54-64C9-C290-4CDA3879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D899-CB57-58D7-2A04-EB4A67E1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3187-3675-5829-DACB-F61C316BB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138BCA98-67F5-1341-93C7-B2BA381B5291}" type="datetime1">
              <a:rPr lang="it-IT" smtClean="0"/>
              <a:t>29/01/25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B9B7-9F6F-DAED-CB12-77E601AC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7EFB-5953-8E07-A367-FBE46B25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441DEFB8-391A-B44D-9823-B29CB5A73B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481" y="567558"/>
            <a:ext cx="8137038" cy="1807779"/>
          </a:xfrm>
        </p:spPr>
        <p:txBody>
          <a:bodyPr/>
          <a:lstStyle/>
          <a:p>
            <a:pPr algn="l"/>
            <a:r>
              <a:rPr lang="en-GB" sz="1800" dirty="0">
                <a:effectLst/>
                <a:latin typeface="CMR12"/>
              </a:rPr>
              <a:t>Methods and Applications for Empirical Economics</a:t>
            </a:r>
            <a:br>
              <a:rPr lang="en-GB" sz="1800" dirty="0">
                <a:effectLst/>
                <a:latin typeface="CMR12"/>
              </a:rPr>
            </a:br>
            <a:r>
              <a:rPr lang="en-GB" sz="1800" dirty="0">
                <a:effectLst/>
                <a:latin typeface="CMR12"/>
              </a:rPr>
              <a:t>Academic Year 2024/2025</a:t>
            </a:r>
            <a:br>
              <a:rPr lang="en-GB" sz="1800" dirty="0">
                <a:effectLst/>
                <a:latin typeface="CMR12"/>
              </a:rPr>
            </a:br>
            <a:r>
              <a:rPr lang="en-GB" sz="1800" dirty="0">
                <a:effectLst/>
                <a:latin typeface="CMR12"/>
              </a:rPr>
              <a:t>Ph.D. Programme in Economics and Finance, </a:t>
            </a:r>
            <a:r>
              <a:rPr lang="en-GB" sz="1800" dirty="0" err="1">
                <a:effectLst/>
                <a:latin typeface="CMR12"/>
              </a:rPr>
              <a:t>UniTn</a:t>
            </a:r>
            <a:r>
              <a:rPr lang="en-GB" sz="1800" dirty="0">
                <a:effectLst/>
                <a:latin typeface="CMR12"/>
              </a:rPr>
              <a:t> &amp; </a:t>
            </a:r>
            <a:r>
              <a:rPr lang="en-GB" sz="1800" dirty="0" err="1">
                <a:effectLst/>
                <a:latin typeface="CMR12"/>
              </a:rPr>
              <a:t>UniBZ</a:t>
            </a:r>
            <a:r>
              <a:rPr lang="en-GB" sz="1800" dirty="0">
                <a:effectLst/>
                <a:latin typeface="CMR12"/>
              </a:rPr>
              <a:t> </a:t>
            </a:r>
            <a:br>
              <a:rPr lang="en-GB" sz="800" dirty="0"/>
            </a:br>
            <a:br>
              <a:rPr lang="en-US" sz="2000" b="1" dirty="0">
                <a:effectLst/>
                <a:latin typeface="+mj-lt"/>
              </a:rPr>
            </a:br>
            <a:r>
              <a:rPr lang="en-US" sz="2000" b="1" dirty="0">
                <a:effectLst/>
                <a:latin typeface="+mj-lt"/>
              </a:rPr>
              <a:t>The Role of Firm R&amp;D Effort and Collaborations as Mediating Drivers of Innovation Policy Effectiveness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2962275"/>
            <a:ext cx="8015287" cy="260820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600" b="1" i="1" dirty="0">
                <a:solidFill>
                  <a:schemeClr val="tx1"/>
                </a:solidFill>
              </a:rPr>
              <a:t>Roberto Gabriele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Department of Economics and Management, University of Trento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it-IT" sz="1600" b="1" i="1" dirty="0">
                <a:solidFill>
                  <a:schemeClr val="tx1"/>
                </a:solidFill>
              </a:rPr>
              <a:t>Giovanni Cerulli</a:t>
            </a:r>
            <a:r>
              <a:rPr lang="it-IT" sz="1600" b="1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Bianca </a:t>
            </a:r>
            <a:r>
              <a:rPr lang="en-US" sz="1600" b="1" i="1" dirty="0" err="1">
                <a:solidFill>
                  <a:schemeClr val="tx1"/>
                </a:solidFill>
              </a:rPr>
              <a:t>Potì</a:t>
            </a:r>
            <a:endParaRPr lang="it-IT" sz="1600" b="1" dirty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it-IT" sz="1600" dirty="0">
                <a:solidFill>
                  <a:schemeClr val="tx1"/>
                </a:solidFill>
              </a:rPr>
              <a:t>IRCRES CNR,   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Cooperation intensity measure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</a:rPr>
              <a:t>We used the question about the collaboration activities of firms (respectively the questions: 10.1 in CIS3 and 6.4 in CIS4)</a:t>
            </a:r>
          </a:p>
          <a:p>
            <a:pPr algn="just"/>
            <a:r>
              <a:rPr lang="en-US" sz="1800" dirty="0">
                <a:solidFill>
                  <a:srgbClr val="2F5897"/>
                </a:solidFill>
              </a:rPr>
              <a:t>First</a:t>
            </a:r>
            <a:r>
              <a:rPr lang="en-US" sz="1800" dirty="0">
                <a:solidFill>
                  <a:srgbClr val="000000"/>
                </a:solidFill>
              </a:rPr>
              <a:t>, we build an </a:t>
            </a:r>
            <a:r>
              <a:rPr lang="en-US" sz="1800" b="1" dirty="0">
                <a:solidFill>
                  <a:srgbClr val="000000"/>
                </a:solidFill>
              </a:rPr>
              <a:t>indicator</a:t>
            </a:r>
            <a:r>
              <a:rPr lang="en-US" sz="1800" dirty="0">
                <a:solidFill>
                  <a:srgbClr val="000000"/>
                </a:solidFill>
              </a:rPr>
              <a:t> according to the </a:t>
            </a:r>
            <a:r>
              <a:rPr lang="en-US" sz="1800" b="1" dirty="0">
                <a:solidFill>
                  <a:srgbClr val="000000"/>
                </a:solidFill>
              </a:rPr>
              <a:t>number of different type of collaboration </a:t>
            </a:r>
            <a:r>
              <a:rPr lang="en-US" sz="1800" dirty="0">
                <a:solidFill>
                  <a:srgbClr val="000000"/>
                </a:solidFill>
              </a:rPr>
              <a:t>carried on in the three years of the survey, (range: 0-6)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</a:rPr>
              <a:t>The different typologies are those defined by different kind of partner, namely: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other firms of the same groups,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suppliers,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customers,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competitor firms,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consultants,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public research institutes.</a:t>
            </a:r>
          </a:p>
          <a:p>
            <a:pPr marL="0" indent="0" algn="just" eaLnBrk="1" hangingPunct="1">
              <a:buNone/>
            </a:pPr>
            <a:endParaRPr lang="en-US" sz="18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4B186-D61D-8A83-7BC0-EF4C901C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Cooperation intensity measure 2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r>
              <a:rPr lang="en-US" sz="1600" dirty="0">
                <a:solidFill>
                  <a:schemeClr val="tx2"/>
                </a:solidFill>
              </a:rPr>
              <a:t>Secondly</a:t>
            </a:r>
            <a:r>
              <a:rPr lang="en-US" sz="1600" dirty="0">
                <a:solidFill>
                  <a:srgbClr val="000000"/>
                </a:solidFill>
              </a:rPr>
              <a:t>, we </a:t>
            </a:r>
            <a:r>
              <a:rPr lang="en-US" sz="1600" b="1" dirty="0">
                <a:solidFill>
                  <a:srgbClr val="000000"/>
                </a:solidFill>
              </a:rPr>
              <a:t>weighted the indicator </a:t>
            </a:r>
            <a:r>
              <a:rPr lang="en-US" sz="1600" dirty="0">
                <a:solidFill>
                  <a:srgbClr val="000000"/>
                </a:solidFill>
              </a:rPr>
              <a:t>assigning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more weight </a:t>
            </a:r>
            <a:r>
              <a:rPr lang="en-US" sz="1600" dirty="0">
                <a:solidFill>
                  <a:srgbClr val="000000"/>
                </a:solidFill>
              </a:rPr>
              <a:t>to the type of collaborations that firm declares to be </a:t>
            </a:r>
            <a:r>
              <a:rPr lang="en-US" sz="1600" b="1" dirty="0">
                <a:solidFill>
                  <a:srgbClr val="000000"/>
                </a:solidFill>
              </a:rPr>
              <a:t>more important </a:t>
            </a:r>
            <a:r>
              <a:rPr lang="en-US" sz="1600" dirty="0">
                <a:solidFill>
                  <a:srgbClr val="000000"/>
                </a:solidFill>
              </a:rPr>
              <a:t>from the point of view of its </a:t>
            </a:r>
            <a:r>
              <a:rPr lang="en-US" sz="1600" b="1" dirty="0">
                <a:solidFill>
                  <a:srgbClr val="000000"/>
                </a:solidFill>
              </a:rPr>
              <a:t>relevance as a source of information</a:t>
            </a:r>
            <a:r>
              <a:rPr lang="en-US" sz="1600" dirty="0">
                <a:solidFill>
                  <a:srgbClr val="000000"/>
                </a:solidFill>
              </a:rPr>
              <a:t> (weights range from 1 to 4). formally, we have: </a:t>
            </a:r>
          </a:p>
          <a:p>
            <a:pPr lvl="1"/>
            <a:endParaRPr lang="en-US" i="1" dirty="0">
              <a:solidFill>
                <a:srgbClr val="000000"/>
              </a:solidFill>
            </a:endParaRPr>
          </a:p>
          <a:p>
            <a:pPr lvl="1"/>
            <a:endParaRPr lang="en-US" i="1" dirty="0">
              <a:solidFill>
                <a:srgbClr val="000000"/>
              </a:solidFill>
            </a:endParaRPr>
          </a:p>
          <a:p>
            <a:pPr lvl="1"/>
            <a:endParaRPr lang="en-US" i="1" dirty="0">
              <a:solidFill>
                <a:srgbClr val="000000"/>
              </a:solidFill>
            </a:endParaRPr>
          </a:p>
          <a:p>
            <a:pPr lvl="1"/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=1,...,6 spans over all the different typologies of collaboration;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I(</a:t>
            </a:r>
            <a:r>
              <a:rPr lang="en-US" i="1" dirty="0" err="1">
                <a:solidFill>
                  <a:srgbClr val="000000"/>
                </a:solidFill>
              </a:rPr>
              <a:t>coopk</a:t>
            </a:r>
            <a:r>
              <a:rPr lang="en-US" i="1" dirty="0">
                <a:solidFill>
                  <a:srgbClr val="000000"/>
                </a:solidFill>
              </a:rPr>
              <a:t>=1)</a:t>
            </a:r>
            <a:r>
              <a:rPr lang="en-US" dirty="0">
                <a:solidFill>
                  <a:srgbClr val="000000"/>
                </a:solidFill>
              </a:rPr>
              <a:t> is an indicator variable that assumes the value 1, if the typology of collaboration is present for firm and 0 otherwise;  </a:t>
            </a:r>
            <a:r>
              <a:rPr lang="en-US" i="1" dirty="0" err="1">
                <a:solidFill>
                  <a:srgbClr val="000000"/>
                </a:solidFill>
              </a:rPr>
              <a:t>w</a:t>
            </a:r>
            <a:r>
              <a:rPr lang="en-US" i="1" baseline="-25000" dirty="0" err="1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 is the weight that firm assigns to the </a:t>
            </a:r>
            <a:r>
              <a:rPr lang="en-US" i="1" dirty="0" err="1">
                <a:solidFill>
                  <a:srgbClr val="000000"/>
                </a:solidFill>
              </a:rPr>
              <a:t>k</a:t>
            </a:r>
            <a:r>
              <a:rPr lang="en-US" i="1" baseline="30000" dirty="0" err="1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 type of collaboration. </a:t>
            </a:r>
          </a:p>
          <a:p>
            <a:r>
              <a:rPr lang="en-US" dirty="0">
                <a:solidFill>
                  <a:srgbClr val="000000"/>
                </a:solidFill>
              </a:rPr>
              <a:t>The indicator ranges from 0 to 6</a:t>
            </a:r>
          </a:p>
          <a:p>
            <a:pPr marL="0" indent="0">
              <a:buNone/>
            </a:pPr>
            <a:endParaRPr lang="it-IT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1600" i="1" dirty="0">
                <a:solidFill>
                  <a:srgbClr val="000000"/>
                </a:solidFill>
              </a:rPr>
              <a:t>Note: </a:t>
            </a:r>
            <a:r>
              <a:rPr lang="it-IT" sz="1600" i="1" dirty="0" err="1">
                <a:solidFill>
                  <a:srgbClr val="000000"/>
                </a:solidFill>
              </a:rPr>
              <a:t>We</a:t>
            </a:r>
            <a:r>
              <a:rPr lang="it-IT" sz="1600" i="1" dirty="0">
                <a:solidFill>
                  <a:srgbClr val="000000"/>
                </a:solidFill>
              </a:rPr>
              <a:t> </a:t>
            </a:r>
            <a:r>
              <a:rPr lang="it-IT" sz="1600" i="1" dirty="0" err="1">
                <a:solidFill>
                  <a:srgbClr val="000000"/>
                </a:solidFill>
              </a:rPr>
              <a:t>refer</a:t>
            </a:r>
            <a:r>
              <a:rPr lang="it-IT" sz="1600" i="1" dirty="0">
                <a:solidFill>
                  <a:srgbClr val="000000"/>
                </a:solidFill>
              </a:rPr>
              <a:t> to </a:t>
            </a:r>
            <a:r>
              <a:rPr lang="it-IT" sz="1600" i="1" dirty="0" err="1">
                <a:solidFill>
                  <a:srgbClr val="000000"/>
                </a:solidFill>
              </a:rPr>
              <a:t>question</a:t>
            </a:r>
            <a:r>
              <a:rPr lang="it-IT" sz="1600" i="1" dirty="0">
                <a:solidFill>
                  <a:srgbClr val="000000"/>
                </a:solidFill>
              </a:rPr>
              <a:t> 11.1 in CIS3 and 6.1 in CIS4.</a:t>
            </a:r>
            <a:endParaRPr lang="en-US" sz="1600" i="1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sz="16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2327865"/>
            <a:ext cx="8651478" cy="8278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D905F-7AAB-77DB-AEF8-7D5F3886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Results: Behavioral </a:t>
            </a:r>
            <a:r>
              <a:rPr lang="en-US" sz="3600" dirty="0" err="1">
                <a:latin typeface="+mj-lt"/>
                <a:ea typeface="+mj-ea"/>
                <a:cs typeface="+mj-cs"/>
              </a:rPr>
              <a:t>additionality</a:t>
            </a:r>
            <a:r>
              <a:rPr lang="en-US" sz="3600" dirty="0"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Positive and strong significance of receiving </a:t>
            </a:r>
            <a:r>
              <a:rPr lang="en-US" sz="1400" b="1" dirty="0">
                <a:solidFill>
                  <a:schemeClr val="tx1"/>
                </a:solidFill>
              </a:rPr>
              <a:t>R&amp;D support </a:t>
            </a:r>
            <a:r>
              <a:rPr lang="en-US" sz="1400" dirty="0">
                <a:solidFill>
                  <a:schemeClr val="tx1"/>
                </a:solidFill>
              </a:rPr>
              <a:t>(our </a:t>
            </a:r>
            <a:r>
              <a:rPr lang="en-US" sz="1400" b="1" i="1" dirty="0">
                <a:solidFill>
                  <a:schemeClr val="tx1"/>
                </a:solidFill>
              </a:rPr>
              <a:t>binary treatment variable</a:t>
            </a:r>
            <a:r>
              <a:rPr lang="en-US" sz="1400" dirty="0">
                <a:solidFill>
                  <a:schemeClr val="tx1"/>
                </a:solidFill>
              </a:rPr>
              <a:t>)  on </a:t>
            </a:r>
            <a:r>
              <a:rPr lang="en-US" sz="1400" b="1" dirty="0">
                <a:solidFill>
                  <a:schemeClr val="tx1"/>
                </a:solidFill>
              </a:rPr>
              <a:t>cooperation</a:t>
            </a:r>
            <a:r>
              <a:rPr lang="en-US" sz="1400" dirty="0">
                <a:solidFill>
                  <a:schemeClr val="tx1"/>
                </a:solidFill>
              </a:rPr>
              <a:t>. The level of ATE is – in this case – around 0.37.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Linear regression                                      Number of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obs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   1106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F( 59,  1043) =       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Prob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&gt; F      =       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R-squared     =  0.2278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Root MSE      =  .93983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------------------------------------------------------------------------------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    |               Robust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coop |     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Coef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   Std. Err.      t    P&gt;|t|     [95% Conf. Interval]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-------------+----------------------------------------------------------------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/>
                <a:cs typeface="Courier New"/>
              </a:rPr>
              <a:t>treatment |   .3662396   .0608791     6.02   0.000     .2467801    .4856992 </a:t>
            </a:r>
            <a:endParaRPr lang="en-US" sz="12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size |   .0000688   .0000594     1.16   0.248    -.0000479    .0001854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cash-flow |   .0010851   .0008374     1.30   0.195    -.0005581    .0027283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debt |   .1832657   .1813152     1.01   0.312    -.1725185    .5390498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knowledge |  -6.83e-06   .0000405    -0.17   0.866    -.0000864    .0000727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foreign |  -.0195174   .0751174    -0.26   0.795    -.1669159    .1278811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    age |  -.1103275   .1886217    -0.58   0.559    -.4804487    .2597937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------------------------------------------------------------------------------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1"/>
                </a:solidFill>
                <a:latin typeface="Courier New"/>
                <a:cs typeface="Courier New"/>
              </a:rPr>
              <a:t>Note: </a:t>
            </a:r>
            <a:r>
              <a:rPr lang="en-GB" sz="1200" i="1" dirty="0">
                <a:solidFill>
                  <a:schemeClr val="tx1"/>
                </a:solidFill>
                <a:latin typeface="Courier New"/>
                <a:cs typeface="Courier New"/>
              </a:rPr>
              <a:t>size</a:t>
            </a:r>
            <a:r>
              <a:rPr lang="en-GB" sz="12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GB" sz="1200" i="1" dirty="0">
                <a:solidFill>
                  <a:schemeClr val="tx1"/>
                </a:solidFill>
                <a:latin typeface="Courier New"/>
                <a:cs typeface="Courier New"/>
              </a:rPr>
              <a:t>sector</a:t>
            </a:r>
            <a:r>
              <a:rPr lang="en-GB" sz="1200" dirty="0">
                <a:solidFill>
                  <a:schemeClr val="tx1"/>
                </a:solidFill>
                <a:latin typeface="Courier New"/>
                <a:cs typeface="Courier New"/>
              </a:rPr>
              <a:t> and </a:t>
            </a:r>
            <a:r>
              <a:rPr lang="en-GB" sz="1200" i="1" dirty="0">
                <a:solidFill>
                  <a:schemeClr val="tx1"/>
                </a:solidFill>
                <a:latin typeface="Courier New"/>
                <a:cs typeface="Courier New"/>
              </a:rPr>
              <a:t>location</a:t>
            </a:r>
            <a:r>
              <a:rPr lang="en-GB" sz="1200" dirty="0">
                <a:solidFill>
                  <a:schemeClr val="tx1"/>
                </a:solidFill>
                <a:latin typeface="Courier New"/>
                <a:cs typeface="Courier New"/>
              </a:rPr>
              <a:t> dummies included but not reported.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Ph.D Eco &amp; Fin 2024/2025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E1871-75DF-9DC2-B81C-02DE480D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9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12950" y="2128044"/>
            <a:ext cx="51181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1880" y="1324726"/>
            <a:ext cx="732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Distribution of ATE(</a:t>
            </a:r>
            <a:r>
              <a:rPr lang="en-US" b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) for the </a:t>
            </a:r>
            <a:r>
              <a:rPr lang="en-US" b="1" dirty="0">
                <a:latin typeface="+mj-lt"/>
              </a:rPr>
              <a:t>behavioral </a:t>
            </a:r>
            <a:r>
              <a:rPr lang="en-US" b="1" dirty="0" err="1">
                <a:latin typeface="+mj-lt"/>
              </a:rPr>
              <a:t>additionality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920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Results: Behavioral </a:t>
            </a:r>
            <a:r>
              <a:rPr lang="en-US" sz="3600" dirty="0" err="1">
                <a:latin typeface="+mj-lt"/>
                <a:ea typeface="+mj-ea"/>
                <a:cs typeface="+mj-cs"/>
              </a:rPr>
              <a:t>additionality</a:t>
            </a:r>
            <a:r>
              <a:rPr lang="en-US" sz="3600" dirty="0"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001D-5E79-0593-62D1-4D09E6F7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7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Results: input </a:t>
            </a:r>
            <a:r>
              <a:rPr lang="en-US" sz="4400" dirty="0" err="1">
                <a:latin typeface="+mj-lt"/>
                <a:ea typeface="+mj-ea"/>
                <a:cs typeface="+mj-cs"/>
              </a:rPr>
              <a:t>additionality</a:t>
            </a:r>
            <a:r>
              <a:rPr lang="en-US" sz="4400" dirty="0"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524258"/>
            <a:ext cx="7771589" cy="455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Highly significant and positive effect </a:t>
            </a:r>
            <a:r>
              <a:rPr lang="en-US" sz="1600" dirty="0">
                <a:latin typeface="+mj-lt"/>
              </a:rPr>
              <a:t>of </a:t>
            </a:r>
            <a:r>
              <a:rPr lang="en-US" sz="1600" b="1" dirty="0">
                <a:latin typeface="+mj-lt"/>
              </a:rPr>
              <a:t>R&amp;D support </a:t>
            </a:r>
            <a:r>
              <a:rPr lang="en-US" sz="1600" dirty="0">
                <a:latin typeface="+mj-lt"/>
              </a:rPr>
              <a:t>on </a:t>
            </a:r>
            <a:r>
              <a:rPr lang="en-US" sz="1600" b="1" dirty="0">
                <a:latin typeface="+mj-lt"/>
              </a:rPr>
              <a:t>R&amp;D performance </a:t>
            </a:r>
            <a:r>
              <a:rPr lang="en-US" sz="1600" dirty="0">
                <a:latin typeface="+mj-lt"/>
              </a:rPr>
              <a:t>with a value of ATE around 0.016. As in the case of behavioral </a:t>
            </a:r>
            <a:r>
              <a:rPr lang="en-US" sz="1600" dirty="0" err="1">
                <a:latin typeface="+mj-lt"/>
              </a:rPr>
              <a:t>additionality</a:t>
            </a:r>
            <a:r>
              <a:rPr lang="en-US" sz="1600" dirty="0">
                <a:latin typeface="+mj-lt"/>
              </a:rPr>
              <a:t> confounders are poorly significant.</a:t>
            </a:r>
            <a:endParaRPr lang="en-US" sz="1600" dirty="0"/>
          </a:p>
          <a:p>
            <a:r>
              <a:rPr lang="en-US" sz="1400" dirty="0"/>
              <a:t> </a:t>
            </a:r>
          </a:p>
          <a:p>
            <a:r>
              <a:rPr lang="en-US" sz="1200" dirty="0">
                <a:latin typeface="Courier New"/>
                <a:cs typeface="Courier New"/>
              </a:rPr>
              <a:t>------------------------------------------------------------------------------ </a:t>
            </a:r>
          </a:p>
          <a:p>
            <a:r>
              <a:rPr lang="en-US" sz="1200" dirty="0">
                <a:latin typeface="Courier New"/>
                <a:cs typeface="Courier New"/>
              </a:rPr>
              <a:t>Linear regression                                      Number of </a:t>
            </a:r>
            <a:r>
              <a:rPr lang="en-US" sz="1200" dirty="0" err="1">
                <a:latin typeface="Courier New"/>
                <a:cs typeface="Courier New"/>
              </a:rPr>
              <a:t>obs</a:t>
            </a:r>
            <a:r>
              <a:rPr lang="en-US" sz="1200" dirty="0">
                <a:latin typeface="Courier New"/>
                <a:cs typeface="Courier New"/>
              </a:rPr>
              <a:t> =    1106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                               F( 59,  1043) =       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                               </a:t>
            </a:r>
            <a:r>
              <a:rPr lang="en-US" sz="1200" dirty="0" err="1">
                <a:latin typeface="Courier New"/>
                <a:cs typeface="Courier New"/>
              </a:rPr>
              <a:t>Prob</a:t>
            </a:r>
            <a:r>
              <a:rPr lang="en-US" sz="1200" dirty="0">
                <a:latin typeface="Courier New"/>
                <a:cs typeface="Courier New"/>
              </a:rPr>
              <a:t> &gt; F      =       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                               R-squared     =  0.4925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                               Root MSE      =  .04658 </a:t>
            </a:r>
          </a:p>
          <a:p>
            <a:r>
              <a:rPr lang="en-US" sz="1200" dirty="0">
                <a:latin typeface="Courier New"/>
                <a:cs typeface="Courier New"/>
              </a:rPr>
              <a:t>------------------------------------------------------------------------------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|               Robust </a:t>
            </a:r>
          </a:p>
          <a:p>
            <a:r>
              <a:rPr lang="en-US" sz="1200" dirty="0" err="1">
                <a:latin typeface="Courier New"/>
                <a:cs typeface="Courier New"/>
              </a:rPr>
              <a:t>RD_intensity</a:t>
            </a:r>
            <a:r>
              <a:rPr lang="en-US" sz="1200" dirty="0">
                <a:latin typeface="Courier New"/>
                <a:cs typeface="Courier New"/>
              </a:rPr>
              <a:t> |      </a:t>
            </a:r>
            <a:r>
              <a:rPr lang="en-US" sz="1200" dirty="0" err="1">
                <a:latin typeface="Courier New"/>
                <a:cs typeface="Courier New"/>
              </a:rPr>
              <a:t>Coef</a:t>
            </a:r>
            <a:r>
              <a:rPr lang="en-US" sz="1200" dirty="0">
                <a:latin typeface="Courier New"/>
                <a:cs typeface="Courier New"/>
              </a:rPr>
              <a:t>.   Std. Err.      t    P&gt;|t|     [95% Conf. </a:t>
            </a:r>
            <a:r>
              <a:rPr lang="en-GB" sz="1200" dirty="0">
                <a:latin typeface="Courier New"/>
                <a:cs typeface="Courier New"/>
              </a:rPr>
              <a:t>Interval]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-------------+----------------------------------------------------------------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  </a:t>
            </a:r>
            <a:r>
              <a:rPr lang="en-GB" sz="1200" b="1" dirty="0">
                <a:latin typeface="Courier New"/>
                <a:cs typeface="Courier New"/>
              </a:rPr>
              <a:t> treatment |   .0158098   .0032757     4.83   0.000     .0093821    .0222375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        size |   6.79e-07   1.16e-06     0.58   0.560    -1.60e-06    2.96e-06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   cash-flow |   .0000825   .0000647     1.27   0.203    -.0000445    .0002095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        debt |    .014536   .0105415     1.38   0.168    -.0061489     .035221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GB" sz="1200" dirty="0">
                <a:latin typeface="Courier New"/>
                <a:cs typeface="Courier New"/>
              </a:rPr>
              <a:t>   </a:t>
            </a:r>
            <a:r>
              <a:rPr lang="it-IT" sz="1200" dirty="0" err="1">
                <a:latin typeface="Courier New"/>
                <a:cs typeface="Courier New"/>
              </a:rPr>
              <a:t>knowledge</a:t>
            </a:r>
            <a:r>
              <a:rPr lang="it-IT" sz="1200" dirty="0">
                <a:latin typeface="Courier New"/>
                <a:cs typeface="Courier New"/>
              </a:rPr>
              <a:t> |   2.03e-07   7.47e-07     0.27   0.786    -1.26e-06    1.67e-06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it-IT" sz="1200" dirty="0">
                <a:latin typeface="Courier New"/>
                <a:cs typeface="Courier New"/>
              </a:rPr>
              <a:t>     </a:t>
            </a:r>
            <a:r>
              <a:rPr lang="en-GB" sz="1200" dirty="0" err="1">
                <a:latin typeface="Courier New"/>
                <a:cs typeface="Courier New"/>
              </a:rPr>
              <a:t>fo</a:t>
            </a:r>
            <a:r>
              <a:rPr lang="en-US" sz="1200" dirty="0">
                <a:latin typeface="Courier New"/>
                <a:cs typeface="Courier New"/>
              </a:rPr>
              <a:t>reign |  -.0000184   .0030228    -0.01   0.995    -.0059498     .005913 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age |  -.0031927   .0046908    -0.68   0.496    -.0123971    .0060118 </a:t>
            </a:r>
          </a:p>
          <a:p>
            <a:r>
              <a:rPr lang="en-US" sz="1200" dirty="0">
                <a:latin typeface="Courier New"/>
                <a:cs typeface="Courier New"/>
              </a:rPr>
              <a:t>------------------------------------------------------------------------------- </a:t>
            </a:r>
          </a:p>
          <a:p>
            <a:r>
              <a:rPr lang="en-GB" sz="1200" dirty="0">
                <a:latin typeface="Courier New"/>
                <a:cs typeface="Courier New"/>
              </a:rPr>
              <a:t>Note: </a:t>
            </a:r>
            <a:r>
              <a:rPr lang="en-GB" sz="1200" i="1" dirty="0">
                <a:latin typeface="Courier New"/>
                <a:cs typeface="Courier New"/>
              </a:rPr>
              <a:t>size</a:t>
            </a:r>
            <a:r>
              <a:rPr lang="en-GB" sz="1200" dirty="0">
                <a:latin typeface="Courier New"/>
                <a:cs typeface="Courier New"/>
              </a:rPr>
              <a:t>, </a:t>
            </a:r>
            <a:r>
              <a:rPr lang="en-GB" sz="1200" i="1" dirty="0">
                <a:latin typeface="Courier New"/>
                <a:cs typeface="Courier New"/>
              </a:rPr>
              <a:t>sector</a:t>
            </a:r>
            <a:r>
              <a:rPr lang="en-GB" sz="1200" dirty="0">
                <a:latin typeface="Courier New"/>
                <a:cs typeface="Courier New"/>
              </a:rPr>
              <a:t> and </a:t>
            </a:r>
            <a:r>
              <a:rPr lang="en-GB" sz="1200" i="1" dirty="0">
                <a:latin typeface="Courier New"/>
                <a:cs typeface="Courier New"/>
              </a:rPr>
              <a:t>location</a:t>
            </a:r>
            <a:r>
              <a:rPr lang="en-GB" sz="1200" dirty="0">
                <a:latin typeface="Courier New"/>
                <a:cs typeface="Courier New"/>
              </a:rPr>
              <a:t> dummies included but not reported.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484F4-7079-26A1-2328-AFC1D0A3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</a:rPr>
              <a:t>Results: input </a:t>
            </a:r>
            <a:r>
              <a:rPr lang="en-US" sz="4400" dirty="0" err="1">
                <a:latin typeface="+mj-lt"/>
              </a:rPr>
              <a:t>additionality</a:t>
            </a:r>
            <a:r>
              <a:rPr lang="en-US" sz="4400" dirty="0">
                <a:latin typeface="+mj-lt"/>
              </a:rPr>
              <a:t> 2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1880" y="1324726"/>
            <a:ext cx="732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Distribution of ATE(</a:t>
            </a:r>
            <a:r>
              <a:rPr lang="en-US" b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) for the input </a:t>
            </a:r>
            <a:r>
              <a:rPr lang="en-US" dirty="0" err="1">
                <a:latin typeface="+mj-lt"/>
              </a:rPr>
              <a:t>additionality</a:t>
            </a:r>
            <a:r>
              <a:rPr lang="en-US" dirty="0">
                <a:latin typeface="+mj-lt"/>
              </a:rPr>
              <a:t>. </a:t>
            </a:r>
          </a:p>
        </p:txBody>
      </p:sp>
      <p:pic>
        <p:nvPicPr>
          <p:cNvPr id="8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880" y="1854105"/>
            <a:ext cx="7372954" cy="414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C8CE-C860-DA57-6A84-1ACF2390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46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+mj-lt"/>
              </a:rPr>
              <a:t>Estimation of the </a:t>
            </a:r>
            <a:r>
              <a:rPr lang="en-US" sz="3600" i="1" dirty="0">
                <a:effectLst/>
                <a:latin typeface="+mj-lt"/>
              </a:rPr>
              <a:t>y</a:t>
            </a:r>
            <a:r>
              <a:rPr lang="en-US" sz="3600" dirty="0">
                <a:effectLst/>
                <a:latin typeface="+mj-lt"/>
              </a:rPr>
              <a:t>-equation:  </a:t>
            </a:r>
            <a:r>
              <a:rPr lang="en-US" sz="3600" i="1" dirty="0">
                <a:effectLst/>
                <a:latin typeface="+mj-lt"/>
              </a:rPr>
              <a:t>probability of  product innovation</a:t>
            </a:r>
            <a:r>
              <a:rPr lang="en-US" sz="3600" dirty="0">
                <a:effectLst/>
                <a:latin typeface="+mj-lt"/>
              </a:rPr>
              <a:t> 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estimation of the 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en-US" sz="1600" dirty="0">
                <a:solidFill>
                  <a:schemeClr val="tx1"/>
                </a:solidFill>
              </a:rPr>
              <a:t>-equation  (1):</a:t>
            </a:r>
          </a:p>
          <a:p>
            <a:r>
              <a:rPr lang="en-US" sz="1600" i="1" dirty="0" err="1">
                <a:solidFill>
                  <a:srgbClr val="000000"/>
                </a:solidFill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 = a + </a:t>
            </a:r>
            <a:r>
              <a:rPr lang="en-US" sz="1600" i="1" dirty="0">
                <a:solidFill>
                  <a:srgbClr val="FF0000"/>
                </a:solidFill>
              </a:rPr>
              <a:t>b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input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c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</a:t>
            </a:r>
            <a:r>
              <a:rPr lang="en-US" sz="1600" i="1" dirty="0">
                <a:solidFill>
                  <a:srgbClr val="FF0000"/>
                </a:solidFill>
              </a:rPr>
              <a:t>d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input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</a:t>
            </a:r>
            <a:r>
              <a:rPr lang="en-US" sz="1600" i="1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e </a:t>
            </a:r>
            <a:r>
              <a:rPr lang="en-US" sz="1600" b="1" i="1" dirty="0" err="1">
                <a:solidFill>
                  <a:srgbClr val="000000"/>
                </a:solidFill>
              </a:rPr>
              <a:t>w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 + </a:t>
            </a:r>
            <a:r>
              <a:rPr lang="en-US" sz="1600" i="1" dirty="0" err="1">
                <a:solidFill>
                  <a:srgbClr val="000000"/>
                </a:solidFill>
              </a:rPr>
              <a:t>error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shows that </a:t>
            </a:r>
            <a:r>
              <a:rPr lang="en-US" sz="1600" b="1" dirty="0">
                <a:solidFill>
                  <a:schemeClr val="tx1"/>
                </a:solidFill>
              </a:rPr>
              <a:t>coefficients </a:t>
            </a:r>
            <a:r>
              <a:rPr lang="en-US" sz="1600" b="1" i="1" dirty="0">
                <a:solidFill>
                  <a:schemeClr val="tx1"/>
                </a:solidFill>
              </a:rPr>
              <a:t>b</a:t>
            </a:r>
            <a:r>
              <a:rPr lang="en-US" sz="1600" b="1" dirty="0">
                <a:solidFill>
                  <a:schemeClr val="tx1"/>
                </a:solidFill>
              </a:rPr>
              <a:t> and </a:t>
            </a:r>
            <a:r>
              <a:rPr lang="en-US" sz="1600" b="1" i="1" dirty="0">
                <a:solidFill>
                  <a:schemeClr val="tx1"/>
                </a:solidFill>
              </a:rPr>
              <a:t>d </a:t>
            </a:r>
            <a:r>
              <a:rPr lang="en-US" sz="1600" b="1" dirty="0">
                <a:solidFill>
                  <a:schemeClr val="tx1"/>
                </a:solidFill>
              </a:rPr>
              <a:t>are significant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 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--------------------------------------------------------------------------------</a:t>
            </a:r>
            <a:r>
              <a:rPr lang="en-US" sz="1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chemeClr val="tx1"/>
                </a:solidFill>
                <a:latin typeface="Courier New"/>
                <a:cs typeface="Courier New"/>
              </a:rPr>
              <a:t>y =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pr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inno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) |      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Coeff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	Std. Err       t 	  P&gt;|t| 	[95% Conf. Interval]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-------------+------------------------------------------------------------------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ate_x_coop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|    -.1084312     .091358    -1.19 	0.236 	-.2876988 .0708364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ate_x_rs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    |    -3.334911    1.830052    -1.82 	0.069 	-6.925938 .2561163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interaction  |     7.339334    4.158188     1.77 	0.078 	-.8200873 15.49876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--------------------------------------------------------------------------------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 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This implies that the significant derivative relation is the equation: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Δ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y</a:t>
            </a:r>
            <a:r>
              <a:rPr lang="en-US" sz="1600" i="1" baseline="-25000" dirty="0" err="1">
                <a:solidFill>
                  <a:schemeClr val="tx1"/>
                </a:solidFill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Δ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ATE</a:t>
            </a:r>
            <a:r>
              <a:rPr lang="en-US" sz="1600" baseline="-25000" dirty="0" err="1">
                <a:solidFill>
                  <a:schemeClr val="tx1"/>
                </a:solidFill>
              </a:rPr>
              <a:t>input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 = </a:t>
            </a:r>
            <a:r>
              <a:rPr lang="en-US" sz="1600" i="1" dirty="0">
                <a:solidFill>
                  <a:schemeClr val="tx1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∙ </a:t>
            </a:r>
            <a:r>
              <a:rPr lang="en-US" sz="1600" dirty="0" err="1">
                <a:solidFill>
                  <a:schemeClr val="tx1"/>
                </a:solidFill>
              </a:rPr>
              <a:t>ATE</a:t>
            </a:r>
            <a:r>
              <a:rPr lang="en-US" sz="1600" baseline="-25000" dirty="0" err="1">
                <a:solidFill>
                  <a:schemeClr val="tx1"/>
                </a:solidFill>
              </a:rPr>
              <a:t>behavioral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)=0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ATE</a:t>
            </a:r>
            <a:r>
              <a:rPr lang="en-US" sz="1600" baseline="-25000" dirty="0" err="1">
                <a:solidFill>
                  <a:schemeClr val="tx1"/>
                </a:solidFill>
              </a:rPr>
              <a:t>behavioral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)=-b/d</a:t>
            </a:r>
          </a:p>
          <a:p>
            <a:pPr eaLnBrk="1" hangingPunct="1"/>
            <a:endParaRPr lang="en-US" sz="1600" dirty="0">
              <a:solidFill>
                <a:schemeClr val="tx1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148FA-A96A-F551-0597-F65A85B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7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+mj-lt"/>
              </a:rPr>
              <a:t>The impact on firm innovation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Derivative of firm innovation performance of input </a:t>
            </a:r>
            <a:r>
              <a:rPr lang="en-US" dirty="0" err="1">
                <a:solidFill>
                  <a:srgbClr val="000000"/>
                </a:solidFill>
              </a:rPr>
              <a:t>additionality</a:t>
            </a:r>
            <a:r>
              <a:rPr lang="en-US" dirty="0">
                <a:solidFill>
                  <a:srgbClr val="000000"/>
                </a:solidFill>
              </a:rPr>
              <a:t> at each behavioral </a:t>
            </a:r>
            <a:r>
              <a:rPr lang="en-US" dirty="0" err="1">
                <a:solidFill>
                  <a:srgbClr val="000000"/>
                </a:solidFill>
              </a:rPr>
              <a:t>additionality</a:t>
            </a:r>
            <a:r>
              <a:rPr lang="en-US" dirty="0">
                <a:solidFill>
                  <a:srgbClr val="000000"/>
                </a:solidFill>
              </a:rPr>
              <a:t> point </a:t>
            </a:r>
          </a:p>
          <a:p>
            <a:pPr marL="0" indent="0" algn="just">
              <a:buNone/>
            </a:pPr>
            <a:r>
              <a:rPr lang="en-GB" dirty="0"/>
              <a:t> </a:t>
            </a:r>
            <a:endParaRPr lang="en-US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sz="2000" dirty="0">
                <a:solidFill>
                  <a:srgbClr val="000000"/>
                </a:solidFill>
              </a:rPr>
              <a:t>If the behavioural </a:t>
            </a:r>
            <a:r>
              <a:rPr lang="en-GB" sz="2000" dirty="0" err="1">
                <a:solidFill>
                  <a:srgbClr val="000000"/>
                </a:solidFill>
              </a:rPr>
              <a:t>additionality</a:t>
            </a:r>
            <a:r>
              <a:rPr lang="en-GB" sz="2000" dirty="0">
                <a:solidFill>
                  <a:srgbClr val="000000"/>
                </a:solidFill>
              </a:rPr>
              <a:t> increases, the </a:t>
            </a:r>
            <a:r>
              <a:rPr lang="en-GB" sz="2000" b="1" dirty="0">
                <a:solidFill>
                  <a:srgbClr val="000000"/>
                </a:solidFill>
              </a:rPr>
              <a:t>reactivity of innovation to input </a:t>
            </a:r>
            <a:r>
              <a:rPr lang="en-GB" sz="2000" b="1" dirty="0" err="1">
                <a:solidFill>
                  <a:srgbClr val="000000"/>
                </a:solidFill>
              </a:rPr>
              <a:t>additionality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increases too. </a:t>
            </a:r>
          </a:p>
          <a:p>
            <a:pPr algn="just"/>
            <a:r>
              <a:rPr lang="en-GB" sz="2000" dirty="0">
                <a:solidFill>
                  <a:srgbClr val="000000"/>
                </a:solidFill>
              </a:rPr>
              <a:t>But, a </a:t>
            </a:r>
            <a:r>
              <a:rPr lang="en-GB" sz="2000" i="1" dirty="0">
                <a:solidFill>
                  <a:srgbClr val="000000"/>
                </a:solidFill>
              </a:rPr>
              <a:t>threshold</a:t>
            </a:r>
            <a:r>
              <a:rPr lang="en-GB" sz="2000" dirty="0">
                <a:solidFill>
                  <a:srgbClr val="000000"/>
                </a:solidFill>
              </a:rPr>
              <a:t> is found out for a level of the </a:t>
            </a:r>
            <a:r>
              <a:rPr lang="en-GB" sz="2000" dirty="0" err="1">
                <a:solidFill>
                  <a:srgbClr val="000000"/>
                </a:solidFill>
              </a:rPr>
              <a:t>behavioral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additionality</a:t>
            </a:r>
            <a:r>
              <a:rPr lang="en-GB" sz="2000" dirty="0">
                <a:solidFill>
                  <a:srgbClr val="000000"/>
                </a:solidFill>
              </a:rPr>
              <a:t> (</a:t>
            </a:r>
            <a:r>
              <a:rPr lang="en-GB" sz="2000" dirty="0" err="1">
                <a:solidFill>
                  <a:srgbClr val="000000"/>
                </a:solidFill>
              </a:rPr>
              <a:t>labeled</a:t>
            </a:r>
            <a:r>
              <a:rPr lang="en-GB" sz="2000" dirty="0">
                <a:solidFill>
                  <a:srgbClr val="000000"/>
                </a:solidFill>
              </a:rPr>
              <a:t> as “</a:t>
            </a:r>
            <a:r>
              <a:rPr lang="en-GB" sz="2000" dirty="0" err="1">
                <a:solidFill>
                  <a:srgbClr val="000000"/>
                </a:solidFill>
              </a:rPr>
              <a:t>ate_x_coop</a:t>
            </a:r>
            <a:r>
              <a:rPr lang="en-GB" sz="2000" dirty="0">
                <a:solidFill>
                  <a:srgbClr val="000000"/>
                </a:solidFill>
              </a:rPr>
              <a:t>”) around 0.45.</a:t>
            </a:r>
            <a:endParaRPr lang="en-US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pic>
        <p:nvPicPr>
          <p:cNvPr id="6" name="Immagin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246" y="2116975"/>
            <a:ext cx="4113516" cy="28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A5ECC-9F02-CFED-CAA9-A3A1725D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7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+mj-lt"/>
              </a:rPr>
              <a:t>The impact on firm innovation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pic>
        <p:nvPicPr>
          <p:cNvPr id="6" name="Immagin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3073" y="3386855"/>
            <a:ext cx="4113516" cy="28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58813" y="1163638"/>
            <a:ext cx="7885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For values lower than this threshold: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+mj-lt"/>
              </a:rPr>
              <a:t>the previous derivative is negative, while 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+mj-lt"/>
              </a:rPr>
              <a:t>for values higher than this threshold the derivative is positive. 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+mj-lt"/>
            </a:endParaRPr>
          </a:p>
          <a:p>
            <a:r>
              <a:rPr lang="en-GB" b="1" dirty="0">
                <a:latin typeface="+mj-lt"/>
              </a:rPr>
              <a:t>Conclusion</a:t>
            </a:r>
            <a:r>
              <a:rPr lang="en-GB" dirty="0">
                <a:latin typeface="+mj-lt"/>
              </a:rPr>
              <a:t>: in order to reap an innovation gain from their R&amp;D activity, </a:t>
            </a:r>
            <a:r>
              <a:rPr lang="en-GB" b="1" dirty="0">
                <a:latin typeface="+mj-lt"/>
              </a:rPr>
              <a:t>companies have to perform above a certain </a:t>
            </a:r>
            <a:r>
              <a:rPr lang="en-GB" b="1" i="1" dirty="0">
                <a:latin typeface="+mj-lt"/>
              </a:rPr>
              <a:t>threshold </a:t>
            </a:r>
            <a:r>
              <a:rPr lang="en-GB" b="1" dirty="0">
                <a:latin typeface="+mj-lt"/>
              </a:rPr>
              <a:t>of </a:t>
            </a:r>
            <a:r>
              <a:rPr lang="en-GB" b="1" dirty="0" err="1">
                <a:latin typeface="+mj-lt"/>
              </a:rPr>
              <a:t>behavioral</a:t>
            </a:r>
            <a:r>
              <a:rPr lang="en-GB" b="1" dirty="0">
                <a:latin typeface="+mj-lt"/>
              </a:rPr>
              <a:t> </a:t>
            </a:r>
            <a:r>
              <a:rPr lang="en-GB" b="1" dirty="0" err="1">
                <a:latin typeface="+mj-lt"/>
              </a:rPr>
              <a:t>additionality</a:t>
            </a:r>
            <a:r>
              <a:rPr lang="en-GB" dirty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EBDFF-4839-F9CB-882E-F5E9BED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9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679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>
                <a:effectLst/>
                <a:latin typeface="+mj-lt"/>
              </a:rPr>
              <a:t>Cooperative performance of firms located </a:t>
            </a:r>
            <a:r>
              <a:rPr lang="en-GB" sz="2400" i="1" dirty="0">
                <a:effectLst/>
                <a:latin typeface="+mj-lt"/>
              </a:rPr>
              <a:t>above</a:t>
            </a:r>
            <a:r>
              <a:rPr lang="en-GB" sz="2400" dirty="0">
                <a:effectLst/>
                <a:latin typeface="+mj-lt"/>
              </a:rPr>
              <a:t> and </a:t>
            </a:r>
            <a:r>
              <a:rPr lang="en-GB" sz="2400" i="1" dirty="0">
                <a:effectLst/>
                <a:latin typeface="+mj-lt"/>
              </a:rPr>
              <a:t>below</a:t>
            </a:r>
            <a:r>
              <a:rPr lang="en-GB" sz="2400" dirty="0">
                <a:effectLst/>
                <a:latin typeface="+mj-lt"/>
              </a:rPr>
              <a:t> the </a:t>
            </a:r>
            <a:r>
              <a:rPr lang="en-GB" sz="2400" i="1" dirty="0">
                <a:effectLst/>
                <a:latin typeface="+mj-lt"/>
              </a:rPr>
              <a:t>threshold </a:t>
            </a:r>
            <a:r>
              <a:rPr lang="en-GB" sz="2400" dirty="0">
                <a:effectLst/>
                <a:latin typeface="+mj-lt"/>
              </a:rPr>
              <a:t>of</a:t>
            </a:r>
            <a:r>
              <a:rPr lang="en-GB" sz="2400" i="1" dirty="0">
                <a:effectLst/>
                <a:latin typeface="+mj-lt"/>
              </a:rPr>
              <a:t> </a:t>
            </a:r>
            <a:r>
              <a:rPr lang="en-US" sz="2400" dirty="0" err="1">
                <a:effectLst/>
                <a:latin typeface="+mj-lt"/>
              </a:rPr>
              <a:t>ATE</a:t>
            </a:r>
            <a:r>
              <a:rPr lang="en-US" sz="2400" baseline="-25000" dirty="0" err="1">
                <a:effectLst/>
                <a:latin typeface="+mj-lt"/>
              </a:rPr>
              <a:t>behavioral</a:t>
            </a:r>
            <a:r>
              <a:rPr lang="en-US" sz="2400" dirty="0">
                <a:effectLst/>
                <a:latin typeface="+mj-lt"/>
              </a:rPr>
              <a:t>(x</a:t>
            </a:r>
            <a:r>
              <a:rPr lang="en-US" sz="2400" i="1" baseline="-25000" dirty="0">
                <a:effectLst/>
                <a:latin typeface="+mj-lt"/>
              </a:rPr>
              <a:t>i</a:t>
            </a:r>
            <a:r>
              <a:rPr lang="en-US" sz="2400" dirty="0">
                <a:effectLst/>
                <a:latin typeface="+mj-lt"/>
              </a:rPr>
              <a:t>) 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40822" y="1762282"/>
            <a:ext cx="8229600" cy="3096953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Mean of “coop” for companies </a:t>
            </a:r>
            <a:r>
              <a:rPr lang="en-GB" sz="1400" b="1" i="1" dirty="0">
                <a:solidFill>
                  <a:srgbClr val="000000"/>
                </a:solidFill>
                <a:latin typeface="Courier New"/>
                <a:cs typeface="Courier New"/>
              </a:rPr>
              <a:t>above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the 0.045 threshold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Variable |       </a:t>
            </a:r>
            <a:r>
              <a:rPr lang="en-GB" sz="1400" dirty="0" err="1">
                <a:solidFill>
                  <a:srgbClr val="000000"/>
                </a:solidFill>
                <a:latin typeface="Courier New"/>
                <a:cs typeface="Courier New"/>
              </a:rPr>
              <a:t>Obs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    Mean    Std. Dev.       Min        Max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-------------+--------------------------------------------------------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    coop |       152    1.128289     1.41538          0       5.25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Mean of “coop” for companies </a:t>
            </a:r>
            <a:r>
              <a:rPr lang="en-GB" sz="1400" b="1" i="1" dirty="0">
                <a:solidFill>
                  <a:srgbClr val="000000"/>
                </a:solidFill>
                <a:latin typeface="Courier New"/>
                <a:cs typeface="Courier New"/>
              </a:rPr>
              <a:t>below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the 0.045 </a:t>
            </a:r>
            <a:r>
              <a:rPr lang="en-GB" sz="1400" dirty="0" err="1">
                <a:solidFill>
                  <a:srgbClr val="000000"/>
                </a:solidFill>
                <a:latin typeface="Courier New"/>
                <a:cs typeface="Courier New"/>
              </a:rPr>
              <a:t>behavioral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/>
                <a:cs typeface="Courier New"/>
              </a:rPr>
              <a:t>additionality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threshold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Variable |       </a:t>
            </a:r>
            <a:r>
              <a:rPr lang="en-GB" sz="1400" dirty="0" err="1">
                <a:solidFill>
                  <a:srgbClr val="000000"/>
                </a:solidFill>
                <a:latin typeface="Courier New"/>
                <a:cs typeface="Courier New"/>
              </a:rPr>
              <a:t>Obs</a:t>
            </a: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    Mean    Std. Dev.       Min        Max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-------------+--------------------------------------------------------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        coop |       954    .4240042    .9307172          0      5.125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GB" sz="1600" dirty="0">
                <a:solidFill>
                  <a:srgbClr val="800000"/>
                </a:solidFill>
              </a:rPr>
              <a:t>Firms below the threshold perform an average cooperation index of 0.42, while those above perform an average of 1.13 that is around </a:t>
            </a:r>
            <a:r>
              <a:rPr lang="en-GB" sz="1600" b="1" i="1" dirty="0">
                <a:solidFill>
                  <a:srgbClr val="800000"/>
                </a:solidFill>
              </a:rPr>
              <a:t>three time higher</a:t>
            </a:r>
            <a:r>
              <a:rPr lang="en-GB" sz="1600" dirty="0">
                <a:solidFill>
                  <a:srgbClr val="800000"/>
                </a:solidFill>
              </a:rPr>
              <a:t>. 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GB" sz="1600" dirty="0">
                <a:solidFill>
                  <a:srgbClr val="000000"/>
                </a:solidFill>
              </a:rPr>
              <a:t>The most part of the sample is located </a:t>
            </a:r>
            <a:r>
              <a:rPr lang="en-GB" sz="1600" b="1" i="1" dirty="0">
                <a:solidFill>
                  <a:srgbClr val="000000"/>
                </a:solidFill>
              </a:rPr>
              <a:t>below</a:t>
            </a:r>
            <a:r>
              <a:rPr lang="en-GB" sz="1600" dirty="0">
                <a:solidFill>
                  <a:srgbClr val="000000"/>
                </a:solidFill>
              </a:rPr>
              <a:t> the threshold, thus indicating that cooperation induces costs and uncertain results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Oval 1"/>
          <p:cNvSpPr>
            <a:spLocks noChangeArrowheads="1"/>
          </p:cNvSpPr>
          <p:nvPr/>
        </p:nvSpPr>
        <p:spPr bwMode="auto">
          <a:xfrm>
            <a:off x="3194989" y="2577980"/>
            <a:ext cx="1790700" cy="10668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194989" y="4018437"/>
            <a:ext cx="1790700" cy="10668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8C389-3590-3D20-F4C0-391F9FB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2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Types of Additionality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sz="2000" dirty="0">
                <a:solidFill>
                  <a:schemeClr val="tx1"/>
                </a:solidFill>
              </a:rPr>
              <a:t>The </a:t>
            </a:r>
            <a:r>
              <a:rPr lang="en-GB" sz="2000" b="1" dirty="0">
                <a:solidFill>
                  <a:schemeClr val="tx1"/>
                </a:solidFill>
              </a:rPr>
              <a:t>analysis of the additionality </a:t>
            </a:r>
            <a:r>
              <a:rPr lang="en-GB" sz="2000" dirty="0">
                <a:solidFill>
                  <a:schemeClr val="tx1"/>
                </a:solidFill>
              </a:rPr>
              <a:t>that results from public policy measures supporting an organisation’s has focused on the determination of: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 the additional private spending from organisations supported by the government (</a:t>
            </a:r>
            <a:r>
              <a:rPr lang="en-GB" sz="2000" b="1" dirty="0">
                <a:solidFill>
                  <a:schemeClr val="tx1"/>
                </a:solidFill>
              </a:rPr>
              <a:t>input additionality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on the additional outputs produced as a result of the subsidies(</a:t>
            </a:r>
            <a:r>
              <a:rPr lang="en-GB" sz="2000" b="1" dirty="0">
                <a:solidFill>
                  <a:schemeClr val="tx1"/>
                </a:solidFill>
              </a:rPr>
              <a:t>output additionality</a:t>
            </a:r>
            <a:r>
              <a:rPr lang="en-GB" sz="2000" dirty="0">
                <a:solidFill>
                  <a:schemeClr val="tx1"/>
                </a:solidFill>
              </a:rPr>
              <a:t>) </a:t>
            </a:r>
          </a:p>
          <a:p>
            <a:pPr algn="just" eaLnBrk="1" hangingPunct="1"/>
            <a:r>
              <a:rPr lang="en-GB" sz="2000" b="1" dirty="0">
                <a:solidFill>
                  <a:schemeClr val="tx1"/>
                </a:solidFill>
              </a:rPr>
              <a:t>behavioural additionality </a:t>
            </a:r>
            <a:r>
              <a:rPr lang="en-GB" sz="2000" dirty="0">
                <a:solidFill>
                  <a:schemeClr val="tx1"/>
                </a:solidFill>
              </a:rPr>
              <a:t>“companies and institutions undertaking publicly sponsored projects are rarely left unchanged by the experience.” 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the change in a company’s way of undertaking R&amp;D that can be attributed to policy actions. 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Later on, </a:t>
            </a:r>
            <a:r>
              <a:rPr lang="en-GB" sz="2000" dirty="0" err="1">
                <a:solidFill>
                  <a:schemeClr val="tx1"/>
                </a:solidFill>
              </a:rPr>
              <a:t>Georghiou</a:t>
            </a:r>
            <a:r>
              <a:rPr lang="en-GB" sz="2000" dirty="0">
                <a:solidFill>
                  <a:schemeClr val="tx1"/>
                </a:solidFill>
              </a:rPr>
              <a:t> (1997) added the idea that these changes should be permanent and should allow for a more efficient transformation of innovation inputs into innovation outputs. </a:t>
            </a:r>
          </a:p>
          <a:p>
            <a:pPr algn="just" eaLnBrk="1" hangingPunct="1"/>
            <a:endParaRPr lang="en-GB" sz="1800" dirty="0">
              <a:solidFill>
                <a:schemeClr val="tx1"/>
              </a:solidFill>
            </a:endParaRPr>
          </a:p>
          <a:p>
            <a:pPr algn="just" eaLnBrk="1" hangingPunct="1"/>
            <a:endParaRPr lang="en-GB" sz="2000" b="1" dirty="0">
              <a:solidFill>
                <a:schemeClr val="tx1"/>
              </a:solidFill>
            </a:endParaRPr>
          </a:p>
          <a:p>
            <a:pPr algn="just" eaLnBrk="1" hangingPunct="1"/>
            <a:endParaRPr lang="en-US" sz="2000" dirty="0">
              <a:solidFill>
                <a:schemeClr val="tx1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Ph.D</a:t>
            </a:r>
            <a:r>
              <a:rPr lang="en-US" dirty="0"/>
              <a:t> Eco &amp; Fin 2024/2025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AE0C7-4772-2DD8-AB8C-038EEF09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3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The main contribution of the paper is to go towards a more comprehensive understanding of the “</a:t>
            </a:r>
            <a:r>
              <a:rPr lang="en-US" sz="2000" dirty="0">
                <a:solidFill>
                  <a:srgbClr val="800000"/>
                </a:solidFill>
              </a:rPr>
              <a:t>etiology” of the impact of R&amp;D and innovation subsidies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GB" sz="2000" dirty="0" err="1">
                <a:solidFill>
                  <a:schemeClr val="tx2"/>
                </a:solidFill>
              </a:rPr>
              <a:t>esults</a:t>
            </a:r>
            <a:r>
              <a:rPr lang="en-GB" sz="2000" dirty="0">
                <a:solidFill>
                  <a:schemeClr val="tx2"/>
                </a:solidFill>
              </a:rPr>
              <a:t>:</a:t>
            </a:r>
          </a:p>
          <a:p>
            <a:pPr lvl="0"/>
            <a:r>
              <a:rPr lang="en-GB" sz="2000" dirty="0">
                <a:solidFill>
                  <a:schemeClr val="tx1"/>
                </a:solidFill>
              </a:rPr>
              <a:t>Firm innovation effect induced by R&amp;D subsidies as </a:t>
            </a:r>
            <a:r>
              <a:rPr lang="en-GB" sz="2000" b="1" i="1" dirty="0">
                <a:solidFill>
                  <a:schemeClr val="tx1"/>
                </a:solidFill>
              </a:rPr>
              <a:t>mediated</a:t>
            </a:r>
            <a:r>
              <a:rPr lang="en-GB" sz="2000" dirty="0">
                <a:solidFill>
                  <a:schemeClr val="tx1"/>
                </a:solidFill>
              </a:rPr>
              <a:t> by </a:t>
            </a:r>
            <a:r>
              <a:rPr lang="en-GB" sz="2000" dirty="0">
                <a:solidFill>
                  <a:srgbClr val="2F5897"/>
                </a:solidFill>
              </a:rPr>
              <a:t>input (R&amp;D) </a:t>
            </a:r>
            <a:r>
              <a:rPr lang="en-GB" sz="2000" dirty="0">
                <a:solidFill>
                  <a:schemeClr val="tx1"/>
                </a:solidFill>
              </a:rPr>
              <a:t>and</a:t>
            </a:r>
            <a:r>
              <a:rPr lang="en-GB" sz="2000" dirty="0">
                <a:solidFill>
                  <a:srgbClr val="2F5897"/>
                </a:solidFill>
              </a:rPr>
              <a:t> behavioural (cooperation) </a:t>
            </a:r>
            <a:r>
              <a:rPr lang="en-GB" sz="2000" dirty="0">
                <a:solidFill>
                  <a:schemeClr val="tx1"/>
                </a:solidFill>
              </a:rPr>
              <a:t> </a:t>
            </a:r>
            <a:endParaRPr lang="en-US" sz="2000" dirty="0">
              <a:solidFill>
                <a:schemeClr val="tx1"/>
              </a:solidFill>
            </a:endParaRPr>
          </a:p>
          <a:p>
            <a:pPr lvl="0"/>
            <a:r>
              <a:rPr lang="en-GB" sz="2000" dirty="0">
                <a:solidFill>
                  <a:schemeClr val="tx1"/>
                </a:solidFill>
              </a:rPr>
              <a:t> Main driver of higher innovative performance:</a:t>
            </a:r>
          </a:p>
          <a:p>
            <a:pPr lvl="1"/>
            <a:r>
              <a:rPr lang="en-GB" sz="1800" b="1" i="1" dirty="0">
                <a:solidFill>
                  <a:schemeClr val="tx1"/>
                </a:solidFill>
              </a:rPr>
              <a:t>R&amp;D cooperation</a:t>
            </a:r>
            <a:r>
              <a:rPr lang="en-GB" sz="1800" dirty="0">
                <a:solidFill>
                  <a:schemeClr val="tx1"/>
                </a:solidFill>
              </a:rPr>
              <a:t> activated by the public support </a:t>
            </a:r>
            <a:endParaRPr lang="en-US" sz="1100" dirty="0">
              <a:solidFill>
                <a:schemeClr val="tx1"/>
              </a:solidFill>
            </a:endParaRPr>
          </a:p>
          <a:p>
            <a:pPr lvl="0"/>
            <a:r>
              <a:rPr lang="en-GB" sz="2000" dirty="0">
                <a:solidFill>
                  <a:schemeClr val="tx1"/>
                </a:solidFill>
              </a:rPr>
              <a:t> “</a:t>
            </a:r>
            <a:r>
              <a:rPr lang="en-GB" sz="2000" b="1" i="1" dirty="0">
                <a:solidFill>
                  <a:schemeClr val="tx1"/>
                </a:solidFill>
              </a:rPr>
              <a:t>Synergy</a:t>
            </a:r>
            <a:r>
              <a:rPr lang="en-GB" sz="2000" dirty="0">
                <a:solidFill>
                  <a:schemeClr val="tx1"/>
                </a:solidFill>
              </a:rPr>
              <a:t>” between </a:t>
            </a:r>
            <a:r>
              <a:rPr lang="en-GB" sz="2000" dirty="0" err="1">
                <a:solidFill>
                  <a:schemeClr val="tx1"/>
                </a:solidFill>
              </a:rPr>
              <a:t>behavioral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additionality</a:t>
            </a:r>
            <a:r>
              <a:rPr lang="en-GB" sz="2000" dirty="0">
                <a:solidFill>
                  <a:schemeClr val="tx1"/>
                </a:solidFill>
              </a:rPr>
              <a:t> and the companies’ capacity to profit of higher R&amp;D </a:t>
            </a:r>
            <a:r>
              <a:rPr lang="en-GB" sz="2000" dirty="0" err="1">
                <a:solidFill>
                  <a:schemeClr val="tx1"/>
                </a:solidFill>
              </a:rPr>
              <a:t>additionality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Positive synergistic effect takes place only beyond a </a:t>
            </a:r>
            <a:r>
              <a:rPr lang="en-GB" sz="2000" b="1" i="1" dirty="0">
                <a:solidFill>
                  <a:schemeClr val="tx1"/>
                </a:solidFill>
              </a:rPr>
              <a:t>threshold</a:t>
            </a:r>
            <a:r>
              <a:rPr lang="en-GB" sz="2000" dirty="0">
                <a:solidFill>
                  <a:schemeClr val="tx1"/>
                </a:solidFill>
              </a:rPr>
              <a:t> value of the cooperation </a:t>
            </a:r>
            <a:r>
              <a:rPr lang="en-GB" sz="2000" dirty="0" err="1">
                <a:solidFill>
                  <a:schemeClr val="tx1"/>
                </a:solidFill>
              </a:rPr>
              <a:t>additionality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CEF50-AA99-4CA9-4D08-0B772D1E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Conclusions and policy implications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it is possible to </a:t>
            </a:r>
            <a:r>
              <a:rPr lang="en-US" b="1" dirty="0">
                <a:solidFill>
                  <a:srgbClr val="000000"/>
                </a:solidFill>
              </a:rPr>
              <a:t>fine tuning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800000"/>
                </a:solidFill>
              </a:rPr>
              <a:t>policy</a:t>
            </a:r>
            <a:r>
              <a:rPr lang="en-US" dirty="0">
                <a:solidFill>
                  <a:srgbClr val="000000"/>
                </a:solidFill>
              </a:rPr>
              <a:t> measure taking into account that various </a:t>
            </a:r>
            <a:r>
              <a:rPr lang="en-US" b="1" dirty="0">
                <a:solidFill>
                  <a:srgbClr val="000000"/>
                </a:solidFill>
              </a:rPr>
              <a:t>mediating factors </a:t>
            </a:r>
            <a:r>
              <a:rPr lang="en-US" dirty="0">
                <a:solidFill>
                  <a:srgbClr val="000000"/>
                </a:solidFill>
              </a:rPr>
              <a:t>are in place and that they can play a key role in determining the final result.</a:t>
            </a:r>
          </a:p>
          <a:p>
            <a:pPr algn="just"/>
            <a:r>
              <a:rPr lang="en-US" dirty="0">
                <a:solidFill>
                  <a:srgbClr val="800000"/>
                </a:solidFill>
              </a:rPr>
              <a:t>Policy makers </a:t>
            </a:r>
            <a:r>
              <a:rPr lang="en-US" dirty="0">
                <a:solidFill>
                  <a:srgbClr val="000000"/>
                </a:solidFill>
              </a:rPr>
              <a:t>have to consider: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the impact of the subsidy on financial constraint experimented by firms, </a:t>
            </a:r>
          </a:p>
          <a:p>
            <a:pPr algn="just"/>
            <a:r>
              <a:rPr lang="en-US" i="1" dirty="0">
                <a:solidFill>
                  <a:srgbClr val="000000"/>
                </a:solidFill>
              </a:rPr>
              <a:t>but also the possible effect on their collaboration effort (related to the intensity of systemic knowledge spillovers) and</a:t>
            </a:r>
          </a:p>
          <a:p>
            <a:pPr algn="just"/>
            <a:r>
              <a:rPr lang="en-US" i="1" dirty="0">
                <a:solidFill>
                  <a:srgbClr val="000000"/>
                </a:solidFill>
              </a:rPr>
              <a:t> the </a:t>
            </a:r>
            <a:r>
              <a:rPr lang="en-US" b="1" i="1" dirty="0">
                <a:solidFill>
                  <a:srgbClr val="000000"/>
                </a:solidFill>
              </a:rPr>
              <a:t>interaction of the two different mediators</a:t>
            </a:r>
            <a:r>
              <a:rPr lang="en-US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2F296-60EA-E06C-DD11-7C18F7E3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9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Types of Additionality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 eaLnBrk="1" hangingPunct="1"/>
            <a:r>
              <a:rPr lang="en-GB" sz="2000" b="1" dirty="0">
                <a:solidFill>
                  <a:schemeClr val="tx1"/>
                </a:solidFill>
              </a:rPr>
              <a:t>Input additionality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Subs: 10, investment: &lt;=10 </a:t>
            </a:r>
            <a:r>
              <a:rPr lang="en-GB" sz="2000" b="1" dirty="0">
                <a:solidFill>
                  <a:schemeClr val="tx1"/>
                </a:solidFill>
              </a:rPr>
              <a:t>crowding out </a:t>
            </a:r>
            <a:r>
              <a:rPr lang="en-GB" sz="2000" dirty="0">
                <a:solidFill>
                  <a:schemeClr val="tx1"/>
                </a:solidFill>
              </a:rPr>
              <a:t>of private investment</a:t>
            </a:r>
          </a:p>
          <a:p>
            <a:pPr algn="just" eaLnBrk="1" hangingPunct="1"/>
            <a:r>
              <a:rPr lang="en-GB" sz="2000" dirty="0">
                <a:solidFill>
                  <a:schemeClr val="tx1"/>
                </a:solidFill>
              </a:rPr>
              <a:t>Subs: 10, investment: 20 evidence of </a:t>
            </a:r>
            <a:r>
              <a:rPr lang="en-GB" sz="2000" b="1" dirty="0">
                <a:solidFill>
                  <a:schemeClr val="tx1"/>
                </a:solidFill>
              </a:rPr>
              <a:t>additionality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just" eaLnBrk="1" hangingPunct="1"/>
            <a:r>
              <a:rPr lang="en-US" sz="2000" b="1" dirty="0">
                <a:solidFill>
                  <a:schemeClr val="tx1"/>
                </a:solidFill>
                <a:latin typeface="Century Gothic" charset="0"/>
              </a:rPr>
              <a:t>Output additionality</a:t>
            </a:r>
          </a:p>
          <a:p>
            <a:pPr algn="just" eaLnBrk="1" hangingPunct="1"/>
            <a:r>
              <a:rPr lang="en-US" sz="2000" dirty="0">
                <a:solidFill>
                  <a:schemeClr val="tx1"/>
                </a:solidFill>
                <a:latin typeface="Century Gothic" charset="0"/>
              </a:rPr>
              <a:t>Sub: 10 change in innovation performance: x&gt;0</a:t>
            </a:r>
          </a:p>
          <a:p>
            <a:pPr algn="just" eaLnBrk="1" hangingPunct="1"/>
            <a:endParaRPr lang="en-US" sz="2000" dirty="0">
              <a:solidFill>
                <a:schemeClr val="tx1"/>
              </a:solidFill>
              <a:latin typeface="Century Gothic" charset="0"/>
            </a:endParaRPr>
          </a:p>
          <a:p>
            <a:pPr marL="0" indent="0" algn="just" eaLnBrk="1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entury Gothic" charset="0"/>
              </a:rPr>
              <a:t>What about behavioral additionality?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1063E-8982-8BA9-5932-65263DD2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 eaLnBrk="1" hangingPunct="1"/>
            <a:r>
              <a:rPr lang="en-US" dirty="0">
                <a:solidFill>
                  <a:srgbClr val="262626"/>
                </a:solidFill>
                <a:latin typeface="Century Gothic" charset="0"/>
              </a:rPr>
              <a:t>Does behavioral additionality plays a role?</a:t>
            </a:r>
          </a:p>
          <a:p>
            <a:pPr algn="just" eaLnBrk="1" hangingPunct="1"/>
            <a:r>
              <a:rPr lang="en-US" dirty="0">
                <a:solidFill>
                  <a:srgbClr val="262626"/>
                </a:solidFill>
                <a:latin typeface="Century Gothic" charset="0"/>
              </a:rPr>
              <a:t>What could be the transmission mechanism of such effect?</a:t>
            </a:r>
          </a:p>
          <a:p>
            <a:pPr marL="0" indent="0" algn="just" eaLnBrk="1" hangingPunct="1">
              <a:buNone/>
            </a:pPr>
            <a:r>
              <a:rPr lang="en-US" i="1" dirty="0">
                <a:solidFill>
                  <a:srgbClr val="262626"/>
                </a:solidFill>
                <a:latin typeface="Century Gothic" charset="0"/>
              </a:rPr>
              <a:t>More specifically:</a:t>
            </a:r>
          </a:p>
          <a:p>
            <a:pPr algn="just" eaLnBrk="1" hangingPunct="1"/>
            <a:r>
              <a:rPr lang="en-US" dirty="0">
                <a:solidFill>
                  <a:schemeClr val="tx1"/>
                </a:solidFill>
              </a:rPr>
              <a:t>We are interested in a specific form of </a:t>
            </a:r>
            <a:r>
              <a:rPr lang="en-US" b="1" dirty="0">
                <a:solidFill>
                  <a:schemeClr val="tx1"/>
                </a:solidFill>
              </a:rPr>
              <a:t>behavioral additionality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i="1" dirty="0">
                <a:solidFill>
                  <a:schemeClr val="tx1"/>
                </a:solidFill>
              </a:rPr>
              <a:t>collaboration performance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 promoted by the policy, </a:t>
            </a:r>
          </a:p>
          <a:p>
            <a:pPr algn="just" eaLnBrk="1" hangingPunct="1"/>
            <a:r>
              <a:rPr lang="en-US" dirty="0">
                <a:solidFill>
                  <a:schemeClr val="tx1"/>
                </a:solidFill>
              </a:rPr>
              <a:t>i.e. the different “quality” of cooperation between treated and non treated companies, which we measure in terms of the </a:t>
            </a:r>
            <a:r>
              <a:rPr lang="en-US" b="1" i="1" dirty="0">
                <a:solidFill>
                  <a:schemeClr val="tx1"/>
                </a:solidFill>
              </a:rPr>
              <a:t>institutional heterogeneity of partners weighted by the relevance attributed to partner-cooperation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just" eaLnBrk="1" hangingPunct="1"/>
            <a:endParaRPr lang="en-US" dirty="0">
              <a:solidFill>
                <a:srgbClr val="262626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37C39-86B0-A5F7-153A-ACD864AA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Logical Framework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27599" y="1601824"/>
            <a:ext cx="5088800" cy="4522714"/>
            <a:chOff x="2027599" y="1601824"/>
            <a:chExt cx="5088800" cy="4522714"/>
          </a:xfrm>
        </p:grpSpPr>
        <p:sp>
          <p:nvSpPr>
            <p:cNvPr id="9" name="Freeform 8"/>
            <p:cNvSpPr/>
            <p:nvPr/>
          </p:nvSpPr>
          <p:spPr>
            <a:xfrm>
              <a:off x="3763305" y="1601824"/>
              <a:ext cx="1617389" cy="1051303"/>
            </a:xfrm>
            <a:custGeom>
              <a:avLst/>
              <a:gdLst>
                <a:gd name="connsiteX0" fmla="*/ 0 w 1617389"/>
                <a:gd name="connsiteY0" fmla="*/ 175221 h 1051303"/>
                <a:gd name="connsiteX1" fmla="*/ 175221 w 1617389"/>
                <a:gd name="connsiteY1" fmla="*/ 0 h 1051303"/>
                <a:gd name="connsiteX2" fmla="*/ 1442168 w 1617389"/>
                <a:gd name="connsiteY2" fmla="*/ 0 h 1051303"/>
                <a:gd name="connsiteX3" fmla="*/ 1617389 w 1617389"/>
                <a:gd name="connsiteY3" fmla="*/ 175221 h 1051303"/>
                <a:gd name="connsiteX4" fmla="*/ 1617389 w 1617389"/>
                <a:gd name="connsiteY4" fmla="*/ 876082 h 1051303"/>
                <a:gd name="connsiteX5" fmla="*/ 1442168 w 1617389"/>
                <a:gd name="connsiteY5" fmla="*/ 1051303 h 1051303"/>
                <a:gd name="connsiteX6" fmla="*/ 175221 w 1617389"/>
                <a:gd name="connsiteY6" fmla="*/ 1051303 h 1051303"/>
                <a:gd name="connsiteX7" fmla="*/ 0 w 1617389"/>
                <a:gd name="connsiteY7" fmla="*/ 876082 h 1051303"/>
                <a:gd name="connsiteX8" fmla="*/ 0 w 1617389"/>
                <a:gd name="connsiteY8" fmla="*/ 175221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389" h="1051303">
                  <a:moveTo>
                    <a:pt x="0" y="175221"/>
                  </a:moveTo>
                  <a:cubicBezTo>
                    <a:pt x="0" y="78449"/>
                    <a:pt x="78449" y="0"/>
                    <a:pt x="175221" y="0"/>
                  </a:cubicBezTo>
                  <a:lnTo>
                    <a:pt x="1442168" y="0"/>
                  </a:lnTo>
                  <a:cubicBezTo>
                    <a:pt x="1538940" y="0"/>
                    <a:pt x="1617389" y="78449"/>
                    <a:pt x="1617389" y="175221"/>
                  </a:cubicBezTo>
                  <a:lnTo>
                    <a:pt x="1617389" y="876082"/>
                  </a:lnTo>
                  <a:cubicBezTo>
                    <a:pt x="1617389" y="972854"/>
                    <a:pt x="1538940" y="1051303"/>
                    <a:pt x="1442168" y="1051303"/>
                  </a:cubicBezTo>
                  <a:lnTo>
                    <a:pt x="175221" y="1051303"/>
                  </a:lnTo>
                  <a:cubicBezTo>
                    <a:pt x="78449" y="1051303"/>
                    <a:pt x="0" y="972854"/>
                    <a:pt x="0" y="876082"/>
                  </a:cubicBezTo>
                  <a:lnTo>
                    <a:pt x="0" y="175221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00850" tIns="100850" rIns="100850" bIns="10085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Input </a:t>
              </a:r>
              <a:r>
                <a:rPr lang="en-US" sz="1300" kern="1200" dirty="0" err="1">
                  <a:ln>
                    <a:solidFill>
                      <a:srgbClr val="000000"/>
                    </a:solidFill>
                  </a:ln>
                </a:rPr>
                <a:t>additionality</a:t>
              </a:r>
              <a:endParaRPr lang="en-US" sz="1300" kern="1200" dirty="0">
                <a:ln>
                  <a:solidFill>
                    <a:srgbClr val="000000"/>
                  </a:solidFill>
                </a:ln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(R&amp;D expenses)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36294" y="2127476"/>
              <a:ext cx="3471410" cy="34714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67324" y="339841"/>
                  </a:moveTo>
                  <a:arcTo wR="1735705" hR="1735705" stAng="18387985" swAng="1632488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T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99010" y="3337529"/>
              <a:ext cx="1617389" cy="1051303"/>
            </a:xfrm>
            <a:custGeom>
              <a:avLst/>
              <a:gdLst>
                <a:gd name="connsiteX0" fmla="*/ 0 w 1617389"/>
                <a:gd name="connsiteY0" fmla="*/ 175221 h 1051303"/>
                <a:gd name="connsiteX1" fmla="*/ 175221 w 1617389"/>
                <a:gd name="connsiteY1" fmla="*/ 0 h 1051303"/>
                <a:gd name="connsiteX2" fmla="*/ 1442168 w 1617389"/>
                <a:gd name="connsiteY2" fmla="*/ 0 h 1051303"/>
                <a:gd name="connsiteX3" fmla="*/ 1617389 w 1617389"/>
                <a:gd name="connsiteY3" fmla="*/ 175221 h 1051303"/>
                <a:gd name="connsiteX4" fmla="*/ 1617389 w 1617389"/>
                <a:gd name="connsiteY4" fmla="*/ 876082 h 1051303"/>
                <a:gd name="connsiteX5" fmla="*/ 1442168 w 1617389"/>
                <a:gd name="connsiteY5" fmla="*/ 1051303 h 1051303"/>
                <a:gd name="connsiteX6" fmla="*/ 175221 w 1617389"/>
                <a:gd name="connsiteY6" fmla="*/ 1051303 h 1051303"/>
                <a:gd name="connsiteX7" fmla="*/ 0 w 1617389"/>
                <a:gd name="connsiteY7" fmla="*/ 876082 h 1051303"/>
                <a:gd name="connsiteX8" fmla="*/ 0 w 1617389"/>
                <a:gd name="connsiteY8" fmla="*/ 175221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389" h="1051303">
                  <a:moveTo>
                    <a:pt x="0" y="175221"/>
                  </a:moveTo>
                  <a:cubicBezTo>
                    <a:pt x="0" y="78449"/>
                    <a:pt x="78449" y="0"/>
                    <a:pt x="175221" y="0"/>
                  </a:cubicBezTo>
                  <a:lnTo>
                    <a:pt x="1442168" y="0"/>
                  </a:lnTo>
                  <a:cubicBezTo>
                    <a:pt x="1538940" y="0"/>
                    <a:pt x="1617389" y="78449"/>
                    <a:pt x="1617389" y="175221"/>
                  </a:cubicBezTo>
                  <a:lnTo>
                    <a:pt x="1617389" y="876082"/>
                  </a:lnTo>
                  <a:cubicBezTo>
                    <a:pt x="1617389" y="972854"/>
                    <a:pt x="1538940" y="1051303"/>
                    <a:pt x="1442168" y="1051303"/>
                  </a:cubicBezTo>
                  <a:lnTo>
                    <a:pt x="175221" y="1051303"/>
                  </a:lnTo>
                  <a:cubicBezTo>
                    <a:pt x="78449" y="1051303"/>
                    <a:pt x="0" y="972854"/>
                    <a:pt x="0" y="876082"/>
                  </a:cubicBezTo>
                  <a:lnTo>
                    <a:pt x="0" y="17522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850" tIns="100850" rIns="100850" bIns="10085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Output </a:t>
              </a:r>
              <a:r>
                <a:rPr lang="en-US" sz="1300" kern="1200" dirty="0" err="1">
                  <a:ln>
                    <a:solidFill>
                      <a:srgbClr val="000000"/>
                    </a:solidFill>
                  </a:ln>
                </a:rPr>
                <a:t>additionality</a:t>
              </a:r>
              <a:endParaRPr lang="en-US" sz="1300" kern="1200" dirty="0">
                <a:ln>
                  <a:solidFill>
                    <a:srgbClr val="000000"/>
                  </a:solidFill>
                </a:ln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(Profitability)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3056593" y="2127475"/>
              <a:ext cx="3471410" cy="34714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91399" y="2505437"/>
                  </a:moveTo>
                  <a:arcTo wR="1735705" hR="1735705" stAng="1579527" swAng="1632488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T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63305" y="5073235"/>
              <a:ext cx="1617389" cy="1051303"/>
            </a:xfrm>
            <a:custGeom>
              <a:avLst/>
              <a:gdLst>
                <a:gd name="connsiteX0" fmla="*/ 0 w 1617389"/>
                <a:gd name="connsiteY0" fmla="*/ 175221 h 1051303"/>
                <a:gd name="connsiteX1" fmla="*/ 175221 w 1617389"/>
                <a:gd name="connsiteY1" fmla="*/ 0 h 1051303"/>
                <a:gd name="connsiteX2" fmla="*/ 1442168 w 1617389"/>
                <a:gd name="connsiteY2" fmla="*/ 0 h 1051303"/>
                <a:gd name="connsiteX3" fmla="*/ 1617389 w 1617389"/>
                <a:gd name="connsiteY3" fmla="*/ 175221 h 1051303"/>
                <a:gd name="connsiteX4" fmla="*/ 1617389 w 1617389"/>
                <a:gd name="connsiteY4" fmla="*/ 876082 h 1051303"/>
                <a:gd name="connsiteX5" fmla="*/ 1442168 w 1617389"/>
                <a:gd name="connsiteY5" fmla="*/ 1051303 h 1051303"/>
                <a:gd name="connsiteX6" fmla="*/ 175221 w 1617389"/>
                <a:gd name="connsiteY6" fmla="*/ 1051303 h 1051303"/>
                <a:gd name="connsiteX7" fmla="*/ 0 w 1617389"/>
                <a:gd name="connsiteY7" fmla="*/ 876082 h 1051303"/>
                <a:gd name="connsiteX8" fmla="*/ 0 w 1617389"/>
                <a:gd name="connsiteY8" fmla="*/ 175221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389" h="1051303">
                  <a:moveTo>
                    <a:pt x="0" y="175221"/>
                  </a:moveTo>
                  <a:cubicBezTo>
                    <a:pt x="0" y="78449"/>
                    <a:pt x="78449" y="0"/>
                    <a:pt x="175221" y="0"/>
                  </a:cubicBezTo>
                  <a:lnTo>
                    <a:pt x="1442168" y="0"/>
                  </a:lnTo>
                  <a:cubicBezTo>
                    <a:pt x="1538940" y="0"/>
                    <a:pt x="1617389" y="78449"/>
                    <a:pt x="1617389" y="175221"/>
                  </a:cubicBezTo>
                  <a:lnTo>
                    <a:pt x="1617389" y="876082"/>
                  </a:lnTo>
                  <a:cubicBezTo>
                    <a:pt x="1617389" y="972854"/>
                    <a:pt x="1538940" y="1051303"/>
                    <a:pt x="1442168" y="1051303"/>
                  </a:cubicBezTo>
                  <a:lnTo>
                    <a:pt x="175221" y="1051303"/>
                  </a:lnTo>
                  <a:cubicBezTo>
                    <a:pt x="78449" y="1051303"/>
                    <a:pt x="0" y="972854"/>
                    <a:pt x="0" y="876082"/>
                  </a:cubicBezTo>
                  <a:lnTo>
                    <a:pt x="0" y="175221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00850" tIns="100850" rIns="100850" bIns="10085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Behavioral </a:t>
              </a:r>
              <a:r>
                <a:rPr lang="en-US" sz="1300" kern="1200" dirty="0" err="1">
                  <a:ln>
                    <a:solidFill>
                      <a:srgbClr val="000000"/>
                    </a:solidFill>
                  </a:ln>
                </a:rPr>
                <a:t>additionality</a:t>
              </a:r>
              <a:endParaRPr lang="en-US" sz="1300" kern="1200" dirty="0">
                <a:ln>
                  <a:solidFill>
                    <a:srgbClr val="000000"/>
                  </a:solidFill>
                </a:ln>
              </a:endParaRP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(R&amp;D collaborations)</a:t>
              </a:r>
            </a:p>
          </p:txBody>
        </p:sp>
        <p:sp>
          <p:nvSpPr>
            <p:cNvPr id="14" name="Freeform 13"/>
            <p:cNvSpPr/>
            <p:nvPr/>
          </p:nvSpPr>
          <p:spPr>
            <a:xfrm rot="5400000" flipH="1">
              <a:off x="2486408" y="2231139"/>
              <a:ext cx="3471410" cy="34714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04086" y="3131568"/>
                  </a:moveTo>
                  <a:arcTo wR="1735705" hR="1735705" stAng="7587985" swAng="1632488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T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27599" y="3337529"/>
              <a:ext cx="1617389" cy="1051303"/>
            </a:xfrm>
            <a:custGeom>
              <a:avLst/>
              <a:gdLst>
                <a:gd name="connsiteX0" fmla="*/ 0 w 1617389"/>
                <a:gd name="connsiteY0" fmla="*/ 175221 h 1051303"/>
                <a:gd name="connsiteX1" fmla="*/ 175221 w 1617389"/>
                <a:gd name="connsiteY1" fmla="*/ 0 h 1051303"/>
                <a:gd name="connsiteX2" fmla="*/ 1442168 w 1617389"/>
                <a:gd name="connsiteY2" fmla="*/ 0 h 1051303"/>
                <a:gd name="connsiteX3" fmla="*/ 1617389 w 1617389"/>
                <a:gd name="connsiteY3" fmla="*/ 175221 h 1051303"/>
                <a:gd name="connsiteX4" fmla="*/ 1617389 w 1617389"/>
                <a:gd name="connsiteY4" fmla="*/ 876082 h 1051303"/>
                <a:gd name="connsiteX5" fmla="*/ 1442168 w 1617389"/>
                <a:gd name="connsiteY5" fmla="*/ 1051303 h 1051303"/>
                <a:gd name="connsiteX6" fmla="*/ 175221 w 1617389"/>
                <a:gd name="connsiteY6" fmla="*/ 1051303 h 1051303"/>
                <a:gd name="connsiteX7" fmla="*/ 0 w 1617389"/>
                <a:gd name="connsiteY7" fmla="*/ 876082 h 1051303"/>
                <a:gd name="connsiteX8" fmla="*/ 0 w 1617389"/>
                <a:gd name="connsiteY8" fmla="*/ 175221 h 105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7389" h="1051303">
                  <a:moveTo>
                    <a:pt x="0" y="175221"/>
                  </a:moveTo>
                  <a:cubicBezTo>
                    <a:pt x="0" y="78449"/>
                    <a:pt x="78449" y="0"/>
                    <a:pt x="175221" y="0"/>
                  </a:cubicBezTo>
                  <a:lnTo>
                    <a:pt x="1442168" y="0"/>
                  </a:lnTo>
                  <a:cubicBezTo>
                    <a:pt x="1538940" y="0"/>
                    <a:pt x="1617389" y="78449"/>
                    <a:pt x="1617389" y="175221"/>
                  </a:cubicBezTo>
                  <a:lnTo>
                    <a:pt x="1617389" y="876082"/>
                  </a:lnTo>
                  <a:cubicBezTo>
                    <a:pt x="1617389" y="972854"/>
                    <a:pt x="1538940" y="1051303"/>
                    <a:pt x="1442168" y="1051303"/>
                  </a:cubicBezTo>
                  <a:lnTo>
                    <a:pt x="175221" y="1051303"/>
                  </a:lnTo>
                  <a:cubicBezTo>
                    <a:pt x="78449" y="1051303"/>
                    <a:pt x="0" y="972854"/>
                    <a:pt x="0" y="876082"/>
                  </a:cubicBezTo>
                  <a:lnTo>
                    <a:pt x="0" y="175221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00850" tIns="100850" rIns="100850" bIns="10085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>
                  <a:ln>
                    <a:solidFill>
                      <a:srgbClr val="000000"/>
                    </a:solidFill>
                  </a:ln>
                </a:rPr>
                <a:t>R&amp;D incentives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698094" y="1913999"/>
              <a:ext cx="808694" cy="14782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0010" y="965973"/>
                  </a:moveTo>
                  <a:arcTo wR="1735705" hR="1735705" stAng="12379527" swAng="1632488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T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B0226-356B-0E0F-B07E-02344B7A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1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Research method 1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algn="just" eaLnBrk="1" hangingPunct="1"/>
            <a:r>
              <a:rPr lang="en-US" dirty="0">
                <a:solidFill>
                  <a:srgbClr val="000000"/>
                </a:solidFill>
              </a:rPr>
              <a:t>We employ a </a:t>
            </a:r>
            <a:r>
              <a:rPr lang="en-US" i="1" dirty="0">
                <a:solidFill>
                  <a:srgbClr val="2F5897"/>
                </a:solidFill>
              </a:rPr>
              <a:t>treatment random coefficient model</a:t>
            </a:r>
            <a:r>
              <a:rPr lang="en-US" dirty="0">
                <a:solidFill>
                  <a:srgbClr val="2F5897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(Wooldridge, 2010) with a two-step procedure:</a:t>
            </a:r>
          </a:p>
          <a:p>
            <a:pPr marL="0" indent="0" algn="just" eaLnBrk="1" hangingPunct="1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en-US" dirty="0">
                <a:solidFill>
                  <a:schemeClr val="tx2"/>
                </a:solidFill>
              </a:rPr>
              <a:t>STEP 1:</a:t>
            </a:r>
          </a:p>
          <a:p>
            <a:pPr algn="just" eaLnBrk="1" hangingPunct="1"/>
            <a:r>
              <a:rPr lang="en-US" dirty="0">
                <a:solidFill>
                  <a:schemeClr val="tx1"/>
                </a:solidFill>
              </a:rPr>
              <a:t>For each company, it is defined as the </a:t>
            </a:r>
            <a:r>
              <a:rPr lang="en-US" i="1" dirty="0">
                <a:solidFill>
                  <a:schemeClr val="tx1"/>
                </a:solidFill>
              </a:rPr>
              <a:t>Average Treatment Effect conditional on a vector of covariates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 Two effects are first found: </a:t>
            </a:r>
          </a:p>
          <a:p>
            <a:pPr lvl="1" algn="just"/>
            <a:r>
              <a:rPr lang="en-US" dirty="0" err="1">
                <a:solidFill>
                  <a:srgbClr val="000000"/>
                </a:solidFill>
              </a:rPr>
              <a:t>ATE</a:t>
            </a:r>
            <a:r>
              <a:rPr lang="en-US" baseline="-25000" dirty="0" err="1">
                <a:solidFill>
                  <a:srgbClr val="000000"/>
                </a:solidFill>
              </a:rPr>
              <a:t>input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= average treatment effect of R&amp;D support on company 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R&amp;D </a:t>
            </a:r>
            <a:r>
              <a:rPr lang="en-US" b="1" dirty="0">
                <a:solidFill>
                  <a:srgbClr val="000000"/>
                </a:solidFill>
              </a:rPr>
              <a:t>(idiosyncratic input </a:t>
            </a:r>
            <a:r>
              <a:rPr lang="en-US" b="1" dirty="0" err="1">
                <a:solidFill>
                  <a:srgbClr val="000000"/>
                </a:solidFill>
              </a:rPr>
              <a:t>additionality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pPr lvl="1" algn="just"/>
            <a:r>
              <a:rPr lang="en-US" dirty="0" err="1">
                <a:solidFill>
                  <a:srgbClr val="000000"/>
                </a:solidFill>
              </a:rPr>
              <a:t>ATE</a:t>
            </a:r>
            <a:r>
              <a:rPr lang="en-US" baseline="-25000" dirty="0" err="1">
                <a:solidFill>
                  <a:srgbClr val="000000"/>
                </a:solidFill>
              </a:rPr>
              <a:t>behavioral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= average treatment effect of R&amp;D support on company 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degree of cooperation </a:t>
            </a:r>
            <a:r>
              <a:rPr lang="en-US" b="1" dirty="0">
                <a:solidFill>
                  <a:srgbClr val="000000"/>
                </a:solidFill>
              </a:rPr>
              <a:t>(idiosyncratic behavioral </a:t>
            </a:r>
            <a:r>
              <a:rPr lang="en-US" b="1" dirty="0" err="1">
                <a:solidFill>
                  <a:srgbClr val="000000"/>
                </a:solidFill>
              </a:rPr>
              <a:t>additionality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pPr marL="0" indent="0" algn="just" eaLnBrk="1" hangingPunct="1">
              <a:buNone/>
            </a:pPr>
            <a:r>
              <a:rPr lang="en-US" i="1" dirty="0">
                <a:solidFill>
                  <a:srgbClr val="000000"/>
                </a:solidFill>
              </a:rPr>
              <a:t>Note: implemented in STATA through the routine IVTREATREG (</a:t>
            </a:r>
            <a:r>
              <a:rPr lang="en-US" i="1" dirty="0" err="1">
                <a:solidFill>
                  <a:srgbClr val="000000"/>
                </a:solidFill>
              </a:rPr>
              <a:t>Cerulli</a:t>
            </a:r>
            <a:r>
              <a:rPr lang="en-US" i="1" dirty="0">
                <a:solidFill>
                  <a:srgbClr val="000000"/>
                </a:solidFill>
              </a:rPr>
              <a:t>, 2012)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99FEB-DE48-D005-9B48-8C35B407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9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Research method 2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2F5897"/>
                </a:solidFill>
              </a:rPr>
              <a:t>Step 2: 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Once the previous two variables are calculated, we can exploit them as predictors (</a:t>
            </a:r>
            <a:r>
              <a:rPr lang="en-US" b="1" i="1" dirty="0">
                <a:solidFill>
                  <a:srgbClr val="000000"/>
                </a:solidFill>
              </a:rPr>
              <a:t>mediating effects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in an invention/innovation regression function of this type:   	</a:t>
            </a:r>
          </a:p>
          <a:p>
            <a:pPr marL="0" indent="0" algn="just">
              <a:buNone/>
            </a:pPr>
            <a:r>
              <a:rPr lang="en-US" i="1" dirty="0" err="1">
                <a:solidFill>
                  <a:srgbClr val="000000"/>
                </a:solidFill>
              </a:rPr>
              <a:t>y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 = a + b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input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+ c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+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0000"/>
                </a:solidFill>
              </a:rPr>
              <a:t>+d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input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+ e </a:t>
            </a:r>
            <a:r>
              <a:rPr lang="en-US" b="1" i="1" dirty="0" err="1">
                <a:solidFill>
                  <a:srgbClr val="000000"/>
                </a:solidFill>
              </a:rPr>
              <a:t>w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 + </a:t>
            </a:r>
            <a:r>
              <a:rPr lang="en-US" i="1" dirty="0" err="1">
                <a:solidFill>
                  <a:srgbClr val="000000"/>
                </a:solidFill>
              </a:rPr>
              <a:t>error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	           (1)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Where:</a:t>
            </a:r>
          </a:p>
          <a:p>
            <a:pPr lvl="1" algn="just"/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: is a binary innovation outcome measuring the presence/absence of  </a:t>
            </a:r>
            <a:r>
              <a:rPr lang="en-US" b="1" i="1" dirty="0">
                <a:solidFill>
                  <a:schemeClr val="tx1"/>
                </a:solidFill>
              </a:rPr>
              <a:t>product innovation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: is a vector of covariates explaining invention/innovation performance. 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algn="just"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3E15D-C2A9-6B0F-F508-B2E6E025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</a:rPr>
              <a:t>Research method 3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Calculating the derivatives of:</a:t>
            </a:r>
          </a:p>
          <a:p>
            <a:pPr marL="0" indent="0" algn="just">
              <a:buNone/>
            </a:pPr>
            <a:r>
              <a:rPr lang="en-US" sz="1600" i="1" dirty="0" err="1">
                <a:solidFill>
                  <a:srgbClr val="000000"/>
                </a:solidFill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 = a + b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input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c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d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input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</a:t>
            </a:r>
            <a:r>
              <a:rPr lang="en-US" sz="1600" i="1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r>
              <a:rPr lang="en-US" sz="1600" i="1" dirty="0" err="1">
                <a:solidFill>
                  <a:srgbClr val="000000"/>
                </a:solidFill>
              </a:rPr>
              <a:t>ATE</a:t>
            </a:r>
            <a:r>
              <a:rPr lang="en-US" sz="1600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sz="1600" i="1" dirty="0">
                <a:solidFill>
                  <a:srgbClr val="000000"/>
                </a:solidFill>
              </a:rPr>
              <a:t>(</a:t>
            </a:r>
            <a:r>
              <a:rPr lang="en-US" sz="1600" b="1" i="1" dirty="0">
                <a:solidFill>
                  <a:srgbClr val="000000"/>
                </a:solidFill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) + e </a:t>
            </a:r>
            <a:r>
              <a:rPr lang="en-US" sz="1600" b="1" i="1" dirty="0" err="1">
                <a:solidFill>
                  <a:srgbClr val="000000"/>
                </a:solidFill>
              </a:rPr>
              <a:t>w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r>
              <a:rPr lang="en-US" sz="1600" i="1" dirty="0">
                <a:solidFill>
                  <a:srgbClr val="000000"/>
                </a:solidFill>
              </a:rPr>
              <a:t> + </a:t>
            </a:r>
            <a:r>
              <a:rPr lang="en-US" sz="1600" i="1" dirty="0" err="1">
                <a:solidFill>
                  <a:srgbClr val="000000"/>
                </a:solidFill>
              </a:rPr>
              <a:t>error</a:t>
            </a:r>
            <a:r>
              <a:rPr lang="en-US" sz="1600" i="1" baseline="-25000" dirty="0" err="1">
                <a:solidFill>
                  <a:srgbClr val="000000"/>
                </a:solidFill>
              </a:rPr>
              <a:t>i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 get:</a:t>
            </a:r>
          </a:p>
          <a:p>
            <a:r>
              <a:rPr lang="en-US" i="1" dirty="0" err="1">
                <a:solidFill>
                  <a:srgbClr val="000000"/>
                </a:solidFill>
              </a:rPr>
              <a:t>Δy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/</a:t>
            </a:r>
            <a:r>
              <a:rPr lang="en-US" i="1" dirty="0" err="1">
                <a:solidFill>
                  <a:srgbClr val="000000"/>
                </a:solidFill>
              </a:rPr>
              <a:t>Δ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input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= b + d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			   			                       </a:t>
            </a:r>
          </a:p>
          <a:p>
            <a:r>
              <a:rPr lang="en-US" i="1" dirty="0" err="1">
                <a:solidFill>
                  <a:srgbClr val="000000"/>
                </a:solidFill>
              </a:rPr>
              <a:t>Δy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/</a:t>
            </a:r>
            <a:r>
              <a:rPr lang="en-US" i="1" dirty="0" err="1">
                <a:solidFill>
                  <a:srgbClr val="000000"/>
                </a:solidFill>
              </a:rPr>
              <a:t>Δ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behavioral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= c + d </a:t>
            </a:r>
            <a:r>
              <a:rPr lang="en-US" i="1" dirty="0" err="1">
                <a:solidFill>
                  <a:srgbClr val="000000"/>
                </a:solidFill>
              </a:rPr>
              <a:t>ATE</a:t>
            </a:r>
            <a:r>
              <a:rPr lang="en-US" i="1" baseline="-25000" dirty="0" err="1">
                <a:solidFill>
                  <a:srgbClr val="000000"/>
                </a:solidFill>
              </a:rPr>
              <a:t>input</a:t>
            </a:r>
            <a:r>
              <a:rPr lang="en-US" i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i="1" baseline="-25000" dirty="0">
                <a:solidFill>
                  <a:srgbClr val="000000"/>
                </a:solidFill>
              </a:rPr>
              <a:t>i</a:t>
            </a:r>
            <a:r>
              <a:rPr lang="en-US" i="1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						 	         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Equations clearly show that the effect of the input additionality on invention/innovation depends (linearly) on behavioral additionality and vice versa.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64AC8-C4D5-3A32-ED66-68EC3F70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9625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>
                <a:solidFill>
                  <a:srgbClr val="000000"/>
                </a:solidFill>
              </a:rPr>
              <a:t>We employ a </a:t>
            </a:r>
            <a:r>
              <a:rPr lang="en-US" dirty="0">
                <a:solidFill>
                  <a:schemeClr val="tx2"/>
                </a:solidFill>
              </a:rPr>
              <a:t>panel of Italian </a:t>
            </a:r>
            <a:r>
              <a:rPr lang="en-US" dirty="0">
                <a:solidFill>
                  <a:srgbClr val="2F5897"/>
                </a:solidFill>
              </a:rPr>
              <a:t>manufacturing and services companies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firms </a:t>
            </a:r>
            <a:r>
              <a:rPr lang="en-US" dirty="0">
                <a:solidFill>
                  <a:srgbClr val="000000"/>
                </a:solidFill>
              </a:rPr>
              <a:t>built merging:</a:t>
            </a:r>
          </a:p>
          <a:p>
            <a:pPr marL="0" indent="0" algn="just" eaLnBrk="1" hangingPunct="1">
              <a:buNone/>
            </a:pPr>
            <a:r>
              <a:rPr lang="en-US" dirty="0">
                <a:solidFill>
                  <a:srgbClr val="800000"/>
                </a:solidFill>
              </a:rPr>
              <a:t>Sources:</a:t>
            </a:r>
          </a:p>
          <a:p>
            <a:pPr algn="just" eaLnBrk="1" hangingPunct="1"/>
            <a:r>
              <a:rPr lang="en-US" dirty="0">
                <a:solidFill>
                  <a:srgbClr val="000000"/>
                </a:solidFill>
              </a:rPr>
              <a:t> the third and fourth wave of the Italian Community Innovation Survey (CIS 3 and 4) </a:t>
            </a:r>
          </a:p>
          <a:p>
            <a:pPr lvl="1" algn="just" eaLnBrk="1" hangingPunct="1"/>
            <a:r>
              <a:rPr lang="en-US" dirty="0">
                <a:solidFill>
                  <a:srgbClr val="000000"/>
                </a:solidFill>
              </a:rPr>
              <a:t>collecting a large set of innovation and R&amp;D-related variables </a:t>
            </a:r>
          </a:p>
          <a:p>
            <a:pPr algn="just" eaLnBrk="1" hangingPunct="1"/>
            <a:r>
              <a:rPr lang="en-US" dirty="0">
                <a:solidFill>
                  <a:srgbClr val="000000"/>
                </a:solidFill>
              </a:rPr>
              <a:t>company balance sheet data (AIDA dataset). </a:t>
            </a:r>
          </a:p>
          <a:p>
            <a:pPr marL="0" indent="0" algn="just" eaLnBrk="1" hangingPunct="1">
              <a:buNone/>
            </a:pPr>
            <a:r>
              <a:rPr lang="en-US" dirty="0">
                <a:solidFill>
                  <a:srgbClr val="800000"/>
                </a:solidFill>
              </a:rPr>
              <a:t>Time window:</a:t>
            </a:r>
          </a:p>
          <a:p>
            <a:pPr algn="just" eaLnBrk="1" hangingPunct="1"/>
            <a:r>
              <a:rPr lang="en-US" dirty="0">
                <a:solidFill>
                  <a:srgbClr val="000000"/>
                </a:solidFill>
              </a:rPr>
              <a:t>three-year windows 1998-2000 and 2002-2004</a:t>
            </a:r>
          </a:p>
          <a:p>
            <a:pPr marL="0" indent="0" algn="just" eaLnBrk="1" hangingPunct="1">
              <a:buNone/>
            </a:pPr>
            <a:r>
              <a:rPr lang="en-US" dirty="0">
                <a:solidFill>
                  <a:srgbClr val="800000"/>
                </a:solidFill>
              </a:rPr>
              <a:t>Scope:  </a:t>
            </a:r>
          </a:p>
          <a:p>
            <a:pPr algn="just" eaLnBrk="1" hangingPunct="1"/>
            <a:r>
              <a:rPr lang="en-US" dirty="0">
                <a:solidFill>
                  <a:srgbClr val="2F5897"/>
                </a:solidFill>
              </a:rPr>
              <a:t>manufacturing and services</a:t>
            </a:r>
            <a:endParaRPr lang="en-US" dirty="0">
              <a:solidFill>
                <a:srgbClr val="000000"/>
              </a:solidFill>
            </a:endParaRPr>
          </a:p>
          <a:p>
            <a:pPr algn="just" eaLnBrk="1" hangingPunct="1"/>
            <a:endParaRPr lang="en-US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Ph.D Eco &amp; Fin 2024/2025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26D56-B0AC-433E-ECC6-EC389F21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FDF9-126A-D24B-8568-115C5EB987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43858</TotalTime>
  <Words>2180</Words>
  <Application>Microsoft Macintosh PowerPoint</Application>
  <PresentationFormat>On-screen Show (4:3)</PresentationFormat>
  <Paragraphs>252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Century Gothic</vt:lpstr>
      <vt:lpstr>CMR12</vt:lpstr>
      <vt:lpstr>Courier New</vt:lpstr>
      <vt:lpstr>Wingdings</vt:lpstr>
      <vt:lpstr>Office Theme</vt:lpstr>
      <vt:lpstr>Methods and Applications for Empirical Economics Academic Year 2024/2025 Ph.D. Programme in Economics and Finance, UniTn &amp; UniBZ   The Role of Firm R&amp;D Effort and Collaborations as Mediating Drivers of Innovation Policy Effectiveness</vt:lpstr>
      <vt:lpstr>Types of Additionality</vt:lpstr>
      <vt:lpstr>Types of Additionality</vt:lpstr>
      <vt:lpstr>Research question</vt:lpstr>
      <vt:lpstr>Logical Framework </vt:lpstr>
      <vt:lpstr>Research method 1</vt:lpstr>
      <vt:lpstr>Research method 2</vt:lpstr>
      <vt:lpstr>Research method 3</vt:lpstr>
      <vt:lpstr>Data</vt:lpstr>
      <vt:lpstr>Cooperation intensity measure 1</vt:lpstr>
      <vt:lpstr>Cooperation intensity measure 2</vt:lpstr>
      <vt:lpstr>Results: Behavioral additionality 1</vt:lpstr>
      <vt:lpstr>PowerPoint Presentation</vt:lpstr>
      <vt:lpstr>Results: input additionality 1</vt:lpstr>
      <vt:lpstr>Results: input additionality 2</vt:lpstr>
      <vt:lpstr>Estimation of the y-equation:  probability of  product innovation </vt:lpstr>
      <vt:lpstr>The impact on firm innovation</vt:lpstr>
      <vt:lpstr>The impact on firm innovation</vt:lpstr>
      <vt:lpstr>Cooperative performance of firms located above and below the threshold of ATEbehavioral(xi) </vt:lpstr>
      <vt:lpstr>Conclusions</vt:lpstr>
      <vt:lpstr>Conclusions and policy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Reassessing the spatial determinants of growth of Italian firms </dc:title>
  <dc:creator>Gabriele, Roberto</dc:creator>
  <cp:lastModifiedBy>Gabriele Roberto</cp:lastModifiedBy>
  <cp:revision>213</cp:revision>
  <dcterms:created xsi:type="dcterms:W3CDTF">2012-09-06T07:08:59Z</dcterms:created>
  <dcterms:modified xsi:type="dcterms:W3CDTF">2025-01-29T14:35:21Z</dcterms:modified>
</cp:coreProperties>
</file>