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1" r:id="rId6"/>
    <p:sldId id="266" r:id="rId7"/>
    <p:sldId id="262" r:id="rId8"/>
    <p:sldId id="263" r:id="rId9"/>
    <p:sldId id="267" r:id="rId10"/>
    <p:sldId id="265" r:id="rId11"/>
    <p:sldId id="268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D5CF"/>
    <a:srgbClr val="97B9B1"/>
    <a:srgbClr val="98BAB1"/>
    <a:srgbClr val="52A0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88" d="100"/>
          <a:sy n="88" d="100"/>
        </p:scale>
        <p:origin x="-619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D791D7-E17F-4D14-B1CF-2AE28DDF6562}" type="doc">
      <dgm:prSet loTypeId="urn:microsoft.com/office/officeart/2016/7/layout/RepeatingBendingProcessNew" loCatId="process" qsTypeId="urn:microsoft.com/office/officeart/2005/8/quickstyle/simple3" qsCatId="simple" csTypeId="urn:microsoft.com/office/officeart/2005/8/colors/colorful2" csCatId="colorful" phldr="1"/>
      <dgm:spPr/>
    </dgm:pt>
    <dgm:pt modelId="{148F8133-80F8-4E96-BA21-548D9F12E419}">
      <dgm:prSet phldrT="[Testo]"/>
      <dgm:spPr/>
      <dgm:t>
        <a:bodyPr/>
        <a:lstStyle/>
        <a:p>
          <a:r>
            <a:rPr lang="it-IT" dirty="0">
              <a:latin typeface="Bahnschrift Light" panose="020B0502040204020203" pitchFamily="34" charset="0"/>
            </a:rPr>
            <a:t>Acquisizione dati </a:t>
          </a:r>
        </a:p>
        <a:p>
          <a:endParaRPr lang="it-IT" dirty="0"/>
        </a:p>
        <a:p>
          <a:endParaRPr lang="it-IT" dirty="0"/>
        </a:p>
      </dgm:t>
    </dgm:pt>
    <dgm:pt modelId="{7285019E-FA92-42FE-AA5D-918B3DACD2ED}" type="parTrans" cxnId="{61438164-6F1A-475C-B471-2E78CD81BBDD}">
      <dgm:prSet/>
      <dgm:spPr/>
      <dgm:t>
        <a:bodyPr/>
        <a:lstStyle/>
        <a:p>
          <a:endParaRPr lang="it-IT"/>
        </a:p>
      </dgm:t>
    </dgm:pt>
    <dgm:pt modelId="{871872A5-1EA3-4D87-B287-1B46DE140800}" type="sibTrans" cxnId="{61438164-6F1A-475C-B471-2E78CD81BBDD}">
      <dgm:prSet/>
      <dgm:spPr/>
      <dgm:t>
        <a:bodyPr/>
        <a:lstStyle/>
        <a:p>
          <a:endParaRPr lang="it-IT"/>
        </a:p>
      </dgm:t>
    </dgm:pt>
    <dgm:pt modelId="{41528983-C4E0-4C8C-9227-50DD14E9EA84}">
      <dgm:prSet phldrT="[Testo]"/>
      <dgm:spPr/>
      <dgm:t>
        <a:bodyPr/>
        <a:lstStyle/>
        <a:p>
          <a:r>
            <a:rPr lang="it-IT" dirty="0">
              <a:latin typeface="Bahnschrift Light" panose="020B0502040204020203" pitchFamily="34" charset="0"/>
            </a:rPr>
            <a:t>Preparazione dati</a:t>
          </a:r>
        </a:p>
        <a:p>
          <a:endParaRPr lang="it-IT" dirty="0"/>
        </a:p>
        <a:p>
          <a:endParaRPr lang="it-IT" dirty="0"/>
        </a:p>
      </dgm:t>
    </dgm:pt>
    <dgm:pt modelId="{AF2DE0D3-FC14-43C4-9E7C-416DD67CEB57}" type="parTrans" cxnId="{655ABC1C-8970-48F0-9328-C8DCA5813070}">
      <dgm:prSet/>
      <dgm:spPr/>
      <dgm:t>
        <a:bodyPr/>
        <a:lstStyle/>
        <a:p>
          <a:endParaRPr lang="it-IT"/>
        </a:p>
      </dgm:t>
    </dgm:pt>
    <dgm:pt modelId="{0AA180DA-B330-4350-B842-27AFAFA03D6A}" type="sibTrans" cxnId="{655ABC1C-8970-48F0-9328-C8DCA5813070}">
      <dgm:prSet/>
      <dgm:spPr/>
      <dgm:t>
        <a:bodyPr/>
        <a:lstStyle/>
        <a:p>
          <a:endParaRPr lang="it-IT"/>
        </a:p>
      </dgm:t>
    </dgm:pt>
    <dgm:pt modelId="{A4563B5F-256B-45AC-85EF-6A0530643BF1}">
      <dgm:prSet phldrT="[Testo]"/>
      <dgm:spPr/>
      <dgm:t>
        <a:bodyPr/>
        <a:lstStyle/>
        <a:p>
          <a:r>
            <a:rPr lang="it-IT" dirty="0">
              <a:latin typeface="Bahnschrift Light" panose="020B0502040204020203" pitchFamily="34" charset="0"/>
            </a:rPr>
            <a:t>Valutazione risultati</a:t>
          </a:r>
        </a:p>
        <a:p>
          <a:endParaRPr lang="it-IT" dirty="0">
            <a:latin typeface="Bahnschrift Light" panose="020B0502040204020203" pitchFamily="34" charset="0"/>
          </a:endParaRPr>
        </a:p>
        <a:p>
          <a:endParaRPr lang="it-IT" dirty="0"/>
        </a:p>
      </dgm:t>
    </dgm:pt>
    <dgm:pt modelId="{0E673ABE-46A8-464E-88E1-4DD15637F239}" type="parTrans" cxnId="{9387A320-C564-40A8-B88B-DBE3BDDDF03E}">
      <dgm:prSet/>
      <dgm:spPr/>
      <dgm:t>
        <a:bodyPr/>
        <a:lstStyle/>
        <a:p>
          <a:endParaRPr lang="it-IT"/>
        </a:p>
      </dgm:t>
    </dgm:pt>
    <dgm:pt modelId="{C2729700-DB5F-46A1-8D6F-B292D22DAA24}" type="sibTrans" cxnId="{9387A320-C564-40A8-B88B-DBE3BDDDF03E}">
      <dgm:prSet/>
      <dgm:spPr/>
      <dgm:t>
        <a:bodyPr/>
        <a:lstStyle/>
        <a:p>
          <a:endParaRPr lang="it-IT"/>
        </a:p>
      </dgm:t>
    </dgm:pt>
    <dgm:pt modelId="{F179511E-0098-4686-B47A-E804B0A3F912}">
      <dgm:prSet phldrT="[Testo]"/>
      <dgm:spPr/>
      <dgm:t>
        <a:bodyPr/>
        <a:lstStyle/>
        <a:p>
          <a:r>
            <a:rPr lang="it-IT" dirty="0">
              <a:latin typeface="Bahnschrift Light" panose="020B0502040204020203" pitchFamily="34" charset="0"/>
            </a:rPr>
            <a:t>Analisi esplorativa</a:t>
          </a:r>
        </a:p>
        <a:p>
          <a:endParaRPr lang="it-IT" dirty="0"/>
        </a:p>
        <a:p>
          <a:endParaRPr lang="it-IT" dirty="0"/>
        </a:p>
      </dgm:t>
    </dgm:pt>
    <dgm:pt modelId="{024392AA-0617-4741-8E5B-6C92582A8717}" type="parTrans" cxnId="{FEE47F91-0530-41AE-AFE6-7C751D306B62}">
      <dgm:prSet/>
      <dgm:spPr/>
      <dgm:t>
        <a:bodyPr/>
        <a:lstStyle/>
        <a:p>
          <a:endParaRPr lang="it-IT"/>
        </a:p>
      </dgm:t>
    </dgm:pt>
    <dgm:pt modelId="{5FBE4460-3AE9-4C51-B6DE-4B9D3562AF29}" type="sibTrans" cxnId="{FEE47F91-0530-41AE-AFE6-7C751D306B62}">
      <dgm:prSet/>
      <dgm:spPr/>
      <dgm:t>
        <a:bodyPr/>
        <a:lstStyle/>
        <a:p>
          <a:endParaRPr lang="it-IT"/>
        </a:p>
      </dgm:t>
    </dgm:pt>
    <dgm:pt modelId="{96335177-16D3-455A-A444-334FCC9EC522}">
      <dgm:prSet phldrT="[Testo]"/>
      <dgm:spPr>
        <a:solidFill>
          <a:srgbClr val="A3D5CF"/>
        </a:solidFill>
      </dgm:spPr>
      <dgm:t>
        <a:bodyPr/>
        <a:lstStyle/>
        <a:p>
          <a:r>
            <a:rPr lang="it-IT" dirty="0">
              <a:latin typeface="Bahnschrift Light" panose="020B0502040204020203" pitchFamily="34" charset="0"/>
            </a:rPr>
            <a:t>Text </a:t>
          </a:r>
          <a:r>
            <a:rPr lang="it-IT" dirty="0" err="1">
              <a:latin typeface="Bahnschrift Light" panose="020B0502040204020203" pitchFamily="34" charset="0"/>
            </a:rPr>
            <a:t>classification</a:t>
          </a:r>
          <a:endParaRPr lang="it-IT" dirty="0">
            <a:latin typeface="Bahnschrift Light" panose="020B0502040204020203" pitchFamily="34" charset="0"/>
          </a:endParaRPr>
        </a:p>
        <a:p>
          <a:endParaRPr lang="it-IT" dirty="0"/>
        </a:p>
        <a:p>
          <a:endParaRPr lang="it-IT" dirty="0"/>
        </a:p>
      </dgm:t>
    </dgm:pt>
    <dgm:pt modelId="{A98D9163-B253-41FC-BBAC-D9A9C04CC17A}" type="parTrans" cxnId="{05730EC7-69E9-497D-A8EA-2044A70C9DDD}">
      <dgm:prSet/>
      <dgm:spPr/>
      <dgm:t>
        <a:bodyPr/>
        <a:lstStyle/>
        <a:p>
          <a:endParaRPr lang="it-IT"/>
        </a:p>
      </dgm:t>
    </dgm:pt>
    <dgm:pt modelId="{9C2DBB46-3520-4893-B513-D52D664A1BC4}" type="sibTrans" cxnId="{05730EC7-69E9-497D-A8EA-2044A70C9DDD}">
      <dgm:prSet/>
      <dgm:spPr/>
      <dgm:t>
        <a:bodyPr/>
        <a:lstStyle/>
        <a:p>
          <a:endParaRPr lang="it-IT"/>
        </a:p>
      </dgm:t>
    </dgm:pt>
    <dgm:pt modelId="{47A6C741-BEC1-4ED5-B5E9-0019D22FA27C}">
      <dgm:prSet phldrT="[Testo]"/>
      <dgm:spPr/>
      <dgm:t>
        <a:bodyPr/>
        <a:lstStyle/>
        <a:p>
          <a:r>
            <a:rPr lang="it-IT" dirty="0">
              <a:latin typeface="Bahnschrift Light" panose="020B0502040204020203" pitchFamily="34" charset="0"/>
            </a:rPr>
            <a:t>Text clustering</a:t>
          </a:r>
        </a:p>
        <a:p>
          <a:endParaRPr lang="it-IT" dirty="0"/>
        </a:p>
        <a:p>
          <a:endParaRPr lang="it-IT" dirty="0"/>
        </a:p>
      </dgm:t>
    </dgm:pt>
    <dgm:pt modelId="{4CBD416C-115A-466C-BE90-2B7D301404FB}" type="parTrans" cxnId="{EE58613F-F774-4C83-8D3B-DBDBDDD22D00}">
      <dgm:prSet/>
      <dgm:spPr/>
      <dgm:t>
        <a:bodyPr/>
        <a:lstStyle/>
        <a:p>
          <a:endParaRPr lang="it-IT"/>
        </a:p>
      </dgm:t>
    </dgm:pt>
    <dgm:pt modelId="{7E0CEBB1-2D7A-44DE-BE28-1D779D182341}" type="sibTrans" cxnId="{EE58613F-F774-4C83-8D3B-DBDBDDD22D00}">
      <dgm:prSet/>
      <dgm:spPr/>
      <dgm:t>
        <a:bodyPr/>
        <a:lstStyle/>
        <a:p>
          <a:endParaRPr lang="it-IT"/>
        </a:p>
      </dgm:t>
    </dgm:pt>
    <dgm:pt modelId="{62BB4881-3855-4B98-B85D-F1766DF4611F}">
      <dgm:prSet phldrT="[Testo]"/>
      <dgm:spPr/>
      <dgm:t>
        <a:bodyPr/>
        <a:lstStyle/>
        <a:p>
          <a:r>
            <a:rPr lang="it-IT" dirty="0">
              <a:latin typeface="Bahnschrift Light" panose="020B0502040204020203" pitchFamily="34" charset="0"/>
            </a:rPr>
            <a:t>Conclusioni</a:t>
          </a:r>
        </a:p>
      </dgm:t>
    </dgm:pt>
    <dgm:pt modelId="{AFEA6770-43D2-4440-B34D-2058B8A5119B}" type="parTrans" cxnId="{3EE3024C-75B2-4CC9-B2F7-D33973610502}">
      <dgm:prSet/>
      <dgm:spPr/>
      <dgm:t>
        <a:bodyPr/>
        <a:lstStyle/>
        <a:p>
          <a:endParaRPr lang="it-IT"/>
        </a:p>
      </dgm:t>
    </dgm:pt>
    <dgm:pt modelId="{873CCD89-9262-4306-BBB4-DB0388B9912C}" type="sibTrans" cxnId="{3EE3024C-75B2-4CC9-B2F7-D33973610502}">
      <dgm:prSet/>
      <dgm:spPr/>
      <dgm:t>
        <a:bodyPr/>
        <a:lstStyle/>
        <a:p>
          <a:endParaRPr lang="it-IT"/>
        </a:p>
      </dgm:t>
    </dgm:pt>
    <dgm:pt modelId="{68C401BF-C4AE-40CE-AEDC-65D05A3CCF74}" type="pres">
      <dgm:prSet presAssocID="{17D791D7-E17F-4D14-B1CF-2AE28DDF6562}" presName="Name0" presStyleCnt="0">
        <dgm:presLayoutVars>
          <dgm:dir/>
          <dgm:resizeHandles val="exact"/>
        </dgm:presLayoutVars>
      </dgm:prSet>
      <dgm:spPr/>
    </dgm:pt>
    <dgm:pt modelId="{1C27B09C-15AA-4708-8A47-B7DB0766A247}" type="pres">
      <dgm:prSet presAssocID="{148F8133-80F8-4E96-BA21-548D9F12E419}" presName="node" presStyleLbl="node1" presStyleIdx="0" presStyleCnt="7" custLinFactNeighborY="-2541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09E4333-932F-4BCE-89E7-BE3F06B03E69}" type="pres">
      <dgm:prSet presAssocID="{871872A5-1EA3-4D87-B287-1B46DE140800}" presName="sibTrans" presStyleLbl="sibTrans1D1" presStyleIdx="0" presStyleCnt="6"/>
      <dgm:spPr/>
      <dgm:t>
        <a:bodyPr/>
        <a:lstStyle/>
        <a:p>
          <a:endParaRPr lang="it-IT"/>
        </a:p>
      </dgm:t>
    </dgm:pt>
    <dgm:pt modelId="{3FF9E34C-0757-4D6F-B98D-348BE629B0D9}" type="pres">
      <dgm:prSet presAssocID="{871872A5-1EA3-4D87-B287-1B46DE140800}" presName="connectorText" presStyleLbl="sibTrans1D1" presStyleIdx="0" presStyleCnt="6"/>
      <dgm:spPr/>
      <dgm:t>
        <a:bodyPr/>
        <a:lstStyle/>
        <a:p>
          <a:endParaRPr lang="it-IT"/>
        </a:p>
      </dgm:t>
    </dgm:pt>
    <dgm:pt modelId="{70135C69-19CF-4BBB-9050-3CD14E921877}" type="pres">
      <dgm:prSet presAssocID="{F179511E-0098-4686-B47A-E804B0A3F912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011D6896-FD26-45AA-BB89-E88659BBD63D}" type="pres">
      <dgm:prSet presAssocID="{5FBE4460-3AE9-4C51-B6DE-4B9D3562AF29}" presName="sibTrans" presStyleLbl="sibTrans1D1" presStyleIdx="1" presStyleCnt="6"/>
      <dgm:spPr/>
      <dgm:t>
        <a:bodyPr/>
        <a:lstStyle/>
        <a:p>
          <a:endParaRPr lang="it-IT"/>
        </a:p>
      </dgm:t>
    </dgm:pt>
    <dgm:pt modelId="{C9519205-67F6-4166-BF3D-1E1512512ED2}" type="pres">
      <dgm:prSet presAssocID="{5FBE4460-3AE9-4C51-B6DE-4B9D3562AF29}" presName="connectorText" presStyleLbl="sibTrans1D1" presStyleIdx="1" presStyleCnt="6"/>
      <dgm:spPr/>
      <dgm:t>
        <a:bodyPr/>
        <a:lstStyle/>
        <a:p>
          <a:endParaRPr lang="it-IT"/>
        </a:p>
      </dgm:t>
    </dgm:pt>
    <dgm:pt modelId="{3220C4AC-20F6-4C78-A2DA-97E101EBBE60}" type="pres">
      <dgm:prSet presAssocID="{41528983-C4E0-4C8C-9227-50DD14E9EA84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99646F7-8AD3-42FD-B005-C4A9162775D5}" type="pres">
      <dgm:prSet presAssocID="{0AA180DA-B330-4350-B842-27AFAFA03D6A}" presName="sibTrans" presStyleLbl="sibTrans1D1" presStyleIdx="2" presStyleCnt="6"/>
      <dgm:spPr/>
      <dgm:t>
        <a:bodyPr/>
        <a:lstStyle/>
        <a:p>
          <a:endParaRPr lang="it-IT"/>
        </a:p>
      </dgm:t>
    </dgm:pt>
    <dgm:pt modelId="{CE29AEAF-1CCB-481F-A51D-248E6F156DC3}" type="pres">
      <dgm:prSet presAssocID="{0AA180DA-B330-4350-B842-27AFAFA03D6A}" presName="connectorText" presStyleLbl="sibTrans1D1" presStyleIdx="2" presStyleCnt="6"/>
      <dgm:spPr/>
      <dgm:t>
        <a:bodyPr/>
        <a:lstStyle/>
        <a:p>
          <a:endParaRPr lang="it-IT"/>
        </a:p>
      </dgm:t>
    </dgm:pt>
    <dgm:pt modelId="{AB7C3B4A-84AC-401B-93DA-DAC0B1A709F0}" type="pres">
      <dgm:prSet presAssocID="{96335177-16D3-455A-A444-334FCC9EC522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C7D091A-9FC0-4772-8B32-6E1E58B571EF}" type="pres">
      <dgm:prSet presAssocID="{9C2DBB46-3520-4893-B513-D52D664A1BC4}" presName="sibTrans" presStyleLbl="sibTrans1D1" presStyleIdx="3" presStyleCnt="6"/>
      <dgm:spPr/>
      <dgm:t>
        <a:bodyPr/>
        <a:lstStyle/>
        <a:p>
          <a:endParaRPr lang="it-IT"/>
        </a:p>
      </dgm:t>
    </dgm:pt>
    <dgm:pt modelId="{4B0AED04-C6AF-4EB5-A776-69AE4C2F5A15}" type="pres">
      <dgm:prSet presAssocID="{9C2DBB46-3520-4893-B513-D52D664A1BC4}" presName="connectorText" presStyleLbl="sibTrans1D1" presStyleIdx="3" presStyleCnt="6"/>
      <dgm:spPr/>
      <dgm:t>
        <a:bodyPr/>
        <a:lstStyle/>
        <a:p>
          <a:endParaRPr lang="it-IT"/>
        </a:p>
      </dgm:t>
    </dgm:pt>
    <dgm:pt modelId="{5049B86B-D40B-443F-AFBE-743BE83DDCB8}" type="pres">
      <dgm:prSet presAssocID="{47A6C741-BEC1-4ED5-B5E9-0019D22FA27C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9CEE515-B951-4775-BC42-05F8F97EE9F8}" type="pres">
      <dgm:prSet presAssocID="{7E0CEBB1-2D7A-44DE-BE28-1D779D182341}" presName="sibTrans" presStyleLbl="sibTrans1D1" presStyleIdx="4" presStyleCnt="6"/>
      <dgm:spPr/>
      <dgm:t>
        <a:bodyPr/>
        <a:lstStyle/>
        <a:p>
          <a:endParaRPr lang="it-IT"/>
        </a:p>
      </dgm:t>
    </dgm:pt>
    <dgm:pt modelId="{17D59D84-1D54-4308-8285-572A8771A68E}" type="pres">
      <dgm:prSet presAssocID="{7E0CEBB1-2D7A-44DE-BE28-1D779D182341}" presName="connectorText" presStyleLbl="sibTrans1D1" presStyleIdx="4" presStyleCnt="6"/>
      <dgm:spPr/>
      <dgm:t>
        <a:bodyPr/>
        <a:lstStyle/>
        <a:p>
          <a:endParaRPr lang="it-IT"/>
        </a:p>
      </dgm:t>
    </dgm:pt>
    <dgm:pt modelId="{D09D5D28-4CF3-43FB-ADEB-ABCC1419D417}" type="pres">
      <dgm:prSet presAssocID="{A4563B5F-256B-45AC-85EF-6A0530643BF1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81BBD702-E0F1-474C-A363-EA996C9BC413}" type="pres">
      <dgm:prSet presAssocID="{C2729700-DB5F-46A1-8D6F-B292D22DAA24}" presName="sibTrans" presStyleLbl="sibTrans1D1" presStyleIdx="5" presStyleCnt="6"/>
      <dgm:spPr/>
      <dgm:t>
        <a:bodyPr/>
        <a:lstStyle/>
        <a:p>
          <a:endParaRPr lang="it-IT"/>
        </a:p>
      </dgm:t>
    </dgm:pt>
    <dgm:pt modelId="{A02944C2-0EB7-43C0-BBAF-44AC2C33765F}" type="pres">
      <dgm:prSet presAssocID="{C2729700-DB5F-46A1-8D6F-B292D22DAA24}" presName="connectorText" presStyleLbl="sibTrans1D1" presStyleIdx="5" presStyleCnt="6"/>
      <dgm:spPr/>
      <dgm:t>
        <a:bodyPr/>
        <a:lstStyle/>
        <a:p>
          <a:endParaRPr lang="it-IT"/>
        </a:p>
      </dgm:t>
    </dgm:pt>
    <dgm:pt modelId="{AF7589BF-796A-42A5-BC5E-EB2369244638}" type="pres">
      <dgm:prSet presAssocID="{62BB4881-3855-4B98-B85D-F1766DF4611F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98EEC87A-652B-4F4E-BE96-EC6676694015}" type="presOf" srcId="{0AA180DA-B330-4350-B842-27AFAFA03D6A}" destId="{199646F7-8AD3-42FD-B005-C4A9162775D5}" srcOrd="0" destOrd="0" presId="urn:microsoft.com/office/officeart/2016/7/layout/RepeatingBendingProcessNew"/>
    <dgm:cxn modelId="{2C38BF4D-AE32-4A8A-B64F-288369BC0A28}" type="presOf" srcId="{7E0CEBB1-2D7A-44DE-BE28-1D779D182341}" destId="{17D59D84-1D54-4308-8285-572A8771A68E}" srcOrd="1" destOrd="0" presId="urn:microsoft.com/office/officeart/2016/7/layout/RepeatingBendingProcessNew"/>
    <dgm:cxn modelId="{FEE47F91-0530-41AE-AFE6-7C751D306B62}" srcId="{17D791D7-E17F-4D14-B1CF-2AE28DDF6562}" destId="{F179511E-0098-4686-B47A-E804B0A3F912}" srcOrd="1" destOrd="0" parTransId="{024392AA-0617-4741-8E5B-6C92582A8717}" sibTransId="{5FBE4460-3AE9-4C51-B6DE-4B9D3562AF29}"/>
    <dgm:cxn modelId="{269952D2-FB91-4D9E-A892-7CB67476CF72}" type="presOf" srcId="{5FBE4460-3AE9-4C51-B6DE-4B9D3562AF29}" destId="{C9519205-67F6-4166-BF3D-1E1512512ED2}" srcOrd="1" destOrd="0" presId="urn:microsoft.com/office/officeart/2016/7/layout/RepeatingBendingProcessNew"/>
    <dgm:cxn modelId="{FA89C5C8-9F3D-4EE8-BF65-52262F5DC9C3}" type="presOf" srcId="{9C2DBB46-3520-4893-B513-D52D664A1BC4}" destId="{4B0AED04-C6AF-4EB5-A776-69AE4C2F5A15}" srcOrd="1" destOrd="0" presId="urn:microsoft.com/office/officeart/2016/7/layout/RepeatingBendingProcessNew"/>
    <dgm:cxn modelId="{EE641CFF-F6CB-4041-8FB2-7F9ED84D97DB}" type="presOf" srcId="{5FBE4460-3AE9-4C51-B6DE-4B9D3562AF29}" destId="{011D6896-FD26-45AA-BB89-E88659BBD63D}" srcOrd="0" destOrd="0" presId="urn:microsoft.com/office/officeart/2016/7/layout/RepeatingBendingProcessNew"/>
    <dgm:cxn modelId="{2C24A53A-3116-4A56-B864-BF164883912E}" type="presOf" srcId="{0AA180DA-B330-4350-B842-27AFAFA03D6A}" destId="{CE29AEAF-1CCB-481F-A51D-248E6F156DC3}" srcOrd="1" destOrd="0" presId="urn:microsoft.com/office/officeart/2016/7/layout/RepeatingBendingProcessNew"/>
    <dgm:cxn modelId="{05730EC7-69E9-497D-A8EA-2044A70C9DDD}" srcId="{17D791D7-E17F-4D14-B1CF-2AE28DDF6562}" destId="{96335177-16D3-455A-A444-334FCC9EC522}" srcOrd="3" destOrd="0" parTransId="{A98D9163-B253-41FC-BBAC-D9A9C04CC17A}" sibTransId="{9C2DBB46-3520-4893-B513-D52D664A1BC4}"/>
    <dgm:cxn modelId="{42451197-0F91-4E3D-939F-10797DE43E82}" type="presOf" srcId="{9C2DBB46-3520-4893-B513-D52D664A1BC4}" destId="{CC7D091A-9FC0-4772-8B32-6E1E58B571EF}" srcOrd="0" destOrd="0" presId="urn:microsoft.com/office/officeart/2016/7/layout/RepeatingBendingProcessNew"/>
    <dgm:cxn modelId="{82F6C210-CE66-415A-8126-BF013B2642DE}" type="presOf" srcId="{F179511E-0098-4686-B47A-E804B0A3F912}" destId="{70135C69-19CF-4BBB-9050-3CD14E921877}" srcOrd="0" destOrd="0" presId="urn:microsoft.com/office/officeart/2016/7/layout/RepeatingBendingProcessNew"/>
    <dgm:cxn modelId="{A74F4919-4B03-4CCA-9FA4-D142CFA091AF}" type="presOf" srcId="{148F8133-80F8-4E96-BA21-548D9F12E419}" destId="{1C27B09C-15AA-4708-8A47-B7DB0766A247}" srcOrd="0" destOrd="0" presId="urn:microsoft.com/office/officeart/2016/7/layout/RepeatingBendingProcessNew"/>
    <dgm:cxn modelId="{FF66EF90-B385-4090-86C3-C020906D8F85}" type="presOf" srcId="{17D791D7-E17F-4D14-B1CF-2AE28DDF6562}" destId="{68C401BF-C4AE-40CE-AEDC-65D05A3CCF74}" srcOrd="0" destOrd="0" presId="urn:microsoft.com/office/officeart/2016/7/layout/RepeatingBendingProcessNew"/>
    <dgm:cxn modelId="{C6C21DCE-F291-4176-B3F7-948FD0C29976}" type="presOf" srcId="{96335177-16D3-455A-A444-334FCC9EC522}" destId="{AB7C3B4A-84AC-401B-93DA-DAC0B1A709F0}" srcOrd="0" destOrd="0" presId="urn:microsoft.com/office/officeart/2016/7/layout/RepeatingBendingProcessNew"/>
    <dgm:cxn modelId="{F1702F1C-E251-4DFD-A303-D445B36B0D7E}" type="presOf" srcId="{7E0CEBB1-2D7A-44DE-BE28-1D779D182341}" destId="{A9CEE515-B951-4775-BC42-05F8F97EE9F8}" srcOrd="0" destOrd="0" presId="urn:microsoft.com/office/officeart/2016/7/layout/RepeatingBendingProcessNew"/>
    <dgm:cxn modelId="{3EE3024C-75B2-4CC9-B2F7-D33973610502}" srcId="{17D791D7-E17F-4D14-B1CF-2AE28DDF6562}" destId="{62BB4881-3855-4B98-B85D-F1766DF4611F}" srcOrd="6" destOrd="0" parTransId="{AFEA6770-43D2-4440-B34D-2058B8A5119B}" sibTransId="{873CCD89-9262-4306-BBB4-DB0388B9912C}"/>
    <dgm:cxn modelId="{AC46806F-C338-483C-B324-F569B0ACD09B}" type="presOf" srcId="{47A6C741-BEC1-4ED5-B5E9-0019D22FA27C}" destId="{5049B86B-D40B-443F-AFBE-743BE83DDCB8}" srcOrd="0" destOrd="0" presId="urn:microsoft.com/office/officeart/2016/7/layout/RepeatingBendingProcessNew"/>
    <dgm:cxn modelId="{655ABC1C-8970-48F0-9328-C8DCA5813070}" srcId="{17D791D7-E17F-4D14-B1CF-2AE28DDF6562}" destId="{41528983-C4E0-4C8C-9227-50DD14E9EA84}" srcOrd="2" destOrd="0" parTransId="{AF2DE0D3-FC14-43C4-9E7C-416DD67CEB57}" sibTransId="{0AA180DA-B330-4350-B842-27AFAFA03D6A}"/>
    <dgm:cxn modelId="{61438164-6F1A-475C-B471-2E78CD81BBDD}" srcId="{17D791D7-E17F-4D14-B1CF-2AE28DDF6562}" destId="{148F8133-80F8-4E96-BA21-548D9F12E419}" srcOrd="0" destOrd="0" parTransId="{7285019E-FA92-42FE-AA5D-918B3DACD2ED}" sibTransId="{871872A5-1EA3-4D87-B287-1B46DE140800}"/>
    <dgm:cxn modelId="{CEEE86E0-271A-49E7-8D5D-542ACA35BCE8}" type="presOf" srcId="{A4563B5F-256B-45AC-85EF-6A0530643BF1}" destId="{D09D5D28-4CF3-43FB-ADEB-ABCC1419D417}" srcOrd="0" destOrd="0" presId="urn:microsoft.com/office/officeart/2016/7/layout/RepeatingBendingProcessNew"/>
    <dgm:cxn modelId="{BC761BC7-26C4-42CB-A82A-CA04A53D4842}" type="presOf" srcId="{871872A5-1EA3-4D87-B287-1B46DE140800}" destId="{3FF9E34C-0757-4D6F-B98D-348BE629B0D9}" srcOrd="1" destOrd="0" presId="urn:microsoft.com/office/officeart/2016/7/layout/RepeatingBendingProcessNew"/>
    <dgm:cxn modelId="{212CD6A3-8259-4836-A18D-26CB278C26A2}" type="presOf" srcId="{41528983-C4E0-4C8C-9227-50DD14E9EA84}" destId="{3220C4AC-20F6-4C78-A2DA-97E101EBBE60}" srcOrd="0" destOrd="0" presId="urn:microsoft.com/office/officeart/2016/7/layout/RepeatingBendingProcessNew"/>
    <dgm:cxn modelId="{53E1FCC7-5047-4F27-BBFA-1533DB34CBAC}" type="presOf" srcId="{C2729700-DB5F-46A1-8D6F-B292D22DAA24}" destId="{81BBD702-E0F1-474C-A363-EA996C9BC413}" srcOrd="0" destOrd="0" presId="urn:microsoft.com/office/officeart/2016/7/layout/RepeatingBendingProcessNew"/>
    <dgm:cxn modelId="{9E31BDDF-78D9-40CF-A155-4C66E662C478}" type="presOf" srcId="{C2729700-DB5F-46A1-8D6F-B292D22DAA24}" destId="{A02944C2-0EB7-43C0-BBAF-44AC2C33765F}" srcOrd="1" destOrd="0" presId="urn:microsoft.com/office/officeart/2016/7/layout/RepeatingBendingProcessNew"/>
    <dgm:cxn modelId="{EE58613F-F774-4C83-8D3B-DBDBDDD22D00}" srcId="{17D791D7-E17F-4D14-B1CF-2AE28DDF6562}" destId="{47A6C741-BEC1-4ED5-B5E9-0019D22FA27C}" srcOrd="4" destOrd="0" parTransId="{4CBD416C-115A-466C-BE90-2B7D301404FB}" sibTransId="{7E0CEBB1-2D7A-44DE-BE28-1D779D182341}"/>
    <dgm:cxn modelId="{A81ADB42-9856-43A5-B9C4-29DCF429B2F1}" type="presOf" srcId="{62BB4881-3855-4B98-B85D-F1766DF4611F}" destId="{AF7589BF-796A-42A5-BC5E-EB2369244638}" srcOrd="0" destOrd="0" presId="urn:microsoft.com/office/officeart/2016/7/layout/RepeatingBendingProcessNew"/>
    <dgm:cxn modelId="{FC49B20E-BB2F-4EC5-9B49-7D7E351F142A}" type="presOf" srcId="{871872A5-1EA3-4D87-B287-1B46DE140800}" destId="{209E4333-932F-4BCE-89E7-BE3F06B03E69}" srcOrd="0" destOrd="0" presId="urn:microsoft.com/office/officeart/2016/7/layout/RepeatingBendingProcessNew"/>
    <dgm:cxn modelId="{9387A320-C564-40A8-B88B-DBE3BDDDF03E}" srcId="{17D791D7-E17F-4D14-B1CF-2AE28DDF6562}" destId="{A4563B5F-256B-45AC-85EF-6A0530643BF1}" srcOrd="5" destOrd="0" parTransId="{0E673ABE-46A8-464E-88E1-4DD15637F239}" sibTransId="{C2729700-DB5F-46A1-8D6F-B292D22DAA24}"/>
    <dgm:cxn modelId="{80BFE4D4-291F-45A0-8A62-5A25BF99FADC}" type="presParOf" srcId="{68C401BF-C4AE-40CE-AEDC-65D05A3CCF74}" destId="{1C27B09C-15AA-4708-8A47-B7DB0766A247}" srcOrd="0" destOrd="0" presId="urn:microsoft.com/office/officeart/2016/7/layout/RepeatingBendingProcessNew"/>
    <dgm:cxn modelId="{6EF328DB-63F6-4747-A5D9-FE7D7AD3883C}" type="presParOf" srcId="{68C401BF-C4AE-40CE-AEDC-65D05A3CCF74}" destId="{209E4333-932F-4BCE-89E7-BE3F06B03E69}" srcOrd="1" destOrd="0" presId="urn:microsoft.com/office/officeart/2016/7/layout/RepeatingBendingProcessNew"/>
    <dgm:cxn modelId="{0AB3FDA6-D043-432F-A8D9-725A4212B33B}" type="presParOf" srcId="{209E4333-932F-4BCE-89E7-BE3F06B03E69}" destId="{3FF9E34C-0757-4D6F-B98D-348BE629B0D9}" srcOrd="0" destOrd="0" presId="urn:microsoft.com/office/officeart/2016/7/layout/RepeatingBendingProcessNew"/>
    <dgm:cxn modelId="{D75DF364-36D4-4F13-9D28-3F8FA86BB36D}" type="presParOf" srcId="{68C401BF-C4AE-40CE-AEDC-65D05A3CCF74}" destId="{70135C69-19CF-4BBB-9050-3CD14E921877}" srcOrd="2" destOrd="0" presId="urn:microsoft.com/office/officeart/2016/7/layout/RepeatingBendingProcessNew"/>
    <dgm:cxn modelId="{4D46D165-343B-4CBC-B261-399B880406D8}" type="presParOf" srcId="{68C401BF-C4AE-40CE-AEDC-65D05A3CCF74}" destId="{011D6896-FD26-45AA-BB89-E88659BBD63D}" srcOrd="3" destOrd="0" presId="urn:microsoft.com/office/officeart/2016/7/layout/RepeatingBendingProcessNew"/>
    <dgm:cxn modelId="{BC694ECA-466A-481C-99A3-250A7C44C203}" type="presParOf" srcId="{011D6896-FD26-45AA-BB89-E88659BBD63D}" destId="{C9519205-67F6-4166-BF3D-1E1512512ED2}" srcOrd="0" destOrd="0" presId="urn:microsoft.com/office/officeart/2016/7/layout/RepeatingBendingProcessNew"/>
    <dgm:cxn modelId="{9B3D151E-0DD3-4CD3-BB8E-FCA68E48FB14}" type="presParOf" srcId="{68C401BF-C4AE-40CE-AEDC-65D05A3CCF74}" destId="{3220C4AC-20F6-4C78-A2DA-97E101EBBE60}" srcOrd="4" destOrd="0" presId="urn:microsoft.com/office/officeart/2016/7/layout/RepeatingBendingProcessNew"/>
    <dgm:cxn modelId="{0EE548FE-CFA3-43BE-9518-78FA38AD7848}" type="presParOf" srcId="{68C401BF-C4AE-40CE-AEDC-65D05A3CCF74}" destId="{199646F7-8AD3-42FD-B005-C4A9162775D5}" srcOrd="5" destOrd="0" presId="urn:microsoft.com/office/officeart/2016/7/layout/RepeatingBendingProcessNew"/>
    <dgm:cxn modelId="{9AFDCE98-29B4-4BC9-9108-13A346D00EA4}" type="presParOf" srcId="{199646F7-8AD3-42FD-B005-C4A9162775D5}" destId="{CE29AEAF-1CCB-481F-A51D-248E6F156DC3}" srcOrd="0" destOrd="0" presId="urn:microsoft.com/office/officeart/2016/7/layout/RepeatingBendingProcessNew"/>
    <dgm:cxn modelId="{1D99ED64-C81E-49DF-89FF-53177F61E0A9}" type="presParOf" srcId="{68C401BF-C4AE-40CE-AEDC-65D05A3CCF74}" destId="{AB7C3B4A-84AC-401B-93DA-DAC0B1A709F0}" srcOrd="6" destOrd="0" presId="urn:microsoft.com/office/officeart/2016/7/layout/RepeatingBendingProcessNew"/>
    <dgm:cxn modelId="{4B059307-EDC2-44C1-93C9-4AF3167A417D}" type="presParOf" srcId="{68C401BF-C4AE-40CE-AEDC-65D05A3CCF74}" destId="{CC7D091A-9FC0-4772-8B32-6E1E58B571EF}" srcOrd="7" destOrd="0" presId="urn:microsoft.com/office/officeart/2016/7/layout/RepeatingBendingProcessNew"/>
    <dgm:cxn modelId="{0ECA72D5-8CB1-43CB-9DAA-F4FF6865B814}" type="presParOf" srcId="{CC7D091A-9FC0-4772-8B32-6E1E58B571EF}" destId="{4B0AED04-C6AF-4EB5-A776-69AE4C2F5A15}" srcOrd="0" destOrd="0" presId="urn:microsoft.com/office/officeart/2016/7/layout/RepeatingBendingProcessNew"/>
    <dgm:cxn modelId="{613AEDE7-C9B3-4299-85B4-E907246039DA}" type="presParOf" srcId="{68C401BF-C4AE-40CE-AEDC-65D05A3CCF74}" destId="{5049B86B-D40B-443F-AFBE-743BE83DDCB8}" srcOrd="8" destOrd="0" presId="urn:microsoft.com/office/officeart/2016/7/layout/RepeatingBendingProcessNew"/>
    <dgm:cxn modelId="{CEB49513-FF00-4C9A-9FDE-9E561A861BAA}" type="presParOf" srcId="{68C401BF-C4AE-40CE-AEDC-65D05A3CCF74}" destId="{A9CEE515-B951-4775-BC42-05F8F97EE9F8}" srcOrd="9" destOrd="0" presId="urn:microsoft.com/office/officeart/2016/7/layout/RepeatingBendingProcessNew"/>
    <dgm:cxn modelId="{89BBC081-3092-4A18-A140-DAB20D94FC2F}" type="presParOf" srcId="{A9CEE515-B951-4775-BC42-05F8F97EE9F8}" destId="{17D59D84-1D54-4308-8285-572A8771A68E}" srcOrd="0" destOrd="0" presId="urn:microsoft.com/office/officeart/2016/7/layout/RepeatingBendingProcessNew"/>
    <dgm:cxn modelId="{E155F383-F871-4C75-B5D4-7A3166C86E69}" type="presParOf" srcId="{68C401BF-C4AE-40CE-AEDC-65D05A3CCF74}" destId="{D09D5D28-4CF3-43FB-ADEB-ABCC1419D417}" srcOrd="10" destOrd="0" presId="urn:microsoft.com/office/officeart/2016/7/layout/RepeatingBendingProcessNew"/>
    <dgm:cxn modelId="{A457AD37-33A7-4010-9CD5-83FF9B15B8EF}" type="presParOf" srcId="{68C401BF-C4AE-40CE-AEDC-65D05A3CCF74}" destId="{81BBD702-E0F1-474C-A363-EA996C9BC413}" srcOrd="11" destOrd="0" presId="urn:microsoft.com/office/officeart/2016/7/layout/RepeatingBendingProcessNew"/>
    <dgm:cxn modelId="{4415CFDF-9070-49D3-B668-3B16D053EC3E}" type="presParOf" srcId="{81BBD702-E0F1-474C-A363-EA996C9BC413}" destId="{A02944C2-0EB7-43C0-BBAF-44AC2C33765F}" srcOrd="0" destOrd="0" presId="urn:microsoft.com/office/officeart/2016/7/layout/RepeatingBendingProcessNew"/>
    <dgm:cxn modelId="{B8C80A47-8F23-4F28-8FCA-B518BE3C02A8}" type="presParOf" srcId="{68C401BF-C4AE-40CE-AEDC-65D05A3CCF74}" destId="{AF7589BF-796A-42A5-BC5E-EB2369244638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08C2E8-FB30-4FEA-ADCA-C9EA17635E57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it-IT"/>
        </a:p>
      </dgm:t>
    </dgm:pt>
    <dgm:pt modelId="{C45F2B97-7319-452A-A847-CDC9912D1CAA}">
      <dgm:prSet phldrT="[Testo]" custT="1"/>
      <dgm:spPr/>
      <dgm:t>
        <a:bodyPr/>
        <a:lstStyle/>
        <a:p>
          <a:r>
            <a:rPr lang="it-IT" sz="1600" dirty="0">
              <a:latin typeface="Bahnschrift Light" panose="020B0502040204020203" pitchFamily="34" charset="0"/>
            </a:rPr>
            <a:t>Data una recensione, è possibile prevedere se la valutazione è negativa o positiva?</a:t>
          </a:r>
        </a:p>
      </dgm:t>
    </dgm:pt>
    <dgm:pt modelId="{1B86A1CD-BF88-4690-85D8-5DB729576E02}" type="parTrans" cxnId="{58FB190F-0C26-4FBB-8B5B-7D40092C67C2}">
      <dgm:prSet/>
      <dgm:spPr/>
      <dgm:t>
        <a:bodyPr/>
        <a:lstStyle/>
        <a:p>
          <a:endParaRPr lang="it-IT"/>
        </a:p>
      </dgm:t>
    </dgm:pt>
    <dgm:pt modelId="{397E3522-EA16-449D-9BEF-C3DA682A54EE}" type="sibTrans" cxnId="{58FB190F-0C26-4FBB-8B5B-7D40092C67C2}">
      <dgm:prSet/>
      <dgm:spPr/>
      <dgm:t>
        <a:bodyPr/>
        <a:lstStyle/>
        <a:p>
          <a:endParaRPr lang="it-IT"/>
        </a:p>
      </dgm:t>
    </dgm:pt>
    <dgm:pt modelId="{2EE65A74-F5C2-4C04-9479-3021C3BEA4F2}">
      <dgm:prSet phldrT="[Testo]" custT="1"/>
      <dgm:spPr/>
      <dgm:t>
        <a:bodyPr/>
        <a:lstStyle/>
        <a:p>
          <a:r>
            <a:rPr lang="it-IT" sz="1600" dirty="0">
              <a:latin typeface="Bahnschrift Light" panose="020B0502040204020203" pitchFamily="34" charset="0"/>
            </a:rPr>
            <a:t>La valutazione fornita dall’utente alla propria recensione corrisponde al sentiment derivante dal testo scritto nella recensione?</a:t>
          </a:r>
        </a:p>
      </dgm:t>
    </dgm:pt>
    <dgm:pt modelId="{25D7AF64-10FC-4458-9EB7-E61661D35429}" type="parTrans" cxnId="{BC82452B-458C-481E-8790-07477883813A}">
      <dgm:prSet/>
      <dgm:spPr/>
      <dgm:t>
        <a:bodyPr/>
        <a:lstStyle/>
        <a:p>
          <a:endParaRPr lang="it-IT"/>
        </a:p>
      </dgm:t>
    </dgm:pt>
    <dgm:pt modelId="{14B84871-99A1-4EE6-9F6A-3CE5AABA6371}" type="sibTrans" cxnId="{BC82452B-458C-481E-8790-07477883813A}">
      <dgm:prSet/>
      <dgm:spPr/>
      <dgm:t>
        <a:bodyPr/>
        <a:lstStyle/>
        <a:p>
          <a:endParaRPr lang="it-IT"/>
        </a:p>
      </dgm:t>
    </dgm:pt>
    <dgm:pt modelId="{A8BE3B66-35F9-4CCC-9284-F7D4C1E9794B}" type="pres">
      <dgm:prSet presAssocID="{B508C2E8-FB30-4FEA-ADCA-C9EA17635E57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it-IT"/>
        </a:p>
      </dgm:t>
    </dgm:pt>
    <dgm:pt modelId="{8DE96698-8676-4339-834D-25F9FE11F58F}" type="pres">
      <dgm:prSet presAssocID="{B508C2E8-FB30-4FEA-ADCA-C9EA17635E57}" presName="Name1" presStyleCnt="0"/>
      <dgm:spPr/>
    </dgm:pt>
    <dgm:pt modelId="{A7980F72-9473-45EB-A21E-A8796A2D6778}" type="pres">
      <dgm:prSet presAssocID="{B508C2E8-FB30-4FEA-ADCA-C9EA17635E57}" presName="cycle" presStyleCnt="0"/>
      <dgm:spPr/>
    </dgm:pt>
    <dgm:pt modelId="{4BE15489-7329-4F5A-8B11-1C092B6C22FB}" type="pres">
      <dgm:prSet presAssocID="{B508C2E8-FB30-4FEA-ADCA-C9EA17635E57}" presName="srcNode" presStyleLbl="node1" presStyleIdx="0" presStyleCnt="2"/>
      <dgm:spPr/>
    </dgm:pt>
    <dgm:pt modelId="{347D03BA-BDBC-4D19-A7B1-7D06D801B8DA}" type="pres">
      <dgm:prSet presAssocID="{B508C2E8-FB30-4FEA-ADCA-C9EA17635E57}" presName="conn" presStyleLbl="parChTrans1D2" presStyleIdx="0" presStyleCnt="1"/>
      <dgm:spPr/>
      <dgm:t>
        <a:bodyPr/>
        <a:lstStyle/>
        <a:p>
          <a:endParaRPr lang="it-IT"/>
        </a:p>
      </dgm:t>
    </dgm:pt>
    <dgm:pt modelId="{423C5BD5-D36D-4BE7-9ADF-B55733978E82}" type="pres">
      <dgm:prSet presAssocID="{B508C2E8-FB30-4FEA-ADCA-C9EA17635E57}" presName="extraNode" presStyleLbl="node1" presStyleIdx="0" presStyleCnt="2"/>
      <dgm:spPr/>
    </dgm:pt>
    <dgm:pt modelId="{E111741F-FCF1-46C5-8720-0B6C411A9D31}" type="pres">
      <dgm:prSet presAssocID="{B508C2E8-FB30-4FEA-ADCA-C9EA17635E57}" presName="dstNode" presStyleLbl="node1" presStyleIdx="0" presStyleCnt="2"/>
      <dgm:spPr/>
    </dgm:pt>
    <dgm:pt modelId="{283E5A10-4841-44BE-972F-B29D79275BCC}" type="pres">
      <dgm:prSet presAssocID="{C45F2B97-7319-452A-A847-CDC9912D1CAA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B515EF1-1F13-41C0-8125-EBDEA9A44A26}" type="pres">
      <dgm:prSet presAssocID="{C45F2B97-7319-452A-A847-CDC9912D1CAA}" presName="accent_1" presStyleCnt="0"/>
      <dgm:spPr/>
    </dgm:pt>
    <dgm:pt modelId="{30A5D1BF-6BF4-4E0D-B834-7D2EFFBE74ED}" type="pres">
      <dgm:prSet presAssocID="{C45F2B97-7319-452A-A847-CDC9912D1CAA}" presName="accentRepeatNode" presStyleLbl="solidFgAcc1" presStyleIdx="0" presStyleCnt="2"/>
      <dgm:spPr/>
    </dgm:pt>
    <dgm:pt modelId="{C5FEB4AE-F4A8-4FC0-8A1F-AE49537B0073}" type="pres">
      <dgm:prSet presAssocID="{2EE65A74-F5C2-4C04-9479-3021C3BEA4F2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60455E1-999C-455C-A11C-ED0AACA3D33C}" type="pres">
      <dgm:prSet presAssocID="{2EE65A74-F5C2-4C04-9479-3021C3BEA4F2}" presName="accent_2" presStyleCnt="0"/>
      <dgm:spPr/>
    </dgm:pt>
    <dgm:pt modelId="{6A03030F-C220-4597-91BF-6BC51C476D4A}" type="pres">
      <dgm:prSet presAssocID="{2EE65A74-F5C2-4C04-9479-3021C3BEA4F2}" presName="accentRepeatNode" presStyleLbl="solidFgAcc1" presStyleIdx="1" presStyleCnt="2"/>
      <dgm:spPr/>
    </dgm:pt>
  </dgm:ptLst>
  <dgm:cxnLst>
    <dgm:cxn modelId="{58FB190F-0C26-4FBB-8B5B-7D40092C67C2}" srcId="{B508C2E8-FB30-4FEA-ADCA-C9EA17635E57}" destId="{C45F2B97-7319-452A-A847-CDC9912D1CAA}" srcOrd="0" destOrd="0" parTransId="{1B86A1CD-BF88-4690-85D8-5DB729576E02}" sibTransId="{397E3522-EA16-449D-9BEF-C3DA682A54EE}"/>
    <dgm:cxn modelId="{BC82452B-458C-481E-8790-07477883813A}" srcId="{B508C2E8-FB30-4FEA-ADCA-C9EA17635E57}" destId="{2EE65A74-F5C2-4C04-9479-3021C3BEA4F2}" srcOrd="1" destOrd="0" parTransId="{25D7AF64-10FC-4458-9EB7-E61661D35429}" sibTransId="{14B84871-99A1-4EE6-9F6A-3CE5AABA6371}"/>
    <dgm:cxn modelId="{CBC6C3D3-5326-4907-A225-C81C84561663}" type="presOf" srcId="{B508C2E8-FB30-4FEA-ADCA-C9EA17635E57}" destId="{A8BE3B66-35F9-4CCC-9284-F7D4C1E9794B}" srcOrd="0" destOrd="0" presId="urn:microsoft.com/office/officeart/2008/layout/VerticalCurvedList"/>
    <dgm:cxn modelId="{A4FE996C-F877-4E57-BD4F-783A8B793E9A}" type="presOf" srcId="{2EE65A74-F5C2-4C04-9479-3021C3BEA4F2}" destId="{C5FEB4AE-F4A8-4FC0-8A1F-AE49537B0073}" srcOrd="0" destOrd="0" presId="urn:microsoft.com/office/officeart/2008/layout/VerticalCurvedList"/>
    <dgm:cxn modelId="{CC98593E-5140-4090-B0D6-8980ECDDD563}" type="presOf" srcId="{C45F2B97-7319-452A-A847-CDC9912D1CAA}" destId="{283E5A10-4841-44BE-972F-B29D79275BCC}" srcOrd="0" destOrd="0" presId="urn:microsoft.com/office/officeart/2008/layout/VerticalCurvedList"/>
    <dgm:cxn modelId="{990936E4-2D9F-4D22-A123-1D879029DC1F}" type="presOf" srcId="{397E3522-EA16-449D-9BEF-C3DA682A54EE}" destId="{347D03BA-BDBC-4D19-A7B1-7D06D801B8DA}" srcOrd="0" destOrd="0" presId="urn:microsoft.com/office/officeart/2008/layout/VerticalCurvedList"/>
    <dgm:cxn modelId="{D69ADFE2-DC66-47CB-B493-737710C9D241}" type="presParOf" srcId="{A8BE3B66-35F9-4CCC-9284-F7D4C1E9794B}" destId="{8DE96698-8676-4339-834D-25F9FE11F58F}" srcOrd="0" destOrd="0" presId="urn:microsoft.com/office/officeart/2008/layout/VerticalCurvedList"/>
    <dgm:cxn modelId="{4D1E5CF4-3597-4072-919A-03F017E64D24}" type="presParOf" srcId="{8DE96698-8676-4339-834D-25F9FE11F58F}" destId="{A7980F72-9473-45EB-A21E-A8796A2D6778}" srcOrd="0" destOrd="0" presId="urn:microsoft.com/office/officeart/2008/layout/VerticalCurvedList"/>
    <dgm:cxn modelId="{D5AA7706-EBAD-41BE-8C35-CB22C65FA1EF}" type="presParOf" srcId="{A7980F72-9473-45EB-A21E-A8796A2D6778}" destId="{4BE15489-7329-4F5A-8B11-1C092B6C22FB}" srcOrd="0" destOrd="0" presId="urn:microsoft.com/office/officeart/2008/layout/VerticalCurvedList"/>
    <dgm:cxn modelId="{E33E7BC5-590B-4BCD-A24A-62A81842D66A}" type="presParOf" srcId="{A7980F72-9473-45EB-A21E-A8796A2D6778}" destId="{347D03BA-BDBC-4D19-A7B1-7D06D801B8DA}" srcOrd="1" destOrd="0" presId="urn:microsoft.com/office/officeart/2008/layout/VerticalCurvedList"/>
    <dgm:cxn modelId="{174C4BBB-5898-4BFD-B45A-E5ED5F0907E7}" type="presParOf" srcId="{A7980F72-9473-45EB-A21E-A8796A2D6778}" destId="{423C5BD5-D36D-4BE7-9ADF-B55733978E82}" srcOrd="2" destOrd="0" presId="urn:microsoft.com/office/officeart/2008/layout/VerticalCurvedList"/>
    <dgm:cxn modelId="{6574B1B2-2895-4C18-9FD1-FB645AA9ABB8}" type="presParOf" srcId="{A7980F72-9473-45EB-A21E-A8796A2D6778}" destId="{E111741F-FCF1-46C5-8720-0B6C411A9D31}" srcOrd="3" destOrd="0" presId="urn:microsoft.com/office/officeart/2008/layout/VerticalCurvedList"/>
    <dgm:cxn modelId="{65674148-B1FD-473E-A667-E5FD3A95B0DC}" type="presParOf" srcId="{8DE96698-8676-4339-834D-25F9FE11F58F}" destId="{283E5A10-4841-44BE-972F-B29D79275BCC}" srcOrd="1" destOrd="0" presId="urn:microsoft.com/office/officeart/2008/layout/VerticalCurvedList"/>
    <dgm:cxn modelId="{C018FF50-4664-47C2-AA0C-0B572DA508D5}" type="presParOf" srcId="{8DE96698-8676-4339-834D-25F9FE11F58F}" destId="{BB515EF1-1F13-41C0-8125-EBDEA9A44A26}" srcOrd="2" destOrd="0" presId="urn:microsoft.com/office/officeart/2008/layout/VerticalCurvedList"/>
    <dgm:cxn modelId="{33FA7CF5-3B5B-4935-886D-40A435458DDB}" type="presParOf" srcId="{BB515EF1-1F13-41C0-8125-EBDEA9A44A26}" destId="{30A5D1BF-6BF4-4E0D-B834-7D2EFFBE74ED}" srcOrd="0" destOrd="0" presId="urn:microsoft.com/office/officeart/2008/layout/VerticalCurvedList"/>
    <dgm:cxn modelId="{A94B1281-2A8F-4B32-96FB-6578647C58A0}" type="presParOf" srcId="{8DE96698-8676-4339-834D-25F9FE11F58F}" destId="{C5FEB4AE-F4A8-4FC0-8A1F-AE49537B0073}" srcOrd="3" destOrd="0" presId="urn:microsoft.com/office/officeart/2008/layout/VerticalCurvedList"/>
    <dgm:cxn modelId="{4A5E99D5-FF41-4DBE-A562-A533D29B8ABA}" type="presParOf" srcId="{8DE96698-8676-4339-834D-25F9FE11F58F}" destId="{160455E1-999C-455C-A11C-ED0AACA3D33C}" srcOrd="4" destOrd="0" presId="urn:microsoft.com/office/officeart/2008/layout/VerticalCurvedList"/>
    <dgm:cxn modelId="{96062744-1D63-4EF9-9A2A-F7C1C970C3F9}" type="presParOf" srcId="{160455E1-999C-455C-A11C-ED0AACA3D33C}" destId="{6A03030F-C220-4597-91BF-6BC51C476D4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9E4333-932F-4BCE-89E7-BE3F06B03E69}">
      <dsp:nvSpPr>
        <dsp:cNvPr id="0" name=""/>
        <dsp:cNvSpPr/>
      </dsp:nvSpPr>
      <dsp:spPr>
        <a:xfrm>
          <a:off x="2024460" y="501067"/>
          <a:ext cx="38860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1401" y="45720"/>
              </a:lnTo>
              <a:lnTo>
                <a:pt x="211401" y="45740"/>
              </a:lnTo>
              <a:lnTo>
                <a:pt x="388603" y="4574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500" kern="1200"/>
        </a:p>
      </dsp:txBody>
      <dsp:txXfrm>
        <a:off x="2208281" y="544691"/>
        <a:ext cx="20960" cy="4192"/>
      </dsp:txXfrm>
    </dsp:sp>
    <dsp:sp modelId="{1C27B09C-15AA-4708-8A47-B7DB0766A247}">
      <dsp:nvSpPr>
        <dsp:cNvPr id="0" name=""/>
        <dsp:cNvSpPr/>
      </dsp:nvSpPr>
      <dsp:spPr>
        <a:xfrm>
          <a:off x="203635" y="0"/>
          <a:ext cx="1822624" cy="109357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9310" tIns="93747" rIns="89310" bIns="93747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>
              <a:latin typeface="Bahnschrift Light" panose="020B0502040204020203" pitchFamily="34" charset="0"/>
            </a:rPr>
            <a:t>Acquisizione dati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400" kern="1200" dirty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400" kern="1200" dirty="0"/>
        </a:p>
      </dsp:txBody>
      <dsp:txXfrm>
        <a:off x="203635" y="0"/>
        <a:ext cx="1822624" cy="1093574"/>
      </dsp:txXfrm>
    </dsp:sp>
    <dsp:sp modelId="{011D6896-FD26-45AA-BB89-E88659BBD63D}">
      <dsp:nvSpPr>
        <dsp:cNvPr id="0" name=""/>
        <dsp:cNvSpPr/>
      </dsp:nvSpPr>
      <dsp:spPr>
        <a:xfrm>
          <a:off x="4266288" y="501087"/>
          <a:ext cx="38860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8603" y="45720"/>
              </a:lnTo>
            </a:path>
          </a:pathLst>
        </a:custGeom>
        <a:noFill/>
        <a:ln w="6350" cap="flat" cmpd="sng" algn="ctr">
          <a:solidFill>
            <a:schemeClr val="accent2">
              <a:hueOff val="-289240"/>
              <a:satOff val="-1985"/>
              <a:lumOff val="102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500" kern="1200"/>
        </a:p>
      </dsp:txBody>
      <dsp:txXfrm>
        <a:off x="4450109" y="544711"/>
        <a:ext cx="20960" cy="4192"/>
      </dsp:txXfrm>
    </dsp:sp>
    <dsp:sp modelId="{70135C69-19CF-4BBB-9050-3CD14E921877}">
      <dsp:nvSpPr>
        <dsp:cNvPr id="0" name=""/>
        <dsp:cNvSpPr/>
      </dsp:nvSpPr>
      <dsp:spPr>
        <a:xfrm>
          <a:off x="2445463" y="20"/>
          <a:ext cx="1822624" cy="1093574"/>
        </a:xfrm>
        <a:prstGeom prst="rect">
          <a:avLst/>
        </a:prstGeom>
        <a:gradFill rotWithShape="0">
          <a:gsLst>
            <a:gs pos="0">
              <a:schemeClr val="accent2">
                <a:hueOff val="-241033"/>
                <a:satOff val="-1654"/>
                <a:lumOff val="85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241033"/>
                <a:satOff val="-1654"/>
                <a:lumOff val="85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241033"/>
                <a:satOff val="-1654"/>
                <a:lumOff val="85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9310" tIns="93747" rIns="89310" bIns="93747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>
              <a:latin typeface="Bahnschrift Light" panose="020B0502040204020203" pitchFamily="34" charset="0"/>
            </a:rPr>
            <a:t>Analisi esplorativa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400" kern="1200" dirty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400" kern="1200" dirty="0"/>
        </a:p>
      </dsp:txBody>
      <dsp:txXfrm>
        <a:off x="2445463" y="20"/>
        <a:ext cx="1822624" cy="1093574"/>
      </dsp:txXfrm>
    </dsp:sp>
    <dsp:sp modelId="{199646F7-8AD3-42FD-B005-C4A9162775D5}">
      <dsp:nvSpPr>
        <dsp:cNvPr id="0" name=""/>
        <dsp:cNvSpPr/>
      </dsp:nvSpPr>
      <dsp:spPr>
        <a:xfrm>
          <a:off x="1114947" y="1091795"/>
          <a:ext cx="4483656" cy="388603"/>
        </a:xfrm>
        <a:custGeom>
          <a:avLst/>
          <a:gdLst/>
          <a:ahLst/>
          <a:cxnLst/>
          <a:rect l="0" t="0" r="0" b="0"/>
          <a:pathLst>
            <a:path>
              <a:moveTo>
                <a:pt x="4483656" y="0"/>
              </a:moveTo>
              <a:lnTo>
                <a:pt x="4483656" y="211401"/>
              </a:lnTo>
              <a:lnTo>
                <a:pt x="0" y="211401"/>
              </a:lnTo>
              <a:lnTo>
                <a:pt x="0" y="388603"/>
              </a:lnTo>
            </a:path>
          </a:pathLst>
        </a:custGeom>
        <a:noFill/>
        <a:ln w="6350" cap="flat" cmpd="sng" algn="ctr">
          <a:solidFill>
            <a:schemeClr val="accent2">
              <a:hueOff val="-578480"/>
              <a:satOff val="-3970"/>
              <a:lumOff val="203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500" kern="1200"/>
        </a:p>
      </dsp:txBody>
      <dsp:txXfrm>
        <a:off x="3244195" y="1284000"/>
        <a:ext cx="225160" cy="4192"/>
      </dsp:txXfrm>
    </dsp:sp>
    <dsp:sp modelId="{3220C4AC-20F6-4C78-A2DA-97E101EBBE60}">
      <dsp:nvSpPr>
        <dsp:cNvPr id="0" name=""/>
        <dsp:cNvSpPr/>
      </dsp:nvSpPr>
      <dsp:spPr>
        <a:xfrm>
          <a:off x="4687291" y="20"/>
          <a:ext cx="1822624" cy="1093574"/>
        </a:xfrm>
        <a:prstGeom prst="rect">
          <a:avLst/>
        </a:prstGeom>
        <a:gradFill rotWithShape="0">
          <a:gsLst>
            <a:gs pos="0">
              <a:schemeClr val="accent2">
                <a:hueOff val="-482067"/>
                <a:satOff val="-3308"/>
                <a:lumOff val="169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482067"/>
                <a:satOff val="-3308"/>
                <a:lumOff val="169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482067"/>
                <a:satOff val="-3308"/>
                <a:lumOff val="169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9310" tIns="93747" rIns="89310" bIns="93747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>
              <a:latin typeface="Bahnschrift Light" panose="020B0502040204020203" pitchFamily="34" charset="0"/>
            </a:rPr>
            <a:t>Preparazione dati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400" kern="1200" dirty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400" kern="1200" dirty="0"/>
        </a:p>
      </dsp:txBody>
      <dsp:txXfrm>
        <a:off x="4687291" y="20"/>
        <a:ext cx="1822624" cy="1093574"/>
      </dsp:txXfrm>
    </dsp:sp>
    <dsp:sp modelId="{CC7D091A-9FC0-4772-8B32-6E1E58B571EF}">
      <dsp:nvSpPr>
        <dsp:cNvPr id="0" name=""/>
        <dsp:cNvSpPr/>
      </dsp:nvSpPr>
      <dsp:spPr>
        <a:xfrm>
          <a:off x="2024460" y="2013866"/>
          <a:ext cx="38860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8603" y="45720"/>
              </a:lnTo>
            </a:path>
          </a:pathLst>
        </a:custGeom>
        <a:noFill/>
        <a:ln w="6350" cap="flat" cmpd="sng" algn="ctr">
          <a:solidFill>
            <a:schemeClr val="accent2">
              <a:hueOff val="-867720"/>
              <a:satOff val="-5954"/>
              <a:lumOff val="305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500" kern="1200"/>
        </a:p>
      </dsp:txBody>
      <dsp:txXfrm>
        <a:off x="2208281" y="2057489"/>
        <a:ext cx="20960" cy="4192"/>
      </dsp:txXfrm>
    </dsp:sp>
    <dsp:sp modelId="{AB7C3B4A-84AC-401B-93DA-DAC0B1A709F0}">
      <dsp:nvSpPr>
        <dsp:cNvPr id="0" name=""/>
        <dsp:cNvSpPr/>
      </dsp:nvSpPr>
      <dsp:spPr>
        <a:xfrm>
          <a:off x="203635" y="1512798"/>
          <a:ext cx="1822624" cy="1093574"/>
        </a:xfrm>
        <a:prstGeom prst="rect">
          <a:avLst/>
        </a:prstGeom>
        <a:solidFill>
          <a:srgbClr val="A3D5CF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9310" tIns="93747" rIns="89310" bIns="93747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>
              <a:latin typeface="Bahnschrift Light" panose="020B0502040204020203" pitchFamily="34" charset="0"/>
            </a:rPr>
            <a:t>Text </a:t>
          </a:r>
          <a:r>
            <a:rPr lang="it-IT" sz="1400" kern="1200" dirty="0" err="1">
              <a:latin typeface="Bahnschrift Light" panose="020B0502040204020203" pitchFamily="34" charset="0"/>
            </a:rPr>
            <a:t>classification</a:t>
          </a:r>
          <a:endParaRPr lang="it-IT" sz="1400" kern="1200" dirty="0">
            <a:latin typeface="Bahnschrift Light" panose="020B0502040204020203" pitchFamily="34" charset="0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400" kern="1200" dirty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400" kern="1200" dirty="0"/>
        </a:p>
      </dsp:txBody>
      <dsp:txXfrm>
        <a:off x="203635" y="1512798"/>
        <a:ext cx="1822624" cy="1093574"/>
      </dsp:txXfrm>
    </dsp:sp>
    <dsp:sp modelId="{A9CEE515-B951-4775-BC42-05F8F97EE9F8}">
      <dsp:nvSpPr>
        <dsp:cNvPr id="0" name=""/>
        <dsp:cNvSpPr/>
      </dsp:nvSpPr>
      <dsp:spPr>
        <a:xfrm>
          <a:off x="4266288" y="2013866"/>
          <a:ext cx="38860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8603" y="45720"/>
              </a:lnTo>
            </a:path>
          </a:pathLst>
        </a:custGeom>
        <a:noFill/>
        <a:ln w="6350" cap="flat" cmpd="sng" algn="ctr">
          <a:solidFill>
            <a:schemeClr val="accent2">
              <a:hueOff val="-1156960"/>
              <a:satOff val="-7939"/>
              <a:lumOff val="407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500" kern="1200"/>
        </a:p>
      </dsp:txBody>
      <dsp:txXfrm>
        <a:off x="4450109" y="2057489"/>
        <a:ext cx="20960" cy="4192"/>
      </dsp:txXfrm>
    </dsp:sp>
    <dsp:sp modelId="{5049B86B-D40B-443F-AFBE-743BE83DDCB8}">
      <dsp:nvSpPr>
        <dsp:cNvPr id="0" name=""/>
        <dsp:cNvSpPr/>
      </dsp:nvSpPr>
      <dsp:spPr>
        <a:xfrm>
          <a:off x="2445463" y="1512798"/>
          <a:ext cx="1822624" cy="1093574"/>
        </a:xfrm>
        <a:prstGeom prst="rect">
          <a:avLst/>
        </a:prstGeom>
        <a:gradFill rotWithShape="0">
          <a:gsLst>
            <a:gs pos="0">
              <a:schemeClr val="accent2">
                <a:hueOff val="-964133"/>
                <a:satOff val="-6616"/>
                <a:lumOff val="339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964133"/>
                <a:satOff val="-6616"/>
                <a:lumOff val="339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964133"/>
                <a:satOff val="-6616"/>
                <a:lumOff val="339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9310" tIns="93747" rIns="89310" bIns="93747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>
              <a:latin typeface="Bahnschrift Light" panose="020B0502040204020203" pitchFamily="34" charset="0"/>
            </a:rPr>
            <a:t>Text clustering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400" kern="1200" dirty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400" kern="1200" dirty="0"/>
        </a:p>
      </dsp:txBody>
      <dsp:txXfrm>
        <a:off x="2445463" y="1512798"/>
        <a:ext cx="1822624" cy="1093574"/>
      </dsp:txXfrm>
    </dsp:sp>
    <dsp:sp modelId="{81BBD702-E0F1-474C-A363-EA996C9BC413}">
      <dsp:nvSpPr>
        <dsp:cNvPr id="0" name=""/>
        <dsp:cNvSpPr/>
      </dsp:nvSpPr>
      <dsp:spPr>
        <a:xfrm>
          <a:off x="1114947" y="2604573"/>
          <a:ext cx="4483656" cy="388603"/>
        </a:xfrm>
        <a:custGeom>
          <a:avLst/>
          <a:gdLst/>
          <a:ahLst/>
          <a:cxnLst/>
          <a:rect l="0" t="0" r="0" b="0"/>
          <a:pathLst>
            <a:path>
              <a:moveTo>
                <a:pt x="4483656" y="0"/>
              </a:moveTo>
              <a:lnTo>
                <a:pt x="4483656" y="211401"/>
              </a:lnTo>
              <a:lnTo>
                <a:pt x="0" y="211401"/>
              </a:lnTo>
              <a:lnTo>
                <a:pt x="0" y="388603"/>
              </a:lnTo>
            </a:path>
          </a:pathLst>
        </a:custGeom>
        <a:noFill/>
        <a:ln w="6350" cap="flat" cmpd="sng" algn="ctr">
          <a:solidFill>
            <a:schemeClr val="accent2">
              <a:hueOff val="-1446200"/>
              <a:satOff val="-9924"/>
              <a:lumOff val="509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500" kern="1200"/>
        </a:p>
      </dsp:txBody>
      <dsp:txXfrm>
        <a:off x="3244195" y="2796779"/>
        <a:ext cx="225160" cy="4192"/>
      </dsp:txXfrm>
    </dsp:sp>
    <dsp:sp modelId="{D09D5D28-4CF3-43FB-ADEB-ABCC1419D417}">
      <dsp:nvSpPr>
        <dsp:cNvPr id="0" name=""/>
        <dsp:cNvSpPr/>
      </dsp:nvSpPr>
      <dsp:spPr>
        <a:xfrm>
          <a:off x="4687291" y="1512798"/>
          <a:ext cx="1822624" cy="1093574"/>
        </a:xfrm>
        <a:prstGeom prst="rect">
          <a:avLst/>
        </a:prstGeom>
        <a:gradFill rotWithShape="0">
          <a:gsLst>
            <a:gs pos="0">
              <a:schemeClr val="accent2">
                <a:hueOff val="-1205167"/>
                <a:satOff val="-8270"/>
                <a:lumOff val="424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1205167"/>
                <a:satOff val="-8270"/>
                <a:lumOff val="424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1205167"/>
                <a:satOff val="-8270"/>
                <a:lumOff val="424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9310" tIns="93747" rIns="89310" bIns="93747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>
              <a:latin typeface="Bahnschrift Light" panose="020B0502040204020203" pitchFamily="34" charset="0"/>
            </a:rPr>
            <a:t>Valutazione risultati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400" kern="1200" dirty="0">
            <a:latin typeface="Bahnschrift Light" panose="020B0502040204020203" pitchFamily="34" charset="0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400" kern="1200" dirty="0"/>
        </a:p>
      </dsp:txBody>
      <dsp:txXfrm>
        <a:off x="4687291" y="1512798"/>
        <a:ext cx="1822624" cy="1093574"/>
      </dsp:txXfrm>
    </dsp:sp>
    <dsp:sp modelId="{AF7589BF-796A-42A5-BC5E-EB2369244638}">
      <dsp:nvSpPr>
        <dsp:cNvPr id="0" name=""/>
        <dsp:cNvSpPr/>
      </dsp:nvSpPr>
      <dsp:spPr>
        <a:xfrm>
          <a:off x="203635" y="3025576"/>
          <a:ext cx="1822624" cy="1093574"/>
        </a:xfrm>
        <a:prstGeom prst="rect">
          <a:avLst/>
        </a:prstGeom>
        <a:gradFill rotWithShape="0">
          <a:gsLst>
            <a:gs pos="0">
              <a:schemeClr val="accent2">
                <a:hueOff val="-1446200"/>
                <a:satOff val="-9924"/>
                <a:lumOff val="509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1446200"/>
                <a:satOff val="-9924"/>
                <a:lumOff val="509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1446200"/>
                <a:satOff val="-9924"/>
                <a:lumOff val="509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9310" tIns="93747" rIns="89310" bIns="93747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>
              <a:latin typeface="Bahnschrift Light" panose="020B0502040204020203" pitchFamily="34" charset="0"/>
            </a:rPr>
            <a:t>Conclusioni</a:t>
          </a:r>
        </a:p>
      </dsp:txBody>
      <dsp:txXfrm>
        <a:off x="203635" y="3025576"/>
        <a:ext cx="1822624" cy="10935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D03BA-BDBC-4D19-A7B1-7D06D801B8DA}">
      <dsp:nvSpPr>
        <dsp:cNvPr id="0" name=""/>
        <dsp:cNvSpPr/>
      </dsp:nvSpPr>
      <dsp:spPr>
        <a:xfrm>
          <a:off x="-3668235" y="-567473"/>
          <a:ext cx="4402818" cy="4402818"/>
        </a:xfrm>
        <a:prstGeom prst="blockArc">
          <a:avLst>
            <a:gd name="adj1" fmla="val 18900000"/>
            <a:gd name="adj2" fmla="val 2700000"/>
            <a:gd name="adj3" fmla="val 491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3E5A10-4841-44BE-972F-B29D79275BCC}">
      <dsp:nvSpPr>
        <dsp:cNvPr id="0" name=""/>
        <dsp:cNvSpPr/>
      </dsp:nvSpPr>
      <dsp:spPr>
        <a:xfrm>
          <a:off x="600716" y="466848"/>
          <a:ext cx="6396391" cy="93356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1018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>
              <a:latin typeface="Bahnschrift Light" panose="020B0502040204020203" pitchFamily="34" charset="0"/>
            </a:rPr>
            <a:t>Data una recensione, è possibile prevedere se la valutazione è negativa o positiva?</a:t>
          </a:r>
        </a:p>
      </dsp:txBody>
      <dsp:txXfrm>
        <a:off x="600716" y="466848"/>
        <a:ext cx="6396391" cy="933565"/>
      </dsp:txXfrm>
    </dsp:sp>
    <dsp:sp modelId="{30A5D1BF-6BF4-4E0D-B834-7D2EFFBE74ED}">
      <dsp:nvSpPr>
        <dsp:cNvPr id="0" name=""/>
        <dsp:cNvSpPr/>
      </dsp:nvSpPr>
      <dsp:spPr>
        <a:xfrm>
          <a:off x="17238" y="350152"/>
          <a:ext cx="1166956" cy="11669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FEB4AE-F4A8-4FC0-8A1F-AE49537B0073}">
      <dsp:nvSpPr>
        <dsp:cNvPr id="0" name=""/>
        <dsp:cNvSpPr/>
      </dsp:nvSpPr>
      <dsp:spPr>
        <a:xfrm>
          <a:off x="600716" y="1867457"/>
          <a:ext cx="6396391" cy="933565"/>
        </a:xfrm>
        <a:prstGeom prst="rect">
          <a:avLst/>
        </a:prstGeom>
        <a:solidFill>
          <a:schemeClr val="accent2">
            <a:hueOff val="-1446200"/>
            <a:satOff val="-9924"/>
            <a:lumOff val="50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1018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>
              <a:latin typeface="Bahnschrift Light" panose="020B0502040204020203" pitchFamily="34" charset="0"/>
            </a:rPr>
            <a:t>La valutazione fornita dall’utente alla propria recensione corrisponde al sentiment derivante dal testo scritto nella recensione?</a:t>
          </a:r>
        </a:p>
      </dsp:txBody>
      <dsp:txXfrm>
        <a:off x="600716" y="1867457"/>
        <a:ext cx="6396391" cy="933565"/>
      </dsp:txXfrm>
    </dsp:sp>
    <dsp:sp modelId="{6A03030F-C220-4597-91BF-6BC51C476D4A}">
      <dsp:nvSpPr>
        <dsp:cNvPr id="0" name=""/>
        <dsp:cNvSpPr/>
      </dsp:nvSpPr>
      <dsp:spPr>
        <a:xfrm>
          <a:off x="17238" y="1750761"/>
          <a:ext cx="1166956" cy="11669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46200"/>
              <a:satOff val="-9924"/>
              <a:lumOff val="509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811FE6-908F-42CB-A3DA-91019E8138A2}" type="datetimeFigureOut">
              <a:rPr lang="it-IT" smtClean="0"/>
              <a:t>26/01/2022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56248E-F2A0-45C6-8A0D-0D2D3533BD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9114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9A703CEF-26BF-453E-835C-A685D2F4E5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FD468D32-987B-4ED8-A4AD-D8D74D6A8C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F1A391E3-7554-4E9E-BC54-C90470B5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13858-42CE-4B4F-BA98-465B2AB4B614}" type="datetime1">
              <a:rPr lang="it-IT" smtClean="0"/>
              <a:t>26/01/2022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DEC0A316-F74C-4533-A215-47F07D387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7CC05AF1-A990-4AF3-945D-85A31C72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16F1C-53C1-4109-AA26-B5D1E6B597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8855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56E102ED-CDF6-4F05-8D54-7E531A4B4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1B07C78C-CE3F-4117-8416-C496D189F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B51D1B69-1544-4884-B59A-B59C1CA7D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5DDD-9982-46E5-9A2B-F2FF5D23BCA2}" type="datetime1">
              <a:rPr lang="it-IT" smtClean="0"/>
              <a:t>26/01/2022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AB442862-2E9A-4FCF-917E-DED88E058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A7718E4-4F45-4710-A51D-56358DC79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16F1C-53C1-4109-AA26-B5D1E6B597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7473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xmlns="" id="{1069EBC0-8119-4989-AA87-CA6935F6F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A2FCA4CA-7A52-4DE4-A0C7-62367B9565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A8CF7A9E-9CE4-42D6-BAB3-DE6EFFC9A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629B-66DD-42DB-9AD1-E6260146A053}" type="datetime1">
              <a:rPr lang="it-IT" smtClean="0"/>
              <a:t>26/01/2022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46B3A50D-06CE-4BCE-9048-F7213F09E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CDFE7B05-1D03-42FF-9448-04A906D23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16F1C-53C1-4109-AA26-B5D1E6B597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035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766C40F-92CC-4C3F-AFFE-349A4A0FC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F2225D43-B148-4195-AB83-6D764024A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BB1047E5-6DE0-46BA-97ED-557AF8D86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250D-0C7F-48AF-8664-CEC051E94E7F}" type="datetime1">
              <a:rPr lang="it-IT" smtClean="0"/>
              <a:t>26/01/2022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6486ADD2-73C6-4B7D-851F-C9D046FD4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C870225F-E76C-4A58-925C-480BE8C44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16F1C-53C1-4109-AA26-B5D1E6B597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1748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13C6AE4-CFEF-4C12-8E6B-AD87CCFEF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F84C12F4-54AC-43D1-A77E-390C58E54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EA15945A-C909-493E-BD4E-C04FF868D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6B2C-D354-4477-96DB-F11477575715}" type="datetime1">
              <a:rPr lang="it-IT" smtClean="0"/>
              <a:t>26/01/2022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99BB9A40-7B1E-4F8A-8EF0-ACCF61B54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D1C0E3CB-8525-4EF4-9CF1-6817D2FD0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16F1C-53C1-4109-AA26-B5D1E6B597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3393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0C30C13F-DE8B-47E0-A383-953ACC6A9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7CDFCC18-D146-4093-9C95-D71C09047E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957FE571-C14B-424A-AF14-5D1AD0900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2307970B-9A6C-4093-BE97-039923499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54CE-2E9A-46F7-8E4C-18C5B5171D87}" type="datetime1">
              <a:rPr lang="it-IT" smtClean="0"/>
              <a:t>26/01/2022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658721FD-6754-4729-8BF3-A3A40A3E8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CC7D98B4-3E21-4F03-8231-C96602256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16F1C-53C1-4109-AA26-B5D1E6B597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7897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29C2683-026B-437B-9E3B-43E2CA13A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75603937-9094-4AF4-BE91-374BB4A00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5FF09FEF-540D-4A0A-AA10-7A8BF981E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xmlns="" id="{7671ECA5-BE99-4925-9CD6-B1EFBF018F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xmlns="" id="{F951683A-DE60-45C9-9EBD-23E7C0E55D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xmlns="" id="{34E8BE7E-DF05-422C-9331-0E0D6DC10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BECD-7136-4DC8-988D-FA65C23B8C35}" type="datetime1">
              <a:rPr lang="it-IT" smtClean="0"/>
              <a:t>26/01/2022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xmlns="" id="{AEE67C1A-059F-4255-B08D-BD1F21E4A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xmlns="" id="{CB9F3B5F-97D1-49CA-A1D7-DD7DBDC86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16F1C-53C1-4109-AA26-B5D1E6B597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4039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3B79C4C8-2879-4ECF-96FF-AC9ADE8CE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xmlns="" id="{76B71130-C7ED-4EF2-A826-E9C9B6B5A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0FC2C-80BB-46EC-B30F-5F2734579732}" type="datetime1">
              <a:rPr lang="it-IT" smtClean="0"/>
              <a:t>26/01/2022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xmlns="" id="{D891C6F0-CD4A-46F4-B0F8-E22BD4EA8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xmlns="" id="{6FF907ED-BB36-4E96-8F43-17FB160F0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16F1C-53C1-4109-AA26-B5D1E6B597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3123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xmlns="" id="{55262C4F-57D0-450C-BF80-86967F104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EB318-CFD9-47DB-910B-E02BFC1DDD1B}" type="datetime1">
              <a:rPr lang="it-IT" smtClean="0"/>
              <a:t>26/01/2022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xmlns="" id="{522A439C-2C7C-48E4-A944-13364C6D7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xmlns="" id="{958DE69F-C306-46BF-854D-D87D53417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16F1C-53C1-4109-AA26-B5D1E6B597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9622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11544DED-1F28-4551-AA46-C28C8580F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AD776CCB-C2E9-4859-B462-CA6F2E776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56415986-ED1A-4139-B306-B40AE5479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83D1B7C5-2C6B-467D-A709-88451CDF7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58E8-436A-4467-941B-19DFE43B8A64}" type="datetime1">
              <a:rPr lang="it-IT" smtClean="0"/>
              <a:t>26/01/2022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FCBC57D5-9F89-4451-939D-8C8157005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C2034443-6342-4249-97FF-8CD531268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16F1C-53C1-4109-AA26-B5D1E6B597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6412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DDA1352-A84D-42C8-95BA-0DFF9F44D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xmlns="" id="{DC6F8890-670C-4822-876B-62AFDB14DD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A1C5B095-481B-4377-A97A-DB9BEFF4A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F2D34362-BAB1-4247-923E-866B3E195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7F838-6E04-4A5A-A39A-78B0D3C47830}" type="datetime1">
              <a:rPr lang="it-IT" smtClean="0"/>
              <a:t>26/01/2022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86D02EF2-F88B-4F96-90EF-39F350FA5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FD9D79DE-0790-49EF-AF0A-9BDBDA51D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16F1C-53C1-4109-AA26-B5D1E6B597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898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xmlns="" id="{7C2A2AAB-AF2A-4ECD-9615-6A14E108E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BF311BBF-9CDC-4C87-8337-E30488F82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A9788BD1-5D7E-4582-B3B8-B0596BB7BA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C575D-7B25-4ED9-B447-78B2F4192B01}" type="datetime1">
              <a:rPr lang="it-IT" smtClean="0"/>
              <a:t>26/01/2022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DA21DC10-E2E8-4419-914C-3B93C306A9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6DC200B6-DE72-41E4-8E7F-4BF4BDC6F9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16F1C-53C1-4109-AA26-B5D1E6B597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49337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8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7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0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B4D3D850-2041-4B7C-AED9-54DA385B14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5707F116-8EC0-4822-9067-186AC8C96E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38684" y="1316432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xmlns="" id="{49F1A7E4-819D-4D21-8E8B-32671A9F98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563919" y="753376"/>
            <a:ext cx="5353835" cy="5353835"/>
          </a:xfrm>
          <a:custGeom>
            <a:avLst/>
            <a:gdLst>
              <a:gd name="connsiteX0" fmla="*/ 690507 w 5353835"/>
              <a:gd name="connsiteY0" fmla="*/ 5273742 h 5353835"/>
              <a:gd name="connsiteX1" fmla="*/ 4938299 w 5353835"/>
              <a:gd name="connsiteY1" fmla="*/ 5273742 h 5353835"/>
              <a:gd name="connsiteX2" fmla="*/ 4858206 w 5353835"/>
              <a:gd name="connsiteY2" fmla="*/ 5353835 h 5353835"/>
              <a:gd name="connsiteX3" fmla="*/ 770600 w 5353835"/>
              <a:gd name="connsiteY3" fmla="*/ 5353835 h 5353835"/>
              <a:gd name="connsiteX4" fmla="*/ 433255 w 5353835"/>
              <a:gd name="connsiteY4" fmla="*/ 80093 h 5353835"/>
              <a:gd name="connsiteX5" fmla="*/ 51334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58206 h 5353835"/>
              <a:gd name="connsiteX8" fmla="*/ 5273742 w 5353835"/>
              <a:gd name="connsiteY8" fmla="*/ 4938299 h 5353835"/>
              <a:gd name="connsiteX9" fmla="*/ 5273742 w 5353835"/>
              <a:gd name="connsiteY9" fmla="*/ 80093 h 5353835"/>
              <a:gd name="connsiteX10" fmla="*/ 0 w 5353835"/>
              <a:gd name="connsiteY10" fmla="*/ 513348 h 5353835"/>
              <a:gd name="connsiteX11" fmla="*/ 80093 w 5353835"/>
              <a:gd name="connsiteY11" fmla="*/ 433255 h 5353835"/>
              <a:gd name="connsiteX12" fmla="*/ 80093 w 5353835"/>
              <a:gd name="connsiteY12" fmla="*/ 4663328 h 5353835"/>
              <a:gd name="connsiteX13" fmla="*/ 0 w 5353835"/>
              <a:gd name="connsiteY13" fmla="*/ 4583235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7" y="5273742"/>
                </a:moveTo>
                <a:lnTo>
                  <a:pt x="4938299" y="5273742"/>
                </a:lnTo>
                <a:lnTo>
                  <a:pt x="4858206" y="5353835"/>
                </a:lnTo>
                <a:lnTo>
                  <a:pt x="770600" y="5353835"/>
                </a:lnTo>
                <a:close/>
                <a:moveTo>
                  <a:pt x="433255" y="80093"/>
                </a:moveTo>
                <a:lnTo>
                  <a:pt x="513348" y="0"/>
                </a:lnTo>
                <a:lnTo>
                  <a:pt x="5353835" y="0"/>
                </a:lnTo>
                <a:lnTo>
                  <a:pt x="5353835" y="4858206"/>
                </a:lnTo>
                <a:lnTo>
                  <a:pt x="5273742" y="4938299"/>
                </a:lnTo>
                <a:lnTo>
                  <a:pt x="5273742" y="80093"/>
                </a:lnTo>
                <a:close/>
                <a:moveTo>
                  <a:pt x="0" y="513348"/>
                </a:moveTo>
                <a:lnTo>
                  <a:pt x="80093" y="433255"/>
                </a:lnTo>
                <a:lnTo>
                  <a:pt x="80093" y="4663328"/>
                </a:lnTo>
                <a:lnTo>
                  <a:pt x="0" y="45832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xmlns="" id="{993480D5-E30A-4E6D-B3A4-6209D07C6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6701" y="2452526"/>
            <a:ext cx="4248318" cy="1952947"/>
          </a:xfrm>
          <a:noFill/>
        </p:spPr>
        <p:txBody>
          <a:bodyPr anchor="ctr">
            <a:normAutofit/>
          </a:bodyPr>
          <a:lstStyle/>
          <a:p>
            <a:r>
              <a:rPr lang="it-IT" sz="2500" dirty="0">
                <a:solidFill>
                  <a:srgbClr val="080808"/>
                </a:solidFill>
                <a:latin typeface="Bahnschrift Light" panose="020B0502040204020203" pitchFamily="34" charset="0"/>
              </a:rPr>
              <a:t>AMAZON:</a:t>
            </a:r>
            <a:br>
              <a:rPr lang="it-IT" sz="2500" dirty="0">
                <a:solidFill>
                  <a:srgbClr val="080808"/>
                </a:solidFill>
                <a:latin typeface="Bahnschrift Light" panose="020B0502040204020203" pitchFamily="34" charset="0"/>
              </a:rPr>
            </a:br>
            <a:r>
              <a:rPr lang="it-IT" sz="2500" dirty="0">
                <a:solidFill>
                  <a:srgbClr val="080808"/>
                </a:solidFill>
                <a:latin typeface="Bahnschrift Light" panose="020B0502040204020203" pitchFamily="34" charset="0"/>
              </a:rPr>
              <a:t>UN’ANALISI SULLE RECENSIONI DELLA CATEGORIA ‘GROCERY AND GOURMET FOOD’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0C661B50-6929-49AE-B678-D23F22C948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0744943" y="1682590"/>
            <a:ext cx="856138" cy="856138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FA4D2597-A2FE-4B0C-BB1F-540C5F256A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0646635" y="1669247"/>
            <a:ext cx="381459" cy="381459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xmlns="" id="{8575D98D-A5AC-47C2-AA71-D1734E8DC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335" y="186513"/>
            <a:ext cx="3212931" cy="2406598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DA103EBF-224C-44F4-ACE5-79865767D4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6171328" y="5264552"/>
            <a:ext cx="723097" cy="72309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87A5F9AD-A73A-480E-A9D0-4B4234677F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6655277" y="5293530"/>
            <a:ext cx="322181" cy="32218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 descr="Data Science – Corso di Laurea Magistrale in Data Science ...">
            <a:extLst>
              <a:ext uri="{FF2B5EF4-FFF2-40B4-BE49-F238E27FC236}">
                <a16:creationId xmlns:a16="http://schemas.microsoft.com/office/drawing/2014/main" xmlns="" id="{90CA4750-D64D-414C-8B4B-3FC014480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90201" y="4569128"/>
            <a:ext cx="4427182" cy="807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xmlns="" id="{AC2E37ED-CE42-427C-816C-D94DFACC08F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5693" y="186513"/>
            <a:ext cx="1099040" cy="1086309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xmlns="" id="{B7B7C8A7-76DB-4D7D-8755-BB88D514CBC5}"/>
              </a:ext>
            </a:extLst>
          </p:cNvPr>
          <p:cNvSpPr txBox="1"/>
          <p:nvPr/>
        </p:nvSpPr>
        <p:spPr>
          <a:xfrm>
            <a:off x="9319313" y="5963187"/>
            <a:ext cx="35755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latin typeface="Bahnschrift Light" panose="020B0502040204020203" pitchFamily="34" charset="0"/>
              </a:rPr>
              <a:t>Laura Nembrini </a:t>
            </a:r>
            <a:r>
              <a:rPr lang="it-IT" sz="1100" dirty="0" err="1">
                <a:latin typeface="Bahnschrift Light" panose="020B0502040204020203" pitchFamily="34" charset="0"/>
              </a:rPr>
              <a:t>Matr</a:t>
            </a:r>
            <a:r>
              <a:rPr lang="it-IT" sz="1100" dirty="0">
                <a:latin typeface="Bahnschrift Light" panose="020B0502040204020203" pitchFamily="34" charset="0"/>
              </a:rPr>
              <a:t>. 819059</a:t>
            </a:r>
          </a:p>
          <a:p>
            <a:r>
              <a:rPr lang="it-IT" sz="1100" dirty="0">
                <a:latin typeface="Bahnschrift Light" panose="020B0502040204020203" pitchFamily="34" charset="0"/>
              </a:rPr>
              <a:t>Gabriele </a:t>
            </a:r>
            <a:r>
              <a:rPr lang="it-IT" sz="1100" dirty="0" smtClean="0">
                <a:latin typeface="Bahnschrift Light" panose="020B0502040204020203" pitchFamily="34" charset="0"/>
              </a:rPr>
              <a:t>Strano </a:t>
            </a:r>
            <a:r>
              <a:rPr lang="it-IT" sz="1100" dirty="0" err="1">
                <a:latin typeface="Bahnschrift Light" panose="020B0502040204020203" pitchFamily="34" charset="0"/>
              </a:rPr>
              <a:t>Matr</a:t>
            </a:r>
            <a:r>
              <a:rPr lang="it-IT" sz="1100" dirty="0">
                <a:latin typeface="Bahnschrift Light" panose="020B0502040204020203" pitchFamily="34" charset="0"/>
              </a:rPr>
              <a:t>. 866563</a:t>
            </a:r>
          </a:p>
        </p:txBody>
      </p:sp>
    </p:spTree>
    <p:extLst>
      <p:ext uri="{BB962C8B-B14F-4D97-AF65-F5344CB8AC3E}">
        <p14:creationId xmlns:p14="http://schemas.microsoft.com/office/powerpoint/2010/main" val="49821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xmlns="" id="{45D37F4E-DDB4-456B-97E0-9937730A03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xmlns="" id="{56BCC069-0A89-4631-A733-548155F51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it-IT" sz="5400" dirty="0">
                <a:latin typeface="Bahnschrift Light" panose="020B0502040204020203" pitchFamily="34" charset="0"/>
              </a:rPr>
              <a:t>SVILUPPI FUTURI</a:t>
            </a:r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xmlns="" id="{B2DD41CD-8F47-4F56-AD12-4E2FF76969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xmlns="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xmlns="" id="{DD26CB63-E48C-4A7F-A9A6-D362713A65F9}"/>
              </a:ext>
            </a:extLst>
          </p:cNvPr>
          <p:cNvSpPr txBox="1"/>
          <p:nvPr/>
        </p:nvSpPr>
        <p:spPr>
          <a:xfrm>
            <a:off x="1448495" y="2488067"/>
            <a:ext cx="9291962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it-IT" sz="1600" dirty="0">
                <a:latin typeface="Bahnschrift Light" panose="020B0502040204020203" pitchFamily="34" charset="0"/>
                <a:ea typeface="Arial" panose="020B0604020202020204" pitchFamily="34" charset="0"/>
              </a:rPr>
              <a:t>P</a:t>
            </a:r>
            <a:r>
              <a:rPr lang="it-IT" sz="1600" dirty="0">
                <a:effectLst/>
                <a:latin typeface="Bahnschrift Light" panose="020B0502040204020203" pitchFamily="34" charset="0"/>
                <a:ea typeface="Arial" panose="020B0604020202020204" pitchFamily="34" charset="0"/>
              </a:rPr>
              <a:t>orre maggiore considerazione a </a:t>
            </a:r>
            <a:r>
              <a:rPr lang="it-IT" sz="1600" b="1" dirty="0">
                <a:effectLst/>
                <a:latin typeface="Bahnschrift Light" panose="020B0502040204020203" pitchFamily="34" charset="0"/>
                <a:ea typeface="Arial" panose="020B0604020202020204" pitchFamily="34" charset="0"/>
              </a:rPr>
              <a:t>parti del testo che potrebbero apportare un contributo significativo alla comprensione </a:t>
            </a:r>
            <a:r>
              <a:rPr lang="it-IT" sz="1600" dirty="0">
                <a:effectLst/>
                <a:latin typeface="Bahnschrift Light" panose="020B0502040204020203" pitchFamily="34" charset="0"/>
                <a:ea typeface="Arial" panose="020B0604020202020204" pitchFamily="34" charset="0"/>
              </a:rPr>
              <a:t>della recensione fornita. Questo è il caso delle emoji, che in ambito sentiment </a:t>
            </a:r>
            <a:r>
              <a:rPr lang="it-IT" sz="1600" dirty="0" err="1">
                <a:effectLst/>
                <a:latin typeface="Bahnschrift Light" panose="020B0502040204020203" pitchFamily="34" charset="0"/>
                <a:ea typeface="Arial" panose="020B0604020202020204" pitchFamily="34" charset="0"/>
              </a:rPr>
              <a:t>analysis</a:t>
            </a:r>
            <a:r>
              <a:rPr lang="it-IT" sz="1600" dirty="0">
                <a:effectLst/>
                <a:latin typeface="Bahnschrift Light" panose="020B0502040204020203" pitchFamily="34" charset="0"/>
                <a:ea typeface="Arial" panose="020B0604020202020204" pitchFamily="34" charset="0"/>
              </a:rPr>
              <a:t> e </a:t>
            </a:r>
            <a:r>
              <a:rPr lang="it-IT" sz="1600" dirty="0" err="1">
                <a:effectLst/>
                <a:latin typeface="Bahnschrift Light" panose="020B0502040204020203" pitchFamily="34" charset="0"/>
                <a:ea typeface="Arial" panose="020B0604020202020204" pitchFamily="34" charset="0"/>
              </a:rPr>
              <a:t>irony</a:t>
            </a:r>
            <a:r>
              <a:rPr lang="it-IT" sz="1600" dirty="0">
                <a:effectLst/>
                <a:latin typeface="Bahnschrift Light" panose="020B0502040204020203" pitchFamily="34" charset="0"/>
                <a:ea typeface="Arial" panose="020B0604020202020204" pitchFamily="34" charset="0"/>
              </a:rPr>
              <a:t> </a:t>
            </a:r>
            <a:r>
              <a:rPr lang="it-IT" sz="1600" dirty="0" err="1">
                <a:effectLst/>
                <a:latin typeface="Bahnschrift Light" panose="020B0502040204020203" pitchFamily="34" charset="0"/>
                <a:ea typeface="Arial" panose="020B0604020202020204" pitchFamily="34" charset="0"/>
              </a:rPr>
              <a:t>detection</a:t>
            </a:r>
            <a:r>
              <a:rPr lang="it-IT" sz="1600" dirty="0">
                <a:effectLst/>
                <a:latin typeface="Bahnschrift Light" panose="020B0502040204020203" pitchFamily="34" charset="0"/>
                <a:ea typeface="Arial" panose="020B0604020202020204" pitchFamily="34" charset="0"/>
              </a:rPr>
              <a:t> potrebbero aiutare a comprendere più approfonditamente il senso del testo.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it-IT" sz="1600" dirty="0">
              <a:effectLst/>
              <a:latin typeface="Bahnschrift Light" panose="020B0502040204020203" pitchFamily="34" charset="0"/>
              <a:ea typeface="Arial" panose="020B0604020202020204" pitchFamily="34" charset="0"/>
            </a:endParaRPr>
          </a:p>
          <a:p>
            <a:pPr marL="285750" indent="-285750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it-IT" sz="1600" dirty="0">
                <a:effectLst/>
                <a:latin typeface="Bahnschrift Light" panose="020B0502040204020203" pitchFamily="34" charset="0"/>
                <a:ea typeface="Arial" panose="020B0604020202020204" pitchFamily="34" charset="0"/>
              </a:rPr>
              <a:t>Andare </a:t>
            </a:r>
            <a:r>
              <a:rPr lang="it-IT" sz="1600" b="1" dirty="0">
                <a:effectLst/>
                <a:latin typeface="Bahnschrift Light" panose="020B0502040204020203" pitchFamily="34" charset="0"/>
                <a:ea typeface="Arial" panose="020B0604020202020204" pitchFamily="34" charset="0"/>
              </a:rPr>
              <a:t>a considerare tutte le recensioni della piattaforma Amazon </a:t>
            </a:r>
            <a:r>
              <a:rPr lang="it-IT" sz="1600" dirty="0">
                <a:effectLst/>
                <a:latin typeface="Bahnschrift Light" panose="020B0502040204020203" pitchFamily="34" charset="0"/>
                <a:ea typeface="Arial" panose="020B0604020202020204" pitchFamily="34" charset="0"/>
              </a:rPr>
              <a:t>e non solamente quelle relative alla categoria ‘</a:t>
            </a:r>
            <a:r>
              <a:rPr lang="it-IT" sz="1600" dirty="0" err="1">
                <a:latin typeface="Bahnschrift Light" panose="020B0502040204020203" pitchFamily="34" charset="0"/>
                <a:ea typeface="Arial" panose="020B0604020202020204" pitchFamily="34" charset="0"/>
              </a:rPr>
              <a:t>G</a:t>
            </a:r>
            <a:r>
              <a:rPr lang="it-IT" sz="1600" dirty="0" err="1">
                <a:effectLst/>
                <a:latin typeface="Bahnschrift Light" panose="020B0502040204020203" pitchFamily="34" charset="0"/>
                <a:ea typeface="Arial" panose="020B0604020202020204" pitchFamily="34" charset="0"/>
              </a:rPr>
              <a:t>rocery</a:t>
            </a:r>
            <a:r>
              <a:rPr lang="it-IT" sz="1600" dirty="0">
                <a:effectLst/>
                <a:latin typeface="Bahnschrift Light" panose="020B0502040204020203" pitchFamily="34" charset="0"/>
                <a:ea typeface="Arial" panose="020B0604020202020204" pitchFamily="34" charset="0"/>
              </a:rPr>
              <a:t> and gourmet food’, in questo modo non solo l’analisi verrebbe estesa a più prodotti ma l’algoritmo di previsione utilizzato nel task di text </a:t>
            </a:r>
            <a:r>
              <a:rPr lang="it-IT" sz="1600" dirty="0" err="1">
                <a:effectLst/>
                <a:latin typeface="Bahnschrift Light" panose="020B0502040204020203" pitchFamily="34" charset="0"/>
                <a:ea typeface="Arial" panose="020B0604020202020204" pitchFamily="34" charset="0"/>
              </a:rPr>
              <a:t>classification</a:t>
            </a:r>
            <a:r>
              <a:rPr lang="it-IT" sz="1600" dirty="0">
                <a:effectLst/>
                <a:latin typeface="Bahnschrift Light" panose="020B0502040204020203" pitchFamily="34" charset="0"/>
                <a:ea typeface="Arial" panose="020B0604020202020204" pitchFamily="34" charset="0"/>
              </a:rPr>
              <a:t> avrebbe molto più “materiale” per migliorare durante la fase di apprendimento.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it-IT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it-IT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xmlns="" id="{B9D0615A-AB47-4658-8D5C-E79A96B66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409842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xmlns="" id="{AD9CD2E3-DBE5-42F9-BEAE-FE74BCB8C7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xmlns="" id="{5707F116-8EC0-4822-9067-186AC8C96E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6828180" y="1316432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xmlns="" id="{A77100AA-BF68-4139-8224-79EA1F9164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6274247" y="753374"/>
            <a:ext cx="5353835" cy="5353836"/>
          </a:xfrm>
          <a:custGeom>
            <a:avLst/>
            <a:gdLst>
              <a:gd name="connsiteX0" fmla="*/ 5273742 w 5353835"/>
              <a:gd name="connsiteY0" fmla="*/ 690509 h 5353836"/>
              <a:gd name="connsiteX1" fmla="*/ 5353835 w 5353835"/>
              <a:gd name="connsiteY1" fmla="*/ 770602 h 5353836"/>
              <a:gd name="connsiteX2" fmla="*/ 5353835 w 5353835"/>
              <a:gd name="connsiteY2" fmla="*/ 4854514 h 5353836"/>
              <a:gd name="connsiteX3" fmla="*/ 5273742 w 5353835"/>
              <a:gd name="connsiteY3" fmla="*/ 4934608 h 5353836"/>
              <a:gd name="connsiteX4" fmla="*/ 502667 w 5353835"/>
              <a:gd name="connsiteY4" fmla="*/ 0 h 5353836"/>
              <a:gd name="connsiteX5" fmla="*/ 4583234 w 5353835"/>
              <a:gd name="connsiteY5" fmla="*/ 1 h 5353836"/>
              <a:gd name="connsiteX6" fmla="*/ 4663327 w 5353835"/>
              <a:gd name="connsiteY6" fmla="*/ 80094 h 5353836"/>
              <a:gd name="connsiteX7" fmla="*/ 422574 w 5353835"/>
              <a:gd name="connsiteY7" fmla="*/ 80094 h 5353836"/>
              <a:gd name="connsiteX8" fmla="*/ 0 w 5353835"/>
              <a:gd name="connsiteY8" fmla="*/ 502667 h 5353836"/>
              <a:gd name="connsiteX9" fmla="*/ 80093 w 5353835"/>
              <a:gd name="connsiteY9" fmla="*/ 422574 h 5353836"/>
              <a:gd name="connsiteX10" fmla="*/ 80093 w 5353835"/>
              <a:gd name="connsiteY10" fmla="*/ 5273743 h 5353836"/>
              <a:gd name="connsiteX11" fmla="*/ 4934607 w 5353835"/>
              <a:gd name="connsiteY11" fmla="*/ 5273743 h 5353836"/>
              <a:gd name="connsiteX12" fmla="*/ 4854514 w 5353835"/>
              <a:gd name="connsiteY12" fmla="*/ 5353836 h 5353836"/>
              <a:gd name="connsiteX13" fmla="*/ 0 w 5353835"/>
              <a:gd name="connsiteY13" fmla="*/ 5353836 h 5353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6">
                <a:moveTo>
                  <a:pt x="5273742" y="690509"/>
                </a:moveTo>
                <a:lnTo>
                  <a:pt x="5353835" y="770602"/>
                </a:lnTo>
                <a:lnTo>
                  <a:pt x="5353835" y="4854514"/>
                </a:lnTo>
                <a:lnTo>
                  <a:pt x="5273742" y="4934608"/>
                </a:lnTo>
                <a:close/>
                <a:moveTo>
                  <a:pt x="502667" y="0"/>
                </a:moveTo>
                <a:lnTo>
                  <a:pt x="4583234" y="1"/>
                </a:lnTo>
                <a:lnTo>
                  <a:pt x="4663327" y="80094"/>
                </a:lnTo>
                <a:lnTo>
                  <a:pt x="422574" y="80094"/>
                </a:lnTo>
                <a:close/>
                <a:moveTo>
                  <a:pt x="0" y="502667"/>
                </a:moveTo>
                <a:lnTo>
                  <a:pt x="80093" y="422574"/>
                </a:lnTo>
                <a:lnTo>
                  <a:pt x="80093" y="5273743"/>
                </a:lnTo>
                <a:lnTo>
                  <a:pt x="4934607" y="5273743"/>
                </a:lnTo>
                <a:lnTo>
                  <a:pt x="4854514" y="5353836"/>
                </a:lnTo>
                <a:lnTo>
                  <a:pt x="0" y="5353836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xmlns="" id="{56BCC069-0A89-4631-A733-548155F51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981" y="2452526"/>
            <a:ext cx="4248318" cy="195294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>
                <a:solidFill>
                  <a:srgbClr val="0808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GRAZIE PER L’ATTENZIONE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xmlns="" id="{EEF31B1A-1BB2-47DE-B18A-424413A9DF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3192310" y="1189367"/>
            <a:ext cx="1827638" cy="182763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xmlns="" id="{B9FDBB0E-6648-40FA-8EA9-F5E39D798C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2947455" y="1361513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xmlns="" id="{52329D9A-3D48-4B69-939D-2A480F14786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250499" y="3345077"/>
            <a:ext cx="1316404" cy="1316404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xmlns="" id="{2D5CC4CB-7B78-480A-A0AE-A8A35C08E19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88353" y="4226109"/>
            <a:ext cx="586534" cy="586534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xmlns="" id="{3D9E8922-1B3D-4020-A05C-C539C0C550C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3977010" y="4167722"/>
            <a:ext cx="1079965" cy="107996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xmlns="" id="{A8064EBB-920B-4259-AC3A-6F286FAF21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694501" y="4095164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xmlns="" id="{71818994-AAC6-44DA-B357-6002F63CA8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flipH="1">
            <a:off x="92160" y="-992887"/>
            <a:ext cx="3997511" cy="7850887"/>
            <a:chOff x="8085870" y="-985323"/>
            <a:chExt cx="3997511" cy="7850887"/>
          </a:xfrm>
        </p:grpSpPr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xmlns="" id="{A7C11FE8-4063-4289-B23E-56DE1D0439E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2700000">
              <a:off x="9951582" y="-621194"/>
              <a:ext cx="2495927" cy="1767670"/>
            </a:xfrm>
            <a:custGeom>
              <a:avLst/>
              <a:gdLst>
                <a:gd name="connsiteX0" fmla="*/ 0 w 2495927"/>
                <a:gd name="connsiteY0" fmla="*/ 1767670 h 1767670"/>
                <a:gd name="connsiteX1" fmla="*/ 1767670 w 2495927"/>
                <a:gd name="connsiteY1" fmla="*/ 0 h 1767670"/>
                <a:gd name="connsiteX2" fmla="*/ 2495927 w 2495927"/>
                <a:gd name="connsiteY2" fmla="*/ 728256 h 1767670"/>
                <a:gd name="connsiteX3" fmla="*/ 2495927 w 2495927"/>
                <a:gd name="connsiteY3" fmla="*/ 1767670 h 1767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5927" h="1767670">
                  <a:moveTo>
                    <a:pt x="0" y="1767670"/>
                  </a:moveTo>
                  <a:lnTo>
                    <a:pt x="1767670" y="0"/>
                  </a:lnTo>
                  <a:lnTo>
                    <a:pt x="2495927" y="728256"/>
                  </a:lnTo>
                  <a:lnTo>
                    <a:pt x="2495927" y="176767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xmlns="" id="{A66E784F-CED4-455B-9760-51E0C725189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2700000">
              <a:off x="9241090" y="5965012"/>
              <a:ext cx="696678" cy="6966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xmlns="" id="{67BC543F-9829-44D9-B98C-C6ABDBD3ED8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2700000">
              <a:off x="10136578" y="419910"/>
              <a:ext cx="1130961" cy="1130961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Isosceles Triangle 105">
              <a:extLst>
                <a:ext uri="{FF2B5EF4-FFF2-40B4-BE49-F238E27FC236}">
                  <a16:creationId xmlns:a16="http://schemas.microsoft.com/office/drawing/2014/main" xmlns="" id="{FD9E86F1-3F60-4D1E-AEBE-23B5D3B537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085870" y="5837885"/>
              <a:ext cx="2055357" cy="1027679"/>
            </a:xfrm>
            <a:prstGeom prst="triangl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39024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xmlns="" id="{45D37F4E-DDB4-456B-97E0-9937730A03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xmlns="" id="{56BCC069-0A89-4631-A733-548155F51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it-IT" sz="5400"/>
              <a:t>PIPELINE</a:t>
            </a:r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xmlns="" id="{B2DD41CD-8F47-4F56-AD12-4E2FF76969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xmlns="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xmlns="" id="{97E7DF1D-9B0B-46DF-9911-59AFFC10C2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1327248"/>
              </p:ext>
            </p:extLst>
          </p:nvPr>
        </p:nvGraphicFramePr>
        <p:xfrm>
          <a:off x="2737700" y="2192452"/>
          <a:ext cx="6713552" cy="4119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Immagine 6">
            <a:extLst>
              <a:ext uri="{FF2B5EF4-FFF2-40B4-BE49-F238E27FC236}">
                <a16:creationId xmlns:a16="http://schemas.microsoft.com/office/drawing/2014/main" xmlns="" id="{DB508A2C-B98F-4DF9-B9F1-4A6B33F087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86838" y="2672908"/>
            <a:ext cx="514693" cy="435309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xmlns="" id="{DC6D290F-AF13-49C4-891D-F4659D173A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81575" y="4153859"/>
            <a:ext cx="498485" cy="498485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xmlns="" id="{885D4301-D506-49CB-B6C2-9F1A927BBD4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06555" y="2609732"/>
            <a:ext cx="648527" cy="648527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xmlns="" id="{4C3F0946-AD04-4708-858A-80790168A84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96968" y="4213953"/>
            <a:ext cx="498485" cy="495967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xmlns="" id="{B52E477B-9E2B-4E87-960C-EA68ED6197F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00444" y="4113593"/>
            <a:ext cx="788061" cy="498485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xmlns="" id="{6E6BCCED-592F-4988-A9AD-CF36267FF93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38653" y="2692667"/>
            <a:ext cx="514693" cy="517793"/>
          </a:xfrm>
          <a:prstGeom prst="rect">
            <a:avLst/>
          </a:prstGeo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xmlns="" id="{F2946703-74C9-4030-A1AF-C14FC0402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4660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xmlns="" id="{45D37F4E-DDB4-456B-97E0-9937730A03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xmlns="" id="{56BCC069-0A89-4631-A733-548155F51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it-IT" sz="5400" dirty="0"/>
              <a:t>DOMANDE DI RICERCA</a:t>
            </a:r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xmlns="" id="{B2DD41CD-8F47-4F56-AD12-4E2FF76969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xmlns="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Diagramma 7">
            <a:extLst>
              <a:ext uri="{FF2B5EF4-FFF2-40B4-BE49-F238E27FC236}">
                <a16:creationId xmlns:a16="http://schemas.microsoft.com/office/drawing/2014/main" xmlns="" id="{DB6F398B-D0BF-4CFF-97FB-B1EC0D7081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1676270"/>
              </p:ext>
            </p:extLst>
          </p:nvPr>
        </p:nvGraphicFramePr>
        <p:xfrm>
          <a:off x="1135356" y="2416324"/>
          <a:ext cx="7014346" cy="3267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Immagine 9">
            <a:extLst>
              <a:ext uri="{FF2B5EF4-FFF2-40B4-BE49-F238E27FC236}">
                <a16:creationId xmlns:a16="http://schemas.microsoft.com/office/drawing/2014/main" xmlns="" id="{AAD33743-16B8-44FB-A273-0AC9DDD189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4004" y="2961368"/>
            <a:ext cx="762069" cy="767253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xmlns="" id="{46D1E0B5-7769-4A53-9DB9-0E10F80E09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53739" y="4365508"/>
            <a:ext cx="810948" cy="810948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xmlns="" id="{013F2CB4-9723-484B-8E99-FAB436D5F098}"/>
              </a:ext>
            </a:extLst>
          </p:cNvPr>
          <p:cNvSpPr txBox="1"/>
          <p:nvPr/>
        </p:nvSpPr>
        <p:spPr>
          <a:xfrm>
            <a:off x="9280125" y="3216923"/>
            <a:ext cx="262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Bahnschrift Light" panose="020B0502040204020203" pitchFamily="34" charset="0"/>
              </a:rPr>
              <a:t>Text </a:t>
            </a:r>
            <a:r>
              <a:rPr lang="it-IT" dirty="0" err="1">
                <a:latin typeface="Bahnschrift Light" panose="020B0502040204020203" pitchFamily="34" charset="0"/>
              </a:rPr>
              <a:t>classification</a:t>
            </a:r>
            <a:endParaRPr lang="it-IT" dirty="0">
              <a:latin typeface="Bahnschrift Light" panose="020B0502040204020203" pitchFamily="34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xmlns="" id="{C2D1CE76-814E-41EA-BEB8-08ACEBF1208C}"/>
              </a:ext>
            </a:extLst>
          </p:cNvPr>
          <p:cNvSpPr txBox="1"/>
          <p:nvPr/>
        </p:nvSpPr>
        <p:spPr>
          <a:xfrm>
            <a:off x="9369813" y="4586316"/>
            <a:ext cx="2096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Bahnschrift Light" panose="020B0502040204020203" pitchFamily="34" charset="0"/>
              </a:rPr>
              <a:t>Text clustering</a:t>
            </a: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xmlns="" id="{E4EA444A-D1FB-4D31-AD90-73827828076F}"/>
              </a:ext>
            </a:extLst>
          </p:cNvPr>
          <p:cNvCxnSpPr>
            <a:cxnSpLocks/>
          </p:cNvCxnSpPr>
          <p:nvPr/>
        </p:nvCxnSpPr>
        <p:spPr>
          <a:xfrm>
            <a:off x="8348350" y="3401589"/>
            <a:ext cx="65294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Immagine 25">
            <a:extLst>
              <a:ext uri="{FF2B5EF4-FFF2-40B4-BE49-F238E27FC236}">
                <a16:creationId xmlns:a16="http://schemas.microsoft.com/office/drawing/2014/main" xmlns="" id="{A410341E-1844-483E-A2E0-9372509B091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05983" y="4688679"/>
            <a:ext cx="737680" cy="164606"/>
          </a:xfrm>
          <a:prstGeom prst="rect">
            <a:avLst/>
          </a:prstGeo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xmlns="" id="{4FD252D7-A76A-44F5-8925-76DD06B5D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4231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xmlns="" id="{45D37F4E-DDB4-456B-97E0-9937730A03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xmlns="" id="{56BCC069-0A89-4631-A733-548155F51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it-IT" sz="5400" dirty="0">
                <a:latin typeface="Bahnschrift Light" panose="020B0502040204020203" pitchFamily="34" charset="0"/>
              </a:rPr>
              <a:t>INTRODUZIONE</a:t>
            </a:r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xmlns="" id="{B2DD41CD-8F47-4F56-AD12-4E2FF76969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xmlns="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xmlns="" id="{602009D6-1629-471B-A8DD-D7F2C062DC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244" y="955746"/>
            <a:ext cx="1783049" cy="65330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xmlns="" id="{292DF2A1-FBF0-48D8-AD02-E1FEB9E93325}"/>
              </a:ext>
            </a:extLst>
          </p:cNvPr>
          <p:cNvSpPr txBox="1"/>
          <p:nvPr/>
        </p:nvSpPr>
        <p:spPr>
          <a:xfrm>
            <a:off x="6303146" y="2108299"/>
            <a:ext cx="5113538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it-IT" sz="1600" b="0" i="0" u="none" strike="noStrike" dirty="0">
                <a:effectLst/>
                <a:latin typeface="Bahnschrift Light" panose="020B0502040204020203" pitchFamily="34" charset="0"/>
              </a:rPr>
              <a:t>Nel 1994 Jeff </a:t>
            </a:r>
            <a:r>
              <a:rPr lang="it-IT" sz="1600" b="0" i="0" u="none" strike="noStrike" dirty="0" err="1">
                <a:effectLst/>
                <a:latin typeface="Bahnschrift Light" panose="020B0502040204020203" pitchFamily="34" charset="0"/>
              </a:rPr>
              <a:t>Bezos</a:t>
            </a:r>
            <a:r>
              <a:rPr lang="it-IT" sz="1600" b="0" i="0" u="none" strike="noStrike" dirty="0">
                <a:effectLst/>
                <a:latin typeface="Bahnschrift Light" panose="020B0502040204020203" pitchFamily="34" charset="0"/>
              </a:rPr>
              <a:t> fondò Amazon, una delle più grandi piattaforme e-commerce nel mondo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</a:pPr>
            <a:endParaRPr lang="it-IT" sz="1600" b="0" i="0" u="none" strike="noStrike" dirty="0">
              <a:effectLst/>
              <a:latin typeface="Bahnschrift Light" panose="020B0502040204020203" pitchFamily="34" charset="0"/>
            </a:endParaRP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it-IT" sz="1600" dirty="0">
                <a:latin typeface="Bahnschrift Light" panose="020B0502040204020203" pitchFamily="34" charset="0"/>
              </a:rPr>
              <a:t>E’ </a:t>
            </a:r>
            <a:r>
              <a:rPr lang="it-IT" sz="1600" b="0" i="0" u="none" strike="noStrike" dirty="0">
                <a:effectLst/>
                <a:latin typeface="Bahnschrift Light" panose="020B0502040204020203" pitchFamily="34" charset="0"/>
              </a:rPr>
              <a:t>possibile comprare un'infinità di prodotti come libri, cd, dvd, videogiochi, prodotti di bellezza, cibo, vestiti e tanto altro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</a:pPr>
            <a:endParaRPr lang="it-IT" sz="1600" dirty="0">
              <a:latin typeface="Bahnschrift Light" panose="020B0502040204020203" pitchFamily="34" charset="0"/>
            </a:endParaRP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it-IT" sz="1600" b="0" i="0" u="none" strike="noStrike" dirty="0">
                <a:effectLst/>
                <a:latin typeface="Bahnschrift Light" panose="020B0502040204020203" pitchFamily="34" charset="0"/>
              </a:rPr>
              <a:t>Una tra le caratteristiche che ha permesso di contraddistinguere questa piattaforma è il fatto che è </a:t>
            </a:r>
            <a:r>
              <a:rPr lang="it-IT" sz="1600" b="1" i="1" u="none" strike="noStrike" dirty="0">
                <a:effectLst/>
                <a:latin typeface="Bahnschrift Light" panose="020B0502040204020203" pitchFamily="34" charset="0"/>
              </a:rPr>
              <a:t>customer </a:t>
            </a:r>
            <a:r>
              <a:rPr lang="it-IT" sz="1600" b="1" i="1" u="none" strike="noStrike" dirty="0" err="1">
                <a:effectLst/>
                <a:latin typeface="Bahnschrift Light" panose="020B0502040204020203" pitchFamily="34" charset="0"/>
              </a:rPr>
              <a:t>oriented</a:t>
            </a:r>
            <a:r>
              <a:rPr lang="it-IT" sz="1600" b="0" i="0" u="none" strike="noStrike" dirty="0">
                <a:effectLst/>
                <a:latin typeface="Bahnschrift Light" panose="020B0502040204020203" pitchFamily="34" charset="0"/>
              </a:rPr>
              <a:t>, ovvero pone l'accento sul cliente e sulle sue esigenze</a:t>
            </a:r>
            <a:r>
              <a:rPr lang="it-IT" sz="1800" b="0" i="0" u="none" strike="noStrike" dirty="0">
                <a:effectLst/>
                <a:latin typeface="Bahnschrift Light" panose="020B0502040204020203" pitchFamily="34" charset="0"/>
              </a:rPr>
              <a:t>. </a:t>
            </a:r>
            <a:endParaRPr lang="it-IT" sz="1800" b="0" dirty="0">
              <a:effectLst/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it-IT" dirty="0"/>
              <a:t/>
            </a:r>
            <a:br>
              <a:rPr lang="it-IT" dirty="0"/>
            </a:b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xmlns="" id="{B0120D02-6A25-4D8F-96EE-CEC546502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1404" y="5127856"/>
            <a:ext cx="264039" cy="680406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xmlns="" id="{027AC0AF-6A6B-45FE-96C2-AEBCFC453C72}"/>
              </a:ext>
            </a:extLst>
          </p:cNvPr>
          <p:cNvSpPr txBox="1"/>
          <p:nvPr/>
        </p:nvSpPr>
        <p:spPr>
          <a:xfrm>
            <a:off x="7253620" y="5808262"/>
            <a:ext cx="3471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Bahnschrift Light" panose="020B0502040204020203" pitchFamily="34" charset="0"/>
              </a:rPr>
              <a:t>Opportunità: recensire prodotto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xmlns="" id="{08CC3493-4E65-4CFF-AC19-F122F05C4D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029" y="2463075"/>
            <a:ext cx="4139088" cy="30005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xmlns="" id="{BB677AD9-FB84-4EAC-8769-B1B37E3A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1497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xmlns="" id="{45D37F4E-DDB4-456B-97E0-9937730A03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xmlns="" id="{56BCC069-0A89-4631-A733-548155F51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it-IT" sz="5400" dirty="0">
                <a:latin typeface="Bahnschrift Light" panose="020B0502040204020203" pitchFamily="34" charset="0"/>
              </a:rPr>
              <a:t>DATASET</a:t>
            </a:r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xmlns="" id="{B2DD41CD-8F47-4F56-AD12-4E2FF76969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xmlns="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xmlns="" id="{28CDFCEC-4DC0-4067-843C-50010128F7FC}"/>
              </a:ext>
            </a:extLst>
          </p:cNvPr>
          <p:cNvSpPr txBox="1"/>
          <p:nvPr/>
        </p:nvSpPr>
        <p:spPr>
          <a:xfrm>
            <a:off x="739673" y="1921787"/>
            <a:ext cx="106841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it-IT" sz="1600" b="0" i="0" u="none" strike="noStrike" dirty="0">
                <a:effectLst/>
                <a:latin typeface="Bahnschrift Light" panose="020B0502040204020203" pitchFamily="34" charset="0"/>
              </a:rPr>
              <a:t>Per questo progetto è stato utilizzato il dataset </a:t>
            </a:r>
            <a:r>
              <a:rPr lang="it-IT" sz="1600" b="1" i="0" u="none" strike="noStrike" dirty="0">
                <a:effectLst/>
                <a:latin typeface="Bahnschrift Light" panose="020B0502040204020203" pitchFamily="34" charset="0"/>
              </a:rPr>
              <a:t>Amazon Reviews</a:t>
            </a:r>
            <a:r>
              <a:rPr lang="it-IT" sz="1600" b="0" i="0" u="none" strike="noStrike" dirty="0">
                <a:effectLst/>
                <a:latin typeface="Bahnschrift Light" panose="020B0502040204020203" pitchFamily="34" charset="0"/>
              </a:rPr>
              <a:t>.  </a:t>
            </a:r>
            <a:r>
              <a:rPr lang="it-IT" sz="1600" dirty="0">
                <a:latin typeface="Bahnschrift Light" panose="020B0502040204020203" pitchFamily="34" charset="0"/>
              </a:rPr>
              <a:t>P</a:t>
            </a:r>
            <a:r>
              <a:rPr lang="it-IT" sz="1600" b="0" i="0" u="none" strike="noStrike" dirty="0">
                <a:effectLst/>
                <a:latin typeface="Bahnschrift Light" panose="020B0502040204020203" pitchFamily="34" charset="0"/>
              </a:rPr>
              <a:t>er il nostro scopo si è scelto di utilizzarne un sottoinsieme relativo a </a:t>
            </a:r>
            <a:r>
              <a:rPr lang="it-IT" sz="1600" b="1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'generi alimentari e prodotto gourmet</a:t>
            </a:r>
            <a:r>
              <a:rPr lang="it-IT" sz="1600" b="0" i="0" u="none" strike="noStrike" dirty="0">
                <a:effectLst/>
                <a:latin typeface="Bahnschrift Light" panose="020B0502040204020203" pitchFamily="34" charset="0"/>
              </a:rPr>
              <a:t>’ in cui sono presenti  1.143.470 recensioni.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it-IT" sz="1600" dirty="0">
              <a:latin typeface="Bahnschrift Light" panose="020B0502040204020203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it-IT" sz="1600" b="0" i="0" u="none" strike="noStrike" dirty="0">
                <a:effectLst/>
                <a:latin typeface="Bahnschrift Light" panose="020B0502040204020203" pitchFamily="34" charset="0"/>
              </a:rPr>
              <a:t>Le features di interesse per questo progetto sono </a:t>
            </a:r>
            <a:r>
              <a:rPr lang="it-IT" sz="1600" b="1" i="0" u="none" strike="noStrike" dirty="0">
                <a:effectLst/>
                <a:latin typeface="Bahnschrift Light" panose="020B0502040204020203" pitchFamily="34" charset="0"/>
              </a:rPr>
              <a:t>'</a:t>
            </a:r>
            <a:r>
              <a:rPr lang="it-IT" sz="1600" b="1" i="0" u="none" strike="noStrike" dirty="0" err="1">
                <a:effectLst/>
                <a:latin typeface="Bahnschrift Light" panose="020B0502040204020203" pitchFamily="34" charset="0"/>
              </a:rPr>
              <a:t>reviewText</a:t>
            </a:r>
            <a:r>
              <a:rPr lang="it-IT" sz="1600" b="0" i="0" u="none" strike="noStrike" dirty="0">
                <a:effectLst/>
                <a:latin typeface="Bahnschrift Light" panose="020B0502040204020203" pitchFamily="34" charset="0"/>
              </a:rPr>
              <a:t>', ovvero il corpus testuale relativo alle recensioni e </a:t>
            </a:r>
            <a:r>
              <a:rPr lang="it-IT" sz="1600" b="1" i="0" u="none" strike="noStrike" dirty="0">
                <a:effectLst/>
                <a:latin typeface="Bahnschrift Light" panose="020B0502040204020203" pitchFamily="34" charset="0"/>
              </a:rPr>
              <a:t>'overall' </a:t>
            </a:r>
            <a:r>
              <a:rPr lang="it-IT" sz="1600" b="0" i="0" u="none" strike="noStrike" dirty="0">
                <a:effectLst/>
                <a:latin typeface="Bahnschrift Light" panose="020B0502040204020203" pitchFamily="34" charset="0"/>
              </a:rPr>
              <a:t>cioè il punteggio associato alla revisione, ovvero il numero di stelle che con cui valuti il prodotto acquistato.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it-IT" sz="1600" dirty="0">
              <a:latin typeface="Bahnschrift Light" panose="020B0502040204020203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it-IT" sz="1600" b="0" i="0" u="none" strike="noStrike" dirty="0">
                <a:effectLst/>
                <a:latin typeface="Bahnschrift Light" panose="020B0502040204020203" pitchFamily="34" charset="0"/>
              </a:rPr>
              <a:t>Come operazione preliminare, sono state rimosse tutte quelle recensioni che presentavano un valore nullo in una delle due feature considerate.</a:t>
            </a:r>
            <a:endParaRPr lang="it-IT" sz="1600" b="0" dirty="0">
              <a:effectLst/>
              <a:latin typeface="Bahnschrift Light" panose="020B0502040204020203" pitchFamily="34" charset="0"/>
            </a:endParaRPr>
          </a:p>
          <a:p>
            <a:r>
              <a:rPr lang="it-IT" dirty="0"/>
              <a:t/>
            </a:r>
            <a:br>
              <a:rPr lang="it-IT" dirty="0"/>
            </a:b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xmlns="" id="{5F0BBD5D-365C-420A-B7DC-7834C45E7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564" y="4537888"/>
            <a:ext cx="7768658" cy="1799026"/>
          </a:xfrm>
          <a:prstGeom prst="rect">
            <a:avLst/>
          </a:prstGeom>
        </p:spPr>
      </p:pic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A8C8A9FC-31D5-45C2-94AE-8740D9BE4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925632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xmlns="" id="{45D37F4E-DDB4-456B-97E0-9937730A03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xmlns="" id="{56BCC069-0A89-4631-A733-548155F51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it-IT" sz="5400" dirty="0">
                <a:latin typeface="Bahnschrift Light" panose="020B0502040204020203" pitchFamily="34" charset="0"/>
              </a:rPr>
              <a:t>ANALISI ESPLORATIVA</a:t>
            </a:r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xmlns="" id="{B2DD41CD-8F47-4F56-AD12-4E2FF76969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xmlns="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xmlns="" id="{CBCC8BAA-0997-44B0-B557-182D260F3C52}"/>
              </a:ext>
            </a:extLst>
          </p:cNvPr>
          <p:cNvSpPr txBox="1"/>
          <p:nvPr/>
        </p:nvSpPr>
        <p:spPr>
          <a:xfrm>
            <a:off x="639075" y="2017127"/>
            <a:ext cx="108396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it-IT" sz="1600" dirty="0">
                <a:latin typeface="Bahnschrift Light" panose="020B0502040204020203" pitchFamily="34" charset="0"/>
                <a:cs typeface="Segoe UI" panose="020B0502040204020203" pitchFamily="34" charset="0"/>
              </a:rPr>
              <a:t>Si osserva uno </a:t>
            </a:r>
            <a:r>
              <a:rPr lang="it-IT" sz="1600" b="1" dirty="0">
                <a:latin typeface="Bahnschrift Light" panose="020B0502040204020203" pitchFamily="34" charset="0"/>
                <a:cs typeface="Segoe UI" panose="020B0502040204020203" pitchFamily="34" charset="0"/>
              </a:rPr>
              <a:t>sbilanciamento</a:t>
            </a:r>
            <a:r>
              <a:rPr lang="it-IT" sz="1600" dirty="0">
                <a:latin typeface="Bahnschrift Light" panose="020B0502040204020203" pitchFamily="34" charset="0"/>
                <a:cs typeface="Segoe UI" panose="020B0502040204020203" pitchFamily="34" charset="0"/>
              </a:rPr>
              <a:t> del punteggio delle recensioni. Le recensioni con la frequenza maggiore sono relative al punteggio massimo. </a:t>
            </a:r>
            <a:r>
              <a:rPr lang="it-IT" sz="1600" b="0" i="0" u="none" strike="noStrike" dirty="0">
                <a:effectLst/>
                <a:latin typeface="Bahnschrift Light" panose="020B0502040204020203" pitchFamily="34" charset="0"/>
              </a:rPr>
              <a:t>Si è scelto quindi di considerare principalmente due classi: la classe con </a:t>
            </a:r>
            <a:r>
              <a:rPr lang="it-IT" sz="1600" b="1" i="0" u="none" strike="noStrike" dirty="0">
                <a:effectLst/>
                <a:latin typeface="Bahnschrift Light" panose="020B0502040204020203" pitchFamily="34" charset="0"/>
              </a:rPr>
              <a:t>polarità positiva</a:t>
            </a:r>
            <a:r>
              <a:rPr lang="it-IT" sz="1600" dirty="0">
                <a:latin typeface="Bahnschrift Light" panose="020B0502040204020203" pitchFamily="34" charset="0"/>
              </a:rPr>
              <a:t> (</a:t>
            </a:r>
            <a:r>
              <a:rPr lang="it-IT" sz="1600" b="0" i="0" u="none" strike="noStrike" dirty="0">
                <a:effectLst/>
                <a:latin typeface="Bahnschrift Light" panose="020B0502040204020203" pitchFamily="34" charset="0"/>
              </a:rPr>
              <a:t>recensioni con punteggio &gt; 3) e la classe con </a:t>
            </a:r>
            <a:r>
              <a:rPr lang="it-IT" sz="1600" b="1" i="0" u="none" strike="noStrike" dirty="0">
                <a:effectLst/>
                <a:latin typeface="Bahnschrift Light" panose="020B0502040204020203" pitchFamily="34" charset="0"/>
              </a:rPr>
              <a:t>polarità negativa</a:t>
            </a:r>
            <a:r>
              <a:rPr lang="it-IT" sz="1600" dirty="0">
                <a:latin typeface="Bahnschrift Light" panose="020B0502040204020203" pitchFamily="34" charset="0"/>
              </a:rPr>
              <a:t> (</a:t>
            </a:r>
            <a:r>
              <a:rPr lang="it-IT" sz="1600" b="0" i="0" u="none" strike="noStrike" dirty="0">
                <a:effectLst/>
                <a:latin typeface="Bahnschrift Light" panose="020B0502040204020203" pitchFamily="34" charset="0"/>
              </a:rPr>
              <a:t>recensioni con punteggio </a:t>
            </a:r>
            <a:r>
              <a:rPr lang="it-IT" sz="1600" b="0" i="0" u="none" strike="noStrike" dirty="0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≤</a:t>
            </a:r>
            <a:r>
              <a:rPr lang="it-IT" sz="1600" b="0" i="0" u="none" strike="noStrike" dirty="0">
                <a:effectLst/>
                <a:latin typeface="Bahnschrift Light" panose="020B0502040204020203" pitchFamily="34" charset="0"/>
              </a:rPr>
              <a:t> 3). </a:t>
            </a:r>
            <a:endParaRPr lang="it-IT" sz="1600" b="0" dirty="0">
              <a:effectLst/>
              <a:latin typeface="Bahnschrift Light" panose="020B0502040204020203" pitchFamily="34" charset="0"/>
            </a:endParaRPr>
          </a:p>
          <a:p>
            <a:r>
              <a:rPr lang="it-IT" dirty="0"/>
              <a:t/>
            </a:r>
            <a:br>
              <a:rPr lang="it-IT" dirty="0"/>
            </a:br>
            <a:endParaRPr lang="it-IT" dirty="0">
              <a:latin typeface="Bahnschrift Light" panose="020B0502040204020203" pitchFamily="3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xmlns="" id="{FAC2F13C-55B2-4845-ABC9-A2BC43E241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38" y="3429000"/>
            <a:ext cx="3358165" cy="27984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xmlns="" id="{B01B8F44-73E7-468F-851A-467F3A1DF4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723" y="3429000"/>
            <a:ext cx="3358165" cy="279847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xmlns="" id="{C7874570-75F7-4DC0-ADBE-FABD426DCC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597645" y="4097468"/>
            <a:ext cx="567164" cy="1461534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xmlns="" id="{58BD4830-2F8E-420A-BD9F-FB6C33123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971293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xmlns="" id="{45D37F4E-DDB4-456B-97E0-9937730A03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xmlns="" id="{56BCC069-0A89-4631-A733-548155F51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it-IT" sz="5400" dirty="0">
                <a:latin typeface="Bahnschrift Light" panose="020B0502040204020203" pitchFamily="34" charset="0"/>
              </a:rPr>
              <a:t>PREPARAZIONE DATI</a:t>
            </a:r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xmlns="" id="{B2DD41CD-8F47-4F56-AD12-4E2FF76969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xmlns="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xmlns="" id="{F39570DF-7D49-4ABD-A825-9E5126495634}"/>
              </a:ext>
            </a:extLst>
          </p:cNvPr>
          <p:cNvSpPr/>
          <p:nvPr/>
        </p:nvSpPr>
        <p:spPr>
          <a:xfrm>
            <a:off x="386080" y="2292811"/>
            <a:ext cx="3596640" cy="4043680"/>
          </a:xfrm>
          <a:prstGeom prst="roundRect">
            <a:avLst/>
          </a:prstGeom>
          <a:solidFill>
            <a:srgbClr val="A3D5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xmlns="" id="{8286F2C2-F595-4715-B16A-45F1FCF96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9903" y="2292811"/>
            <a:ext cx="3609145" cy="405419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xmlns="" id="{DF345D62-083B-4BFC-820E-1E00A7958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2623" y="2328524"/>
            <a:ext cx="3609145" cy="405419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xmlns="" id="{AE764469-E325-411E-9726-F4166F065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840" y="2423159"/>
            <a:ext cx="822960" cy="832997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xmlns="" id="{E0699506-7E8C-4FC7-9674-77BC7FF9B4AF}"/>
              </a:ext>
            </a:extLst>
          </p:cNvPr>
          <p:cNvSpPr txBox="1"/>
          <p:nvPr/>
        </p:nvSpPr>
        <p:spPr>
          <a:xfrm>
            <a:off x="1146126" y="3382833"/>
            <a:ext cx="2889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tx2">
                    <a:lumMod val="10000"/>
                  </a:schemeClr>
                </a:solidFill>
                <a:latin typeface="Bahnschrift Light" panose="020B0502040204020203" pitchFamily="34" charset="0"/>
              </a:rPr>
              <a:t>PRE-PROCESSING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xmlns="" id="{61F8C7ED-7ADC-4170-AC7A-BAC62EAF7E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4443" y="2561314"/>
            <a:ext cx="818918" cy="828906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xmlns="" id="{E86868E8-567A-427B-9D10-3F209FFC5B66}"/>
              </a:ext>
            </a:extLst>
          </p:cNvPr>
          <p:cNvSpPr txBox="1"/>
          <p:nvPr/>
        </p:nvSpPr>
        <p:spPr>
          <a:xfrm>
            <a:off x="4830217" y="3429000"/>
            <a:ext cx="2647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tx2">
                    <a:lumMod val="10000"/>
                  </a:schemeClr>
                </a:solidFill>
                <a:latin typeface="Bahnschrift Light" panose="020B0502040204020203" pitchFamily="34" charset="0"/>
              </a:rPr>
              <a:t>TEXT REPRESENTATION</a:t>
            </a:r>
          </a:p>
          <a:p>
            <a:endParaRPr lang="it-IT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xmlns="" id="{4AF02558-5CDB-4F4D-A68F-A3C3912D8B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1417" y="2730384"/>
            <a:ext cx="659836" cy="659836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xmlns="" id="{4B5B2072-2F96-499A-90A9-6EFA4D86EC25}"/>
              </a:ext>
            </a:extLst>
          </p:cNvPr>
          <p:cNvSpPr txBox="1"/>
          <p:nvPr/>
        </p:nvSpPr>
        <p:spPr>
          <a:xfrm>
            <a:off x="8393019" y="3429000"/>
            <a:ext cx="3280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tx2">
                    <a:lumMod val="10000"/>
                  </a:schemeClr>
                </a:solidFill>
                <a:latin typeface="Bahnschrift Light" panose="020B0502040204020203" pitchFamily="34" charset="0"/>
              </a:rPr>
              <a:t>DIMENSIONALITY REDUCTION </a:t>
            </a:r>
          </a:p>
          <a:p>
            <a:pPr algn="ctr"/>
            <a:r>
              <a:rPr lang="it-IT" b="1" dirty="0">
                <a:solidFill>
                  <a:schemeClr val="tx2">
                    <a:lumMod val="10000"/>
                  </a:schemeClr>
                </a:solidFill>
                <a:latin typeface="Bahnschrift Light" panose="020B0502040204020203" pitchFamily="34" charset="0"/>
              </a:rPr>
              <a:t>(SVD)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xmlns="" id="{449F35AF-BB03-40ED-A844-1EF0530F55E8}"/>
              </a:ext>
            </a:extLst>
          </p:cNvPr>
          <p:cNvSpPr txBox="1"/>
          <p:nvPr/>
        </p:nvSpPr>
        <p:spPr>
          <a:xfrm>
            <a:off x="641388" y="3979307"/>
            <a:ext cx="30904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>
                  <a:lumMod val="10000"/>
                </a:schemeClr>
              </a:buClr>
              <a:buFont typeface="Wingdings" panose="05000000000000000000" pitchFamily="2" charset="2"/>
              <a:buChar char="Ø"/>
            </a:pPr>
            <a:r>
              <a:rPr lang="it-IT" sz="1600" dirty="0">
                <a:solidFill>
                  <a:schemeClr val="tx2">
                    <a:lumMod val="25000"/>
                  </a:schemeClr>
                </a:solidFill>
                <a:latin typeface="Bahnschrift Light" panose="020B0502040204020203" pitchFamily="34" charset="0"/>
              </a:rPr>
              <a:t>Bilanciamento dei dati</a:t>
            </a:r>
          </a:p>
          <a:p>
            <a:pPr marL="285750" indent="-285750">
              <a:buClr>
                <a:schemeClr val="tx2">
                  <a:lumMod val="10000"/>
                </a:schemeClr>
              </a:buClr>
              <a:buFont typeface="Wingdings" panose="05000000000000000000" pitchFamily="2" charset="2"/>
              <a:buChar char="Ø"/>
            </a:pPr>
            <a:r>
              <a:rPr lang="it-IT" sz="1600" dirty="0">
                <a:solidFill>
                  <a:schemeClr val="tx2">
                    <a:lumMod val="25000"/>
                  </a:schemeClr>
                </a:solidFill>
                <a:latin typeface="Bahnschrift Light" panose="020B0502040204020203" pitchFamily="34" charset="0"/>
              </a:rPr>
              <a:t>Lower case</a:t>
            </a:r>
          </a:p>
          <a:p>
            <a:pPr marL="285750" indent="-285750">
              <a:buClr>
                <a:schemeClr val="tx2">
                  <a:lumMod val="10000"/>
                </a:schemeClr>
              </a:buClr>
              <a:buFont typeface="Wingdings" panose="05000000000000000000" pitchFamily="2" charset="2"/>
              <a:buChar char="Ø"/>
            </a:pPr>
            <a:r>
              <a:rPr lang="it-IT" sz="1600" dirty="0">
                <a:solidFill>
                  <a:schemeClr val="tx2">
                    <a:lumMod val="25000"/>
                  </a:schemeClr>
                </a:solidFill>
                <a:latin typeface="Bahnschrift Light" panose="020B0502040204020203" pitchFamily="34" charset="0"/>
              </a:rPr>
              <a:t>Rimozione caratteri speciali </a:t>
            </a:r>
          </a:p>
          <a:p>
            <a:pPr marL="285750" indent="-285750">
              <a:buClr>
                <a:schemeClr val="tx2">
                  <a:lumMod val="10000"/>
                </a:schemeClr>
              </a:buClr>
              <a:buFont typeface="Wingdings" panose="05000000000000000000" pitchFamily="2" charset="2"/>
              <a:buChar char="Ø"/>
            </a:pPr>
            <a:r>
              <a:rPr lang="it-IT" sz="1600" dirty="0" err="1">
                <a:solidFill>
                  <a:schemeClr val="tx2">
                    <a:lumMod val="25000"/>
                  </a:schemeClr>
                </a:solidFill>
                <a:latin typeface="Bahnschrift Light" panose="020B0502040204020203" pitchFamily="34" charset="0"/>
              </a:rPr>
              <a:t>Tokenization</a:t>
            </a:r>
            <a:endParaRPr lang="it-IT" sz="1600" dirty="0">
              <a:solidFill>
                <a:schemeClr val="tx2">
                  <a:lumMod val="25000"/>
                </a:schemeClr>
              </a:solidFill>
              <a:latin typeface="Bahnschrift Light" panose="020B0502040204020203" pitchFamily="34" charset="0"/>
            </a:endParaRPr>
          </a:p>
          <a:p>
            <a:pPr marL="285750" indent="-285750">
              <a:buClr>
                <a:schemeClr val="tx2">
                  <a:lumMod val="10000"/>
                </a:schemeClr>
              </a:buClr>
              <a:buFont typeface="Wingdings" panose="05000000000000000000" pitchFamily="2" charset="2"/>
              <a:buChar char="Ø"/>
            </a:pPr>
            <a:r>
              <a:rPr lang="it-IT" sz="1600" dirty="0">
                <a:solidFill>
                  <a:schemeClr val="tx2">
                    <a:lumMod val="25000"/>
                  </a:schemeClr>
                </a:solidFill>
                <a:latin typeface="Bahnschrift Light" panose="020B0502040204020203" pitchFamily="34" charset="0"/>
              </a:rPr>
              <a:t>Rimozione stop word</a:t>
            </a:r>
          </a:p>
          <a:p>
            <a:pPr marL="285750" indent="-285750">
              <a:buClr>
                <a:schemeClr val="tx2">
                  <a:lumMod val="10000"/>
                </a:schemeClr>
              </a:buClr>
              <a:buFont typeface="Wingdings" panose="05000000000000000000" pitchFamily="2" charset="2"/>
              <a:buChar char="Ø"/>
            </a:pPr>
            <a:r>
              <a:rPr lang="it-IT" sz="1600" dirty="0" err="1">
                <a:solidFill>
                  <a:schemeClr val="tx2">
                    <a:lumMod val="25000"/>
                  </a:schemeClr>
                </a:solidFill>
                <a:latin typeface="Bahnschrift Light" panose="020B0502040204020203" pitchFamily="34" charset="0"/>
              </a:rPr>
              <a:t>Lemmatization</a:t>
            </a:r>
            <a:r>
              <a:rPr lang="it-IT" sz="1600" dirty="0">
                <a:solidFill>
                  <a:schemeClr val="tx2">
                    <a:lumMod val="25000"/>
                  </a:schemeClr>
                </a:solidFill>
                <a:latin typeface="Bahnschrift Light" panose="020B0502040204020203" pitchFamily="34" charset="0"/>
              </a:rPr>
              <a:t> and POS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xmlns="" id="{3875718B-130B-422A-A1DE-2125077210C7}"/>
              </a:ext>
            </a:extLst>
          </p:cNvPr>
          <p:cNvSpPr txBox="1"/>
          <p:nvPr/>
        </p:nvSpPr>
        <p:spPr>
          <a:xfrm>
            <a:off x="4546934" y="3762101"/>
            <a:ext cx="32669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tx2">
                    <a:lumMod val="25000"/>
                  </a:schemeClr>
                </a:solidFill>
                <a:latin typeface="Bahnschrift Light" panose="020B0502040204020203" pitchFamily="34" charset="0"/>
              </a:rPr>
              <a:t>Si è deciso di utilizzate TF-IDF</a:t>
            </a:r>
            <a:endParaRPr lang="it-IT" dirty="0"/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xmlns="" id="{193AE95A-1886-42B7-A885-8E02CE0F56E3}"/>
              </a:ext>
            </a:extLst>
          </p:cNvPr>
          <p:cNvCxnSpPr/>
          <p:nvPr/>
        </p:nvCxnSpPr>
        <p:spPr>
          <a:xfrm>
            <a:off x="6058893" y="4118804"/>
            <a:ext cx="0" cy="305463"/>
          </a:xfrm>
          <a:prstGeom prst="straightConnector1">
            <a:avLst/>
          </a:prstGeom>
          <a:ln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xmlns="" id="{343EB669-9BA5-4EB0-9333-B0ADCB3DE137}"/>
              </a:ext>
            </a:extLst>
          </p:cNvPr>
          <p:cNvSpPr txBox="1"/>
          <p:nvPr/>
        </p:nvSpPr>
        <p:spPr>
          <a:xfrm>
            <a:off x="4503633" y="4406229"/>
            <a:ext cx="31105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>
                  <a:lumMod val="10000"/>
                </a:schemeClr>
              </a:buClr>
              <a:buFont typeface="Wingdings" panose="05000000000000000000" pitchFamily="2" charset="2"/>
              <a:buChar char="Ø"/>
            </a:pPr>
            <a:r>
              <a:rPr lang="it-IT" sz="1600" b="1" dirty="0">
                <a:solidFill>
                  <a:schemeClr val="tx2">
                    <a:lumMod val="25000"/>
                  </a:schemeClr>
                </a:solidFill>
                <a:latin typeface="Bahnschrift Light" panose="020B0502040204020203" pitchFamily="34" charset="0"/>
              </a:rPr>
              <a:t>Direttamente proporzionale </a:t>
            </a:r>
            <a:r>
              <a:rPr lang="it-IT" sz="1600" dirty="0">
                <a:solidFill>
                  <a:schemeClr val="tx2">
                    <a:lumMod val="25000"/>
                  </a:schemeClr>
                </a:solidFill>
                <a:latin typeface="Bahnschrift Light" panose="020B0502040204020203" pitchFamily="34" charset="0"/>
              </a:rPr>
              <a:t>al  </a:t>
            </a:r>
            <a:r>
              <a:rPr lang="it-IT" sz="1600" b="0" i="0" u="none" strike="noStrike" dirty="0">
                <a:solidFill>
                  <a:schemeClr val="tx2">
                    <a:lumMod val="25000"/>
                  </a:schemeClr>
                </a:solidFill>
                <a:effectLst/>
                <a:latin typeface="Bahnschrift Light" panose="020B0502040204020203" pitchFamily="34" charset="0"/>
              </a:rPr>
              <a:t>numero di volte che il termine è contenuto nel documento</a:t>
            </a:r>
          </a:p>
          <a:p>
            <a:pPr marL="285750" indent="-285750">
              <a:buClr>
                <a:schemeClr val="tx2">
                  <a:lumMod val="10000"/>
                </a:schemeClr>
              </a:buClr>
              <a:buFont typeface="Wingdings" panose="05000000000000000000" pitchFamily="2" charset="2"/>
              <a:buChar char="Ø"/>
            </a:pPr>
            <a:r>
              <a:rPr lang="it-IT" sz="1600" b="1" dirty="0">
                <a:solidFill>
                  <a:schemeClr val="tx2">
                    <a:lumMod val="25000"/>
                  </a:schemeClr>
                </a:solidFill>
                <a:latin typeface="Bahnschrift Light" panose="020B0502040204020203" pitchFamily="34" charset="0"/>
              </a:rPr>
              <a:t>I</a:t>
            </a:r>
            <a:r>
              <a:rPr lang="it-IT" sz="1600" b="1" i="0" u="none" strike="noStrike" dirty="0">
                <a:solidFill>
                  <a:schemeClr val="tx2">
                    <a:lumMod val="25000"/>
                  </a:schemeClr>
                </a:solidFill>
                <a:effectLst/>
                <a:latin typeface="Bahnschrift Light" panose="020B0502040204020203" pitchFamily="34" charset="0"/>
              </a:rPr>
              <a:t>nversamente proporzionale </a:t>
            </a:r>
            <a:r>
              <a:rPr lang="it-IT" sz="1600" b="0" i="0" u="none" strike="noStrike" dirty="0">
                <a:solidFill>
                  <a:schemeClr val="tx2">
                    <a:lumMod val="25000"/>
                  </a:schemeClr>
                </a:solidFill>
                <a:effectLst/>
                <a:latin typeface="Bahnschrift Light" panose="020B0502040204020203" pitchFamily="34" charset="0"/>
              </a:rPr>
              <a:t>alla frequenza del termine nell’intero corpus.</a:t>
            </a:r>
            <a:endParaRPr lang="it-IT" sz="1600" dirty="0">
              <a:solidFill>
                <a:schemeClr val="tx2">
                  <a:lumMod val="2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xmlns="" id="{6A447A74-59C6-4BA8-9717-8AFA4C286FB0}"/>
              </a:ext>
            </a:extLst>
          </p:cNvPr>
          <p:cNvSpPr txBox="1"/>
          <p:nvPr/>
        </p:nvSpPr>
        <p:spPr>
          <a:xfrm>
            <a:off x="8436785" y="4161037"/>
            <a:ext cx="328082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rtl="0">
              <a:spcBef>
                <a:spcPts val="0"/>
              </a:spcBef>
              <a:spcAft>
                <a:spcPts val="0"/>
              </a:spcAft>
              <a:buClr>
                <a:schemeClr val="tx2">
                  <a:lumMod val="10000"/>
                </a:schemeClr>
              </a:buClr>
              <a:buFont typeface="Wingdings" panose="05000000000000000000" pitchFamily="2" charset="2"/>
              <a:buChar char="Ø"/>
            </a:pPr>
            <a:r>
              <a:rPr lang="it-IT" sz="1600" b="0" i="0" u="none" strike="noStrike" dirty="0">
                <a:solidFill>
                  <a:schemeClr val="tx2">
                    <a:lumMod val="25000"/>
                  </a:schemeClr>
                </a:solidFill>
                <a:effectLst/>
                <a:latin typeface="Bahnschrift Light" panose="020B0502040204020203" pitchFamily="34" charset="0"/>
              </a:rPr>
              <a:t>Il numero di componenti è stato settato a 100</a:t>
            </a: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Clr>
                <a:schemeClr val="tx2">
                  <a:lumMod val="10000"/>
                </a:schemeClr>
              </a:buClr>
              <a:buFont typeface="Wingdings" panose="05000000000000000000" pitchFamily="2" charset="2"/>
              <a:buChar char="Ø"/>
            </a:pPr>
            <a:r>
              <a:rPr lang="it-IT" sz="1600" b="0" i="0" u="none" strike="noStrike" dirty="0">
                <a:solidFill>
                  <a:schemeClr val="tx2">
                    <a:lumMod val="25000"/>
                  </a:schemeClr>
                </a:solidFill>
                <a:effectLst/>
                <a:latin typeface="Bahnschrift Light" panose="020B0502040204020203" pitchFamily="34" charset="0"/>
              </a:rPr>
              <a:t>Nonostante queste nuove features non siano interpretabili, sono ottime per una modellazione matematica. </a:t>
            </a: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Clr>
                <a:schemeClr val="tx2">
                  <a:lumMod val="10000"/>
                </a:schemeClr>
              </a:buClr>
              <a:buFont typeface="Wingdings" panose="05000000000000000000" pitchFamily="2" charset="2"/>
              <a:buChar char="Ø"/>
            </a:pPr>
            <a:r>
              <a:rPr lang="it-IT" sz="1600" b="1" i="0" u="none" strike="noStrike" dirty="0">
                <a:solidFill>
                  <a:schemeClr val="tx2">
                    <a:lumMod val="25000"/>
                  </a:schemeClr>
                </a:solidFill>
                <a:effectLst/>
                <a:latin typeface="Bahnschrift Light" panose="020B0502040204020203" pitchFamily="34" charset="0"/>
              </a:rPr>
              <a:t>varianza spiegata </a:t>
            </a:r>
            <a:r>
              <a:rPr lang="it-IT" sz="1600" b="0" i="0" u="none" strike="noStrike" dirty="0">
                <a:solidFill>
                  <a:schemeClr val="tx2">
                    <a:lumMod val="25000"/>
                  </a:schemeClr>
                </a:solidFill>
                <a:effectLst/>
                <a:latin typeface="Bahnschrift Light" panose="020B0502040204020203" pitchFamily="34" charset="0"/>
              </a:rPr>
              <a:t>è pari al 95%, </a:t>
            </a:r>
            <a:endParaRPr lang="it-IT" sz="20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20" name="Segnaposto numero diapositiva 19">
            <a:extLst>
              <a:ext uri="{FF2B5EF4-FFF2-40B4-BE49-F238E27FC236}">
                <a16:creationId xmlns:a16="http://schemas.microsoft.com/office/drawing/2014/main" xmlns="" id="{92FDDFE4-685F-42B2-B8B3-33B242757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244504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xmlns="" id="{45D37F4E-DDB4-456B-97E0-9937730A03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xmlns="" id="{56BCC069-0A89-4631-A733-548155F51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it-IT" sz="5400" dirty="0">
                <a:latin typeface="Bahnschrift Light" panose="020B0502040204020203" pitchFamily="34" charset="0"/>
              </a:rPr>
              <a:t>TEXT CLASSIFICATION</a:t>
            </a:r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xmlns="" id="{B2DD41CD-8F47-4F56-AD12-4E2FF76969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xmlns="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xmlns="" id="{1E72D058-E3BE-46BE-932C-049F4BE8586E}"/>
              </a:ext>
            </a:extLst>
          </p:cNvPr>
          <p:cNvSpPr txBox="1"/>
          <p:nvPr/>
        </p:nvSpPr>
        <p:spPr>
          <a:xfrm>
            <a:off x="730091" y="1893462"/>
            <a:ext cx="9788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Bahnschrift Light" panose="020B0502040204020203" pitchFamily="34" charset="0"/>
                <a:cs typeface="Segoe UI" panose="020B0502040204020203" pitchFamily="34" charset="0"/>
              </a:rPr>
              <a:t>Il Dataset delle recensioni è stato diviso in </a:t>
            </a:r>
            <a:r>
              <a:rPr lang="it-IT" sz="1600" b="1" dirty="0">
                <a:latin typeface="Bahnschrift Light" panose="020B0502040204020203" pitchFamily="34" charset="0"/>
                <a:cs typeface="Segoe UI" panose="020B0502040204020203" pitchFamily="34" charset="0"/>
              </a:rPr>
              <a:t>Train</a:t>
            </a:r>
            <a:r>
              <a:rPr lang="it-IT" sz="1600" dirty="0">
                <a:latin typeface="Bahnschrift Light" panose="020B0502040204020203" pitchFamily="34" charset="0"/>
                <a:cs typeface="Segoe UI" panose="020B0502040204020203" pitchFamily="34" charset="0"/>
              </a:rPr>
              <a:t> (85 %) e </a:t>
            </a:r>
            <a:r>
              <a:rPr lang="it-IT" sz="1600" b="1" dirty="0">
                <a:latin typeface="Bahnschrift Light" panose="020B0502040204020203" pitchFamily="34" charset="0"/>
                <a:cs typeface="Segoe UI" panose="020B0502040204020203" pitchFamily="34" charset="0"/>
              </a:rPr>
              <a:t>Test</a:t>
            </a:r>
            <a:r>
              <a:rPr lang="it-IT" sz="1600" dirty="0">
                <a:latin typeface="Bahnschrift Light" panose="020B0502040204020203" pitchFamily="34" charset="0"/>
                <a:cs typeface="Segoe UI" panose="020B0502040204020203" pitchFamily="34" charset="0"/>
              </a:rPr>
              <a:t> (15</a:t>
            </a:r>
            <a:r>
              <a:rPr lang="it-IT" sz="1600" dirty="0" smtClean="0">
                <a:latin typeface="Bahnschrift Light" panose="020B0502040204020203" pitchFamily="34" charset="0"/>
                <a:cs typeface="Segoe UI" panose="020B0502040204020203" pitchFamily="34" charset="0"/>
              </a:rPr>
              <a:t>%). </a:t>
            </a:r>
          </a:p>
          <a:p>
            <a:r>
              <a:rPr lang="it-IT" sz="1600" dirty="0" smtClean="0">
                <a:latin typeface="Bahnschrift Light" panose="020B0502040204020203" pitchFamily="34" charset="0"/>
                <a:cs typeface="Segoe UI" panose="020B0502040204020203" pitchFamily="34" charset="0"/>
              </a:rPr>
              <a:t>E’ stata implementata una </a:t>
            </a:r>
            <a:r>
              <a:rPr lang="it-IT" sz="1600" b="1" dirty="0" err="1" smtClean="0">
                <a:latin typeface="Bahnschrift Light" panose="020B0502040204020203" pitchFamily="34" charset="0"/>
                <a:cs typeface="Segoe UI" panose="020B0502040204020203" pitchFamily="34" charset="0"/>
              </a:rPr>
              <a:t>Recurrent</a:t>
            </a:r>
            <a:r>
              <a:rPr lang="it-IT" sz="1600" b="1" dirty="0" smtClean="0">
                <a:latin typeface="Bahnschrift Light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1600" b="1" dirty="0" err="1" smtClean="0">
                <a:latin typeface="Bahnschrift Light" panose="020B0502040204020203" pitchFamily="34" charset="0"/>
                <a:cs typeface="Segoe UI" panose="020B0502040204020203" pitchFamily="34" charset="0"/>
              </a:rPr>
              <a:t>Neural</a:t>
            </a:r>
            <a:r>
              <a:rPr lang="it-IT" sz="1600" b="1" dirty="0" smtClean="0">
                <a:latin typeface="Bahnschrift Light" panose="020B0502040204020203" pitchFamily="34" charset="0"/>
                <a:cs typeface="Segoe UI" panose="020B0502040204020203" pitchFamily="34" charset="0"/>
              </a:rPr>
              <a:t> Network </a:t>
            </a:r>
            <a:r>
              <a:rPr lang="it-IT" sz="1600" dirty="0">
                <a:latin typeface="Bahnschrift Light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1600" dirty="0" smtClean="0">
                <a:latin typeface="Bahnschrift Light" panose="020B0502040204020203" pitchFamily="34" charset="0"/>
                <a:cs typeface="Segoe UI" panose="020B0502040204020203" pitchFamily="34" charset="0"/>
              </a:rPr>
              <a:t>di tipo </a:t>
            </a:r>
            <a:r>
              <a:rPr lang="it-IT" sz="1600" b="1" dirty="0" smtClean="0">
                <a:latin typeface="Bahnschrift Light" panose="020B0502040204020203" pitchFamily="34" charset="0"/>
                <a:cs typeface="Segoe UI" panose="020B0502040204020203" pitchFamily="34" charset="0"/>
              </a:rPr>
              <a:t>LSTM. </a:t>
            </a:r>
            <a:r>
              <a:rPr lang="it-IT" sz="1600" dirty="0" smtClean="0">
                <a:latin typeface="Bahnschrift Light" panose="020B0502040204020203" pitchFamily="34" charset="0"/>
                <a:cs typeface="Segoe UI" panose="020B0502040204020203" pitchFamily="34" charset="0"/>
              </a:rPr>
              <a:t> </a:t>
            </a:r>
            <a:endParaRPr lang="it-IT" sz="1600" dirty="0">
              <a:latin typeface="Bahnschrift Light" panose="020B0502040204020203" pitchFamily="34" charset="0"/>
            </a:endParaRP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xmlns="" id="{1C59121E-1B83-4031-92A6-350C0B87EAE5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1450536" y="2768243"/>
            <a:ext cx="1720963" cy="1618524"/>
          </a:xfrm>
          <a:prstGeom prst="straightConnector1">
            <a:avLst/>
          </a:prstGeom>
          <a:ln w="3175">
            <a:solidFill>
              <a:srgbClr val="999E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xmlns="" id="{1C59121E-1B83-4031-92A6-350C0B87EAE5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1447012" y="3330133"/>
            <a:ext cx="1736279" cy="1053084"/>
          </a:xfrm>
          <a:prstGeom prst="straightConnector1">
            <a:avLst/>
          </a:prstGeom>
          <a:ln w="3175">
            <a:solidFill>
              <a:srgbClr val="999E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xmlns="" id="{1C59121E-1B83-4031-92A6-350C0B87EAE5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1405906" y="3904296"/>
            <a:ext cx="1759476" cy="462592"/>
          </a:xfrm>
          <a:prstGeom prst="straightConnector1">
            <a:avLst/>
          </a:prstGeom>
          <a:ln w="3175">
            <a:solidFill>
              <a:srgbClr val="999E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xmlns="" id="{1C59121E-1B83-4031-92A6-350C0B87EAE5}"/>
              </a:ext>
            </a:extLst>
          </p:cNvPr>
          <p:cNvCxnSpPr>
            <a:cxnSpLocks/>
            <a:stCxn id="26" idx="2"/>
            <a:endCxn id="20" idx="1"/>
          </p:cNvCxnSpPr>
          <p:nvPr/>
        </p:nvCxnSpPr>
        <p:spPr>
          <a:xfrm>
            <a:off x="1435681" y="4383215"/>
            <a:ext cx="1735818" cy="515097"/>
          </a:xfrm>
          <a:prstGeom prst="straightConnector1">
            <a:avLst/>
          </a:prstGeom>
          <a:ln w="3175">
            <a:solidFill>
              <a:srgbClr val="999E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xmlns="" id="{1C59121E-1B83-4031-92A6-350C0B87EAE5}"/>
              </a:ext>
            </a:extLst>
          </p:cNvPr>
          <p:cNvCxnSpPr>
            <a:cxnSpLocks/>
            <a:stCxn id="26" idx="2"/>
            <a:endCxn id="21" idx="1"/>
          </p:cNvCxnSpPr>
          <p:nvPr/>
        </p:nvCxnSpPr>
        <p:spPr>
          <a:xfrm>
            <a:off x="1435681" y="4383215"/>
            <a:ext cx="1729701" cy="1116524"/>
          </a:xfrm>
          <a:prstGeom prst="straightConnector1">
            <a:avLst/>
          </a:prstGeom>
          <a:ln w="3175">
            <a:solidFill>
              <a:srgbClr val="999E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xmlns="" id="{1C59121E-1B83-4031-92A6-350C0B87EAE5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1422366" y="4321630"/>
            <a:ext cx="1743016" cy="1787406"/>
          </a:xfrm>
          <a:prstGeom prst="straightConnector1">
            <a:avLst/>
          </a:prstGeom>
          <a:ln w="3175">
            <a:solidFill>
              <a:srgbClr val="999E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nettore 7">
            <a:extLst>
              <a:ext uri="{FF2B5EF4-FFF2-40B4-BE49-F238E27FC236}">
                <a16:creationId xmlns:a16="http://schemas.microsoft.com/office/drawing/2014/main" xmlns="" id="{50FC8CAA-3808-47F5-98EB-455B309E2B85}"/>
              </a:ext>
            </a:extLst>
          </p:cNvPr>
          <p:cNvSpPr/>
          <p:nvPr/>
        </p:nvSpPr>
        <p:spPr>
          <a:xfrm>
            <a:off x="3171499" y="2539643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xmlns="" id="{712A429C-7F3D-425D-BFCB-0BFDA4818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291" y="3095416"/>
            <a:ext cx="469433" cy="469433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xmlns="" id="{1112FCF5-4A2B-4C68-9CDF-56B818853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382" y="3669579"/>
            <a:ext cx="469433" cy="469433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xmlns="" id="{BFAA7D33-828D-43C6-824C-20BA47967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499" y="4663595"/>
            <a:ext cx="469433" cy="469433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xmlns="" id="{5277F144-184A-4B1C-8EE5-B66FC50F0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382" y="5265022"/>
            <a:ext cx="469433" cy="469433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xmlns="" id="{EBB4872B-CC77-4A72-ACBA-2C548AA27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382" y="5874319"/>
            <a:ext cx="469433" cy="469433"/>
          </a:xfrm>
          <a:prstGeom prst="rect">
            <a:avLst/>
          </a:prstGeom>
        </p:spPr>
      </p:pic>
      <p:sp>
        <p:nvSpPr>
          <p:cNvPr id="24" name="Connettore 23">
            <a:extLst>
              <a:ext uri="{FF2B5EF4-FFF2-40B4-BE49-F238E27FC236}">
                <a16:creationId xmlns:a16="http://schemas.microsoft.com/office/drawing/2014/main" xmlns="" id="{83F77355-055E-4BF3-9511-E6DEC29E2C73}"/>
              </a:ext>
            </a:extLst>
          </p:cNvPr>
          <p:cNvSpPr/>
          <p:nvPr/>
        </p:nvSpPr>
        <p:spPr>
          <a:xfrm flipH="1">
            <a:off x="3364845" y="4241722"/>
            <a:ext cx="69906" cy="7438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5" name="Immagine 24">
            <a:extLst>
              <a:ext uri="{FF2B5EF4-FFF2-40B4-BE49-F238E27FC236}">
                <a16:creationId xmlns:a16="http://schemas.microsoft.com/office/drawing/2014/main" xmlns="" id="{016D35F1-220E-4425-BD5A-B3A057C70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6587" y="4465637"/>
            <a:ext cx="79255" cy="85351"/>
          </a:xfrm>
          <a:prstGeom prst="rect">
            <a:avLst/>
          </a:prstGeom>
        </p:spPr>
      </p:pic>
      <p:sp>
        <p:nvSpPr>
          <p:cNvPr id="26" name="Elaborazione alternativa 25">
            <a:extLst>
              <a:ext uri="{FF2B5EF4-FFF2-40B4-BE49-F238E27FC236}">
                <a16:creationId xmlns:a16="http://schemas.microsoft.com/office/drawing/2014/main" xmlns="" id="{87149983-0A45-4CE0-95A8-720F054BEE04}"/>
              </a:ext>
            </a:extLst>
          </p:cNvPr>
          <p:cNvSpPr/>
          <p:nvPr/>
        </p:nvSpPr>
        <p:spPr>
          <a:xfrm rot="16200000">
            <a:off x="-126833" y="4076891"/>
            <a:ext cx="2512380" cy="612648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7" name="Immagine 26">
            <a:extLst>
              <a:ext uri="{FF2B5EF4-FFF2-40B4-BE49-F238E27FC236}">
                <a16:creationId xmlns:a16="http://schemas.microsoft.com/office/drawing/2014/main" xmlns="" id="{A4F86701-D2D8-40BA-94B0-BB8F766134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771" y="3692680"/>
            <a:ext cx="377985" cy="1286367"/>
          </a:xfrm>
          <a:prstGeom prst="rect">
            <a:avLst/>
          </a:prstGeom>
        </p:spPr>
      </p:pic>
      <p:sp>
        <p:nvSpPr>
          <p:cNvPr id="41" name="CasellaDiTesto 40">
            <a:extLst>
              <a:ext uri="{FF2B5EF4-FFF2-40B4-BE49-F238E27FC236}">
                <a16:creationId xmlns:a16="http://schemas.microsoft.com/office/drawing/2014/main" xmlns="" id="{5EBEF645-3B6C-41A9-A8E1-A203056A215F}"/>
              </a:ext>
            </a:extLst>
          </p:cNvPr>
          <p:cNvSpPr txBox="1"/>
          <p:nvPr/>
        </p:nvSpPr>
        <p:spPr>
          <a:xfrm>
            <a:off x="3261048" y="31506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xmlns="" id="{C6B1E650-E14C-47BD-8781-F3B608864EFC}"/>
              </a:ext>
            </a:extLst>
          </p:cNvPr>
          <p:cNvSpPr txBox="1"/>
          <p:nvPr/>
        </p:nvSpPr>
        <p:spPr>
          <a:xfrm>
            <a:off x="3249255" y="371437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xmlns="" id="{E3732DCA-FDC8-44C5-B3BB-E3819556EC58}"/>
              </a:ext>
            </a:extLst>
          </p:cNvPr>
          <p:cNvSpPr txBox="1"/>
          <p:nvPr/>
        </p:nvSpPr>
        <p:spPr>
          <a:xfrm>
            <a:off x="3139562" y="4714152"/>
            <a:ext cx="61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126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xmlns="" id="{8770197E-8328-453A-B279-ACC5AAF24FDB}"/>
              </a:ext>
            </a:extLst>
          </p:cNvPr>
          <p:cNvSpPr txBox="1"/>
          <p:nvPr/>
        </p:nvSpPr>
        <p:spPr>
          <a:xfrm>
            <a:off x="3152156" y="5316966"/>
            <a:ext cx="61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127</a:t>
            </a: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xmlns="" id="{A9F4E2B7-8B12-4165-9165-2055661815EF}"/>
              </a:ext>
            </a:extLst>
          </p:cNvPr>
          <p:cNvSpPr txBox="1"/>
          <p:nvPr/>
        </p:nvSpPr>
        <p:spPr>
          <a:xfrm>
            <a:off x="3152156" y="5915070"/>
            <a:ext cx="137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128</a:t>
            </a:r>
          </a:p>
        </p:txBody>
      </p:sp>
      <p:pic>
        <p:nvPicPr>
          <p:cNvPr id="47" name="Immagine 46">
            <a:extLst>
              <a:ext uri="{FF2B5EF4-FFF2-40B4-BE49-F238E27FC236}">
                <a16:creationId xmlns:a16="http://schemas.microsoft.com/office/drawing/2014/main" xmlns="" id="{17613F17-3E92-41DA-8A78-9428D20CCF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2734" y="2612454"/>
            <a:ext cx="347502" cy="408467"/>
          </a:xfrm>
          <a:prstGeom prst="rect">
            <a:avLst/>
          </a:prstGeom>
        </p:spPr>
      </p:pic>
      <p:pic>
        <p:nvPicPr>
          <p:cNvPr id="48" name="Immagine 47">
            <a:extLst>
              <a:ext uri="{FF2B5EF4-FFF2-40B4-BE49-F238E27FC236}">
                <a16:creationId xmlns:a16="http://schemas.microsoft.com/office/drawing/2014/main" xmlns="" id="{DFDBBF52-450F-4C83-9D5D-1DC7C04C11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0965" y="3180781"/>
            <a:ext cx="347502" cy="408467"/>
          </a:xfrm>
          <a:prstGeom prst="rect">
            <a:avLst/>
          </a:prstGeom>
        </p:spPr>
      </p:pic>
      <p:pic>
        <p:nvPicPr>
          <p:cNvPr id="49" name="Immagine 48">
            <a:extLst>
              <a:ext uri="{FF2B5EF4-FFF2-40B4-BE49-F238E27FC236}">
                <a16:creationId xmlns:a16="http://schemas.microsoft.com/office/drawing/2014/main" xmlns="" id="{C863EE52-AEA2-4CF0-B27E-95CB112900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7956" y="3748466"/>
            <a:ext cx="347502" cy="408467"/>
          </a:xfrm>
          <a:prstGeom prst="rect">
            <a:avLst/>
          </a:prstGeom>
        </p:spPr>
      </p:pic>
      <p:pic>
        <p:nvPicPr>
          <p:cNvPr id="50" name="Immagine 49">
            <a:extLst>
              <a:ext uri="{FF2B5EF4-FFF2-40B4-BE49-F238E27FC236}">
                <a16:creationId xmlns:a16="http://schemas.microsoft.com/office/drawing/2014/main" xmlns="" id="{05F6495D-934C-4BA7-A973-C2C6802736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1280" y="4724561"/>
            <a:ext cx="347502" cy="408467"/>
          </a:xfrm>
          <a:prstGeom prst="rect">
            <a:avLst/>
          </a:prstGeom>
        </p:spPr>
      </p:pic>
      <p:pic>
        <p:nvPicPr>
          <p:cNvPr id="51" name="Immagine 50">
            <a:extLst>
              <a:ext uri="{FF2B5EF4-FFF2-40B4-BE49-F238E27FC236}">
                <a16:creationId xmlns:a16="http://schemas.microsoft.com/office/drawing/2014/main" xmlns="" id="{E254A7CF-8B79-4F50-9229-931CBFF5EC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0941" y="5299298"/>
            <a:ext cx="347502" cy="437272"/>
          </a:xfrm>
          <a:prstGeom prst="rect">
            <a:avLst/>
          </a:prstGeom>
        </p:spPr>
      </p:pic>
      <p:pic>
        <p:nvPicPr>
          <p:cNvPr id="52" name="Immagine 51">
            <a:extLst>
              <a:ext uri="{FF2B5EF4-FFF2-40B4-BE49-F238E27FC236}">
                <a16:creationId xmlns:a16="http://schemas.microsoft.com/office/drawing/2014/main" xmlns="" id="{8F3F21EB-568A-465F-88C5-49F0EFE7EA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1280" y="5927357"/>
            <a:ext cx="347502" cy="408467"/>
          </a:xfrm>
          <a:prstGeom prst="rect">
            <a:avLst/>
          </a:prstGeom>
        </p:spPr>
      </p:pic>
      <p:pic>
        <p:nvPicPr>
          <p:cNvPr id="55" name="Immagine 54">
            <a:extLst>
              <a:ext uri="{FF2B5EF4-FFF2-40B4-BE49-F238E27FC236}">
                <a16:creationId xmlns:a16="http://schemas.microsoft.com/office/drawing/2014/main" xmlns="" id="{B4B3527F-B1BD-40BC-93B7-E3C8ABCFC0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2661" y="4550988"/>
            <a:ext cx="469433" cy="512108"/>
          </a:xfrm>
          <a:prstGeom prst="rect">
            <a:avLst/>
          </a:prstGeom>
        </p:spPr>
      </p:pic>
      <p:sp>
        <p:nvSpPr>
          <p:cNvPr id="56" name="Connettore 55">
            <a:extLst>
              <a:ext uri="{FF2B5EF4-FFF2-40B4-BE49-F238E27FC236}">
                <a16:creationId xmlns:a16="http://schemas.microsoft.com/office/drawing/2014/main" xmlns="" id="{E768DD75-9E8D-44D4-91C5-062726217A37}"/>
              </a:ext>
            </a:extLst>
          </p:cNvPr>
          <p:cNvSpPr/>
          <p:nvPr/>
        </p:nvSpPr>
        <p:spPr>
          <a:xfrm>
            <a:off x="5885122" y="3765936"/>
            <a:ext cx="469433" cy="460331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xmlns="" id="{C0C57DDA-A1CE-4AE1-BF34-2BDB40914D99}"/>
              </a:ext>
            </a:extLst>
          </p:cNvPr>
          <p:cNvSpPr txBox="1"/>
          <p:nvPr/>
        </p:nvSpPr>
        <p:spPr>
          <a:xfrm>
            <a:off x="5965546" y="3789515"/>
            <a:ext cx="46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0</a:t>
            </a:r>
          </a:p>
        </p:txBody>
      </p:sp>
      <p:cxnSp>
        <p:nvCxnSpPr>
          <p:cNvPr id="60" name="Connettore 2 59">
            <a:extLst>
              <a:ext uri="{FF2B5EF4-FFF2-40B4-BE49-F238E27FC236}">
                <a16:creationId xmlns:a16="http://schemas.microsoft.com/office/drawing/2014/main" xmlns="" id="{C84667E2-CDDD-4116-9E48-2F23CF7B4F1E}"/>
              </a:ext>
            </a:extLst>
          </p:cNvPr>
          <p:cNvCxnSpPr>
            <a:cxnSpLocks/>
            <a:endCxn id="56" idx="2"/>
          </p:cNvCxnSpPr>
          <p:nvPr/>
        </p:nvCxnSpPr>
        <p:spPr>
          <a:xfrm>
            <a:off x="3664516" y="2768243"/>
            <a:ext cx="2220606" cy="1227859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xmlns="" id="{CF48EB6E-B7DD-4DAB-8141-5D290148A00B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3647049" y="2749826"/>
            <a:ext cx="2295612" cy="2057216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xmlns="" id="{841DD072-B5BA-4C83-A1C0-4E6CC57BC3FF}"/>
              </a:ext>
            </a:extLst>
          </p:cNvPr>
          <p:cNvCxnSpPr>
            <a:cxnSpLocks/>
          </p:cNvCxnSpPr>
          <p:nvPr/>
        </p:nvCxnSpPr>
        <p:spPr>
          <a:xfrm>
            <a:off x="3634815" y="3393975"/>
            <a:ext cx="2294157" cy="611087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ttore 2 72">
            <a:extLst>
              <a:ext uri="{FF2B5EF4-FFF2-40B4-BE49-F238E27FC236}">
                <a16:creationId xmlns:a16="http://schemas.microsoft.com/office/drawing/2014/main" xmlns="" id="{0532D3A6-47F8-4F8C-8376-E9A1BBC8DA34}"/>
              </a:ext>
            </a:extLst>
          </p:cNvPr>
          <p:cNvCxnSpPr>
            <a:cxnSpLocks/>
          </p:cNvCxnSpPr>
          <p:nvPr/>
        </p:nvCxnSpPr>
        <p:spPr>
          <a:xfrm>
            <a:off x="3626377" y="3393857"/>
            <a:ext cx="2351696" cy="1422027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2 83">
            <a:extLst>
              <a:ext uri="{FF2B5EF4-FFF2-40B4-BE49-F238E27FC236}">
                <a16:creationId xmlns:a16="http://schemas.microsoft.com/office/drawing/2014/main" xmlns="" id="{CA954F03-EB28-43ED-A9E3-C31B14757E9B}"/>
              </a:ext>
            </a:extLst>
          </p:cNvPr>
          <p:cNvCxnSpPr>
            <a:cxnSpLocks/>
          </p:cNvCxnSpPr>
          <p:nvPr/>
        </p:nvCxnSpPr>
        <p:spPr>
          <a:xfrm>
            <a:off x="3612502" y="3925833"/>
            <a:ext cx="2364705" cy="854342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ttore 2 89">
            <a:extLst>
              <a:ext uri="{FF2B5EF4-FFF2-40B4-BE49-F238E27FC236}">
                <a16:creationId xmlns:a16="http://schemas.microsoft.com/office/drawing/2014/main" xmlns="" id="{DE36F446-4E6E-4FC7-AFA7-158BC2D9B541}"/>
              </a:ext>
            </a:extLst>
          </p:cNvPr>
          <p:cNvCxnSpPr>
            <a:cxnSpLocks/>
          </p:cNvCxnSpPr>
          <p:nvPr/>
        </p:nvCxnSpPr>
        <p:spPr>
          <a:xfrm>
            <a:off x="3628310" y="3934972"/>
            <a:ext cx="2307166" cy="43402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2 91">
            <a:extLst>
              <a:ext uri="{FF2B5EF4-FFF2-40B4-BE49-F238E27FC236}">
                <a16:creationId xmlns:a16="http://schemas.microsoft.com/office/drawing/2014/main" xmlns="" id="{27B554D4-9D89-40AD-99D1-34B931CD89F4}"/>
              </a:ext>
            </a:extLst>
          </p:cNvPr>
          <p:cNvCxnSpPr>
            <a:cxnSpLocks/>
            <a:endCxn id="56" idx="2"/>
          </p:cNvCxnSpPr>
          <p:nvPr/>
        </p:nvCxnSpPr>
        <p:spPr>
          <a:xfrm flipV="1">
            <a:off x="3600710" y="3996102"/>
            <a:ext cx="2284412" cy="934246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ttore 2 96">
            <a:extLst>
              <a:ext uri="{FF2B5EF4-FFF2-40B4-BE49-F238E27FC236}">
                <a16:creationId xmlns:a16="http://schemas.microsoft.com/office/drawing/2014/main" xmlns="" id="{1606D67F-128A-44D3-B17E-732F66259ACB}"/>
              </a:ext>
            </a:extLst>
          </p:cNvPr>
          <p:cNvCxnSpPr>
            <a:stCxn id="50" idx="1"/>
            <a:endCxn id="55" idx="1"/>
          </p:cNvCxnSpPr>
          <p:nvPr/>
        </p:nvCxnSpPr>
        <p:spPr>
          <a:xfrm flipV="1">
            <a:off x="3571280" y="4807042"/>
            <a:ext cx="2371381" cy="121753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ttore 2 98">
            <a:extLst>
              <a:ext uri="{FF2B5EF4-FFF2-40B4-BE49-F238E27FC236}">
                <a16:creationId xmlns:a16="http://schemas.microsoft.com/office/drawing/2014/main" xmlns="" id="{635A614F-0950-4B70-ABF2-1FD05A135CEF}"/>
              </a:ext>
            </a:extLst>
          </p:cNvPr>
          <p:cNvCxnSpPr>
            <a:cxnSpLocks/>
            <a:stCxn id="51" idx="1"/>
            <a:endCxn id="56" idx="2"/>
          </p:cNvCxnSpPr>
          <p:nvPr/>
        </p:nvCxnSpPr>
        <p:spPr>
          <a:xfrm flipV="1">
            <a:off x="3550941" y="3996102"/>
            <a:ext cx="2334181" cy="1521832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ttore 2 103">
            <a:extLst>
              <a:ext uri="{FF2B5EF4-FFF2-40B4-BE49-F238E27FC236}">
                <a16:creationId xmlns:a16="http://schemas.microsoft.com/office/drawing/2014/main" xmlns="" id="{9BE4CC0D-46BA-4BA4-A805-731B4DA57ADE}"/>
              </a:ext>
            </a:extLst>
          </p:cNvPr>
          <p:cNvCxnSpPr>
            <a:cxnSpLocks/>
            <a:stCxn id="51" idx="1"/>
            <a:endCxn id="55" idx="1"/>
          </p:cNvCxnSpPr>
          <p:nvPr/>
        </p:nvCxnSpPr>
        <p:spPr>
          <a:xfrm flipV="1">
            <a:off x="3550941" y="4807042"/>
            <a:ext cx="2391720" cy="710892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ttore 2 105">
            <a:extLst>
              <a:ext uri="{FF2B5EF4-FFF2-40B4-BE49-F238E27FC236}">
                <a16:creationId xmlns:a16="http://schemas.microsoft.com/office/drawing/2014/main" xmlns="" id="{4A5F6166-9E0C-407A-BD21-C09200B8A0B2}"/>
              </a:ext>
            </a:extLst>
          </p:cNvPr>
          <p:cNvCxnSpPr>
            <a:cxnSpLocks/>
            <a:endCxn id="56" idx="2"/>
          </p:cNvCxnSpPr>
          <p:nvPr/>
        </p:nvCxnSpPr>
        <p:spPr>
          <a:xfrm flipV="1">
            <a:off x="3627322" y="3996102"/>
            <a:ext cx="2257800" cy="2109120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ttore 2 111">
            <a:extLst>
              <a:ext uri="{FF2B5EF4-FFF2-40B4-BE49-F238E27FC236}">
                <a16:creationId xmlns:a16="http://schemas.microsoft.com/office/drawing/2014/main" xmlns="" id="{5CE77BE8-67DB-44B8-BA4E-7B49533CA304}"/>
              </a:ext>
            </a:extLst>
          </p:cNvPr>
          <p:cNvCxnSpPr>
            <a:stCxn id="52" idx="1"/>
            <a:endCxn id="55" idx="1"/>
          </p:cNvCxnSpPr>
          <p:nvPr/>
        </p:nvCxnSpPr>
        <p:spPr>
          <a:xfrm flipV="1">
            <a:off x="3571280" y="4807042"/>
            <a:ext cx="2371381" cy="1324549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CasellaDiTesto 115">
            <a:extLst>
              <a:ext uri="{FF2B5EF4-FFF2-40B4-BE49-F238E27FC236}">
                <a16:creationId xmlns:a16="http://schemas.microsoft.com/office/drawing/2014/main" xmlns="" id="{E4FC82F1-3458-47A2-948C-8C31E5105A80}"/>
              </a:ext>
            </a:extLst>
          </p:cNvPr>
          <p:cNvSpPr txBox="1"/>
          <p:nvPr/>
        </p:nvSpPr>
        <p:spPr>
          <a:xfrm>
            <a:off x="244432" y="5830285"/>
            <a:ext cx="21037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>
                <a:latin typeface="Bahnschrift Light" panose="020B0502040204020203" pitchFamily="34" charset="0"/>
              </a:rPr>
              <a:t>Layer di </a:t>
            </a:r>
            <a:r>
              <a:rPr lang="it-IT" sz="1200" b="1" dirty="0" err="1">
                <a:latin typeface="Bahnschrift Light" panose="020B0502040204020203" pitchFamily="34" charset="0"/>
              </a:rPr>
              <a:t>embedding</a:t>
            </a:r>
            <a:r>
              <a:rPr lang="it-IT" sz="1200" dirty="0">
                <a:latin typeface="Bahnschrift Light" panose="020B0502040204020203" pitchFamily="34" charset="0"/>
              </a:rPr>
              <a:t>: dimensione vocabolario 100000 e lunghezza vettore 100</a:t>
            </a:r>
          </a:p>
        </p:txBody>
      </p:sp>
      <p:sp>
        <p:nvSpPr>
          <p:cNvPr id="118" name="CasellaDiTesto 117">
            <a:extLst>
              <a:ext uri="{FF2B5EF4-FFF2-40B4-BE49-F238E27FC236}">
                <a16:creationId xmlns:a16="http://schemas.microsoft.com/office/drawing/2014/main" xmlns="" id="{446145ED-D36E-4335-B414-9E1B36A5B99F}"/>
              </a:ext>
            </a:extLst>
          </p:cNvPr>
          <p:cNvSpPr txBox="1"/>
          <p:nvPr/>
        </p:nvSpPr>
        <p:spPr>
          <a:xfrm>
            <a:off x="1996827" y="6365073"/>
            <a:ext cx="2875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>
                <a:latin typeface="Bahnschrift Light" panose="020B0502040204020203" pitchFamily="34" charset="0"/>
              </a:rPr>
              <a:t>Dropout</a:t>
            </a:r>
            <a:r>
              <a:rPr lang="it-IT" sz="1200" dirty="0">
                <a:latin typeface="Bahnschrift Light" panose="020B0502040204020203" pitchFamily="34" charset="0"/>
              </a:rPr>
              <a:t>=0.5</a:t>
            </a:r>
          </a:p>
          <a:p>
            <a:pPr algn="ctr"/>
            <a:r>
              <a:rPr lang="it-IT" sz="1200" b="1" dirty="0" err="1">
                <a:latin typeface="Bahnschrift Light" panose="020B0502040204020203" pitchFamily="34" charset="0"/>
              </a:rPr>
              <a:t>Recurrent</a:t>
            </a:r>
            <a:r>
              <a:rPr lang="it-IT" sz="1200" b="1" dirty="0">
                <a:latin typeface="Bahnschrift Light" panose="020B0502040204020203" pitchFamily="34" charset="0"/>
              </a:rPr>
              <a:t> dropout</a:t>
            </a:r>
            <a:r>
              <a:rPr lang="it-IT" sz="1200" dirty="0">
                <a:latin typeface="Bahnschrift Light" panose="020B0502040204020203" pitchFamily="34" charset="0"/>
              </a:rPr>
              <a:t>=0.5</a:t>
            </a:r>
          </a:p>
        </p:txBody>
      </p:sp>
      <p:sp>
        <p:nvSpPr>
          <p:cNvPr id="119" name="CasellaDiTesto 118">
            <a:extLst>
              <a:ext uri="{FF2B5EF4-FFF2-40B4-BE49-F238E27FC236}">
                <a16:creationId xmlns:a16="http://schemas.microsoft.com/office/drawing/2014/main" xmlns="" id="{FFF1CAC0-FE6A-45FD-904B-A718CB0A35FF}"/>
              </a:ext>
            </a:extLst>
          </p:cNvPr>
          <p:cNvSpPr txBox="1"/>
          <p:nvPr/>
        </p:nvSpPr>
        <p:spPr>
          <a:xfrm>
            <a:off x="5212998" y="5790939"/>
            <a:ext cx="1813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>
                <a:latin typeface="Bahnschrift Light" panose="020B0502040204020203" pitchFamily="34" charset="0"/>
              </a:rPr>
              <a:t>Funzione di attivazione</a:t>
            </a:r>
            <a:r>
              <a:rPr lang="it-IT" sz="1200" dirty="0">
                <a:latin typeface="Bahnschrift Light" panose="020B0502040204020203" pitchFamily="34" charset="0"/>
              </a:rPr>
              <a:t>= </a:t>
            </a:r>
            <a:r>
              <a:rPr lang="it-IT" sz="1200" dirty="0" err="1">
                <a:latin typeface="Bahnschrift Light" panose="020B0502040204020203" pitchFamily="34" charset="0"/>
              </a:rPr>
              <a:t>sigmoid</a:t>
            </a:r>
            <a:endParaRPr lang="it-IT" sz="1200" dirty="0">
              <a:latin typeface="Bahnschrift Light" panose="020B0502040204020203" pitchFamily="34" charset="0"/>
            </a:endParaRPr>
          </a:p>
        </p:txBody>
      </p:sp>
      <p:graphicFrame>
        <p:nvGraphicFramePr>
          <p:cNvPr id="121" name="Tabella 121">
            <a:extLst>
              <a:ext uri="{FF2B5EF4-FFF2-40B4-BE49-F238E27FC236}">
                <a16:creationId xmlns:a16="http://schemas.microsoft.com/office/drawing/2014/main" xmlns="" id="{BC83B964-268A-4A64-9C4E-788CD97358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630471"/>
              </p:ext>
            </p:extLst>
          </p:nvPr>
        </p:nvGraphicFramePr>
        <p:xfrm>
          <a:off x="7119892" y="3251122"/>
          <a:ext cx="4657555" cy="1645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31511">
                  <a:extLst>
                    <a:ext uri="{9D8B030D-6E8A-4147-A177-3AD203B41FA5}">
                      <a16:colId xmlns:a16="http://schemas.microsoft.com/office/drawing/2014/main" xmlns="" val="1588196883"/>
                    </a:ext>
                  </a:extLst>
                </a:gridCol>
                <a:gridCol w="986065">
                  <a:extLst>
                    <a:ext uri="{9D8B030D-6E8A-4147-A177-3AD203B41FA5}">
                      <a16:colId xmlns:a16="http://schemas.microsoft.com/office/drawing/2014/main" xmlns="" val="1985112094"/>
                    </a:ext>
                  </a:extLst>
                </a:gridCol>
                <a:gridCol w="876957">
                  <a:extLst>
                    <a:ext uri="{9D8B030D-6E8A-4147-A177-3AD203B41FA5}">
                      <a16:colId xmlns:a16="http://schemas.microsoft.com/office/drawing/2014/main" xmlns="" val="326369763"/>
                    </a:ext>
                  </a:extLst>
                </a:gridCol>
                <a:gridCol w="931511">
                  <a:extLst>
                    <a:ext uri="{9D8B030D-6E8A-4147-A177-3AD203B41FA5}">
                      <a16:colId xmlns:a16="http://schemas.microsoft.com/office/drawing/2014/main" xmlns="" val="320539852"/>
                    </a:ext>
                  </a:extLst>
                </a:gridCol>
                <a:gridCol w="931511">
                  <a:extLst>
                    <a:ext uri="{9D8B030D-6E8A-4147-A177-3AD203B41FA5}">
                      <a16:colId xmlns:a16="http://schemas.microsoft.com/office/drawing/2014/main" xmlns="" val="15788349"/>
                    </a:ext>
                  </a:extLst>
                </a:gridCol>
              </a:tblGrid>
              <a:tr h="290202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Bahnschrift Light" panose="020B0502040204020203" pitchFamily="34" charset="0"/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Bahnschrift Light" panose="020B0502040204020203" pitchFamily="34" charset="0"/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Bahnschrift Light" panose="020B0502040204020203" pitchFamily="34" charset="0"/>
                        </a:rPr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Bahnschrift Light" panose="020B0502040204020203" pitchFamily="34" charset="0"/>
                        </a:rPr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95997046"/>
                  </a:ext>
                </a:extLst>
              </a:tr>
              <a:tr h="290202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Bahnschrift Light" panose="020B0502040204020203" pitchFamily="34" charset="0"/>
                        </a:rPr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Bahnschrift Light" panose="020B0502040204020203" pitchFamily="34" charset="0"/>
                        </a:rPr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Bahnschrift Light" panose="020B0502040204020203" pitchFamily="34" charset="0"/>
                        </a:rPr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Bahnschrift Light" panose="020B0502040204020203" pitchFamily="34" charset="0"/>
                        </a:rPr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Bahnschrift Light" panose="020B0502040204020203" pitchFamily="34" charset="0"/>
                        </a:rPr>
                        <a:t>19146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11993752"/>
                  </a:ext>
                </a:extLst>
              </a:tr>
              <a:tr h="290202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Bahnschrift Light" panose="020B0502040204020203" pitchFamily="34" charset="0"/>
                        </a:rPr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Bahnschrift Light" panose="020B0502040204020203" pitchFamily="34" charset="0"/>
                        </a:rPr>
                        <a:t>0.84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Bahnschrift Light" panose="020B0502040204020203" pitchFamily="34" charset="0"/>
                        </a:rPr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Bahnschrift Light" panose="020B0502040204020203" pitchFamily="34" charset="0"/>
                        </a:rPr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Bahnschrift Light" panose="020B0502040204020203" pitchFamily="34" charset="0"/>
                        </a:rPr>
                        <a:t>18770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14339877"/>
                  </a:ext>
                </a:extLst>
              </a:tr>
              <a:tr h="290202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34559419"/>
                  </a:ext>
                </a:extLst>
              </a:tr>
              <a:tr h="290202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atin typeface="Bahnschrift Light" panose="020B0502040204020203" pitchFamily="34" charset="0"/>
                        </a:rPr>
                        <a:t>Macro </a:t>
                      </a:r>
                      <a:r>
                        <a:rPr lang="it-IT" sz="1200" dirty="0" err="1">
                          <a:latin typeface="Bahnschrift Light" panose="020B0502040204020203" pitchFamily="34" charset="0"/>
                        </a:rPr>
                        <a:t>avg</a:t>
                      </a:r>
                      <a:endParaRPr lang="it-IT" sz="1200" dirty="0">
                        <a:latin typeface="Bahnschrift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Bahnschrift Light" panose="020B0502040204020203" pitchFamily="34" charset="0"/>
                        </a:rPr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Bahnschrift Light" panose="020B0502040204020203" pitchFamily="34" charset="0"/>
                        </a:rPr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Bahnschrift Light" panose="020B0502040204020203" pitchFamily="34" charset="0"/>
                        </a:rPr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Bahnschrift Light" panose="020B0502040204020203" pitchFamily="34" charset="0"/>
                        </a:rPr>
                        <a:t>37916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10430675"/>
                  </a:ext>
                </a:extLst>
              </a:tr>
            </a:tbl>
          </a:graphicData>
        </a:graphic>
      </p:graphicFrame>
      <p:sp>
        <p:nvSpPr>
          <p:cNvPr id="122" name="Segnaposto numero diapositiva 121">
            <a:extLst>
              <a:ext uri="{FF2B5EF4-FFF2-40B4-BE49-F238E27FC236}">
                <a16:creationId xmlns:a16="http://schemas.microsoft.com/office/drawing/2014/main" xmlns="" id="{CBAE382A-A4B7-45C4-9974-3F9A65834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08254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xmlns="" id="{45D37F4E-DDB4-456B-97E0-9937730A03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xmlns="" id="{56BCC069-0A89-4631-A733-548155F51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it-IT" sz="5400" dirty="0">
                <a:latin typeface="Bahnschrift Light" panose="020B0502040204020203" pitchFamily="34" charset="0"/>
              </a:rPr>
              <a:t>TEXT CLUSTERING</a:t>
            </a:r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xmlns="" id="{B2DD41CD-8F47-4F56-AD12-4E2FF76969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xmlns="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xmlns="" id="{D47A2C68-5293-4D01-AC0C-8C0F8C877953}"/>
              </a:ext>
            </a:extLst>
          </p:cNvPr>
          <p:cNvSpPr txBox="1"/>
          <p:nvPr/>
        </p:nvSpPr>
        <p:spPr>
          <a:xfrm>
            <a:off x="736847" y="2059619"/>
            <a:ext cx="8060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Bahnschrift Light" panose="020B0502040204020203" pitchFamily="34" charset="0"/>
              </a:rPr>
              <a:t>Per questo task, si è utilizzato l’algoritmo </a:t>
            </a:r>
            <a:r>
              <a:rPr lang="it-IT" sz="1600" b="1" dirty="0">
                <a:latin typeface="Bahnschrift Light" panose="020B0502040204020203" pitchFamily="34" charset="0"/>
              </a:rPr>
              <a:t>K-</a:t>
            </a:r>
            <a:r>
              <a:rPr lang="it-IT" sz="1600" b="1" dirty="0" err="1">
                <a:latin typeface="Bahnschrift Light" panose="020B0502040204020203" pitchFamily="34" charset="0"/>
              </a:rPr>
              <a:t>means</a:t>
            </a:r>
            <a:r>
              <a:rPr lang="it-IT" sz="1600" b="1" dirty="0">
                <a:latin typeface="Bahnschrift Light" panose="020B0502040204020203" pitchFamily="34" charset="0"/>
              </a:rPr>
              <a:t> </a:t>
            </a:r>
            <a:r>
              <a:rPr lang="it-IT" sz="1600" dirty="0">
                <a:latin typeface="Bahnschrift Light" panose="020B0502040204020203" pitchFamily="34" charset="0"/>
              </a:rPr>
              <a:t>con numero di cluster pari a 4. </a:t>
            </a:r>
            <a:endParaRPr lang="it-IT" sz="1600" b="1" dirty="0">
              <a:latin typeface="Bahnschrift Light" panose="020B0502040204020203" pitchFamily="3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xmlns="" id="{98631EB8-C838-473C-AF92-B741AC55C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47" y="2664056"/>
            <a:ext cx="4771321" cy="32223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xmlns="" id="{CB62E9B7-D5C1-43E9-9F92-A34F26532CCA}"/>
              </a:ext>
            </a:extLst>
          </p:cNvPr>
          <p:cNvSpPr txBox="1"/>
          <p:nvPr/>
        </p:nvSpPr>
        <p:spPr>
          <a:xfrm>
            <a:off x="5819313" y="2943225"/>
            <a:ext cx="57259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Bahnschrift Light" panose="020B0502040204020203" pitchFamily="34" charset="0"/>
              </a:rPr>
              <a:t>E’ emerso che i cluster maggiormente significativi sono il cluster 0 (rosso) e il cluster 1 </a:t>
            </a:r>
            <a:r>
              <a:rPr lang="it-IT" sz="1600" smtClean="0">
                <a:latin typeface="Bahnschrift Light" panose="020B0502040204020203" pitchFamily="34" charset="0"/>
              </a:rPr>
              <a:t>(verde) </a:t>
            </a:r>
            <a:r>
              <a:rPr lang="it-IT" sz="1600" dirty="0">
                <a:latin typeface="Bahnschrift Light" panose="020B0502040204020203" pitchFamily="34" charset="0"/>
              </a:rPr>
              <a:t>nei quali le due metriche considerate, ovvero </a:t>
            </a:r>
            <a:r>
              <a:rPr lang="it-IT" sz="1600" b="1" dirty="0">
                <a:latin typeface="Bahnschrift Light" panose="020B0502040204020203" pitchFamily="34" charset="0"/>
              </a:rPr>
              <a:t>sentiment </a:t>
            </a:r>
            <a:r>
              <a:rPr lang="it-IT" sz="1600" b="1" dirty="0" err="1">
                <a:latin typeface="Bahnschrift Light" panose="020B0502040204020203" pitchFamily="34" charset="0"/>
              </a:rPr>
              <a:t>analysis</a:t>
            </a:r>
            <a:r>
              <a:rPr lang="it-IT" sz="1600" b="1" dirty="0">
                <a:latin typeface="Bahnschrift Light" panose="020B0502040204020203" pitchFamily="34" charset="0"/>
              </a:rPr>
              <a:t> </a:t>
            </a:r>
            <a:r>
              <a:rPr lang="it-IT" sz="1600" dirty="0">
                <a:latin typeface="Bahnschrift Light" panose="020B0502040204020203" pitchFamily="34" charset="0"/>
              </a:rPr>
              <a:t> e </a:t>
            </a:r>
            <a:r>
              <a:rPr lang="it-IT" sz="1600" b="1" dirty="0">
                <a:latin typeface="Bahnschrift Light" panose="020B0502040204020203" pitchFamily="34" charset="0"/>
              </a:rPr>
              <a:t>overall </a:t>
            </a:r>
            <a:r>
              <a:rPr lang="it-IT" sz="1600" b="1" dirty="0" err="1">
                <a:latin typeface="Bahnschrift Light" panose="020B0502040204020203" pitchFamily="34" charset="0"/>
              </a:rPr>
              <a:t>dicotomizzato</a:t>
            </a:r>
            <a:r>
              <a:rPr lang="it-IT" sz="1600" dirty="0">
                <a:latin typeface="Bahnschrift Light" panose="020B0502040204020203" pitchFamily="34" charset="0"/>
              </a:rPr>
              <a:t> si trovano in concordanza. 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xmlns="" id="{D1276491-02E9-46CC-94C1-80A041318334}"/>
              </a:ext>
            </a:extLst>
          </p:cNvPr>
          <p:cNvCxnSpPr>
            <a:cxnSpLocks/>
          </p:cNvCxnSpPr>
          <p:nvPr/>
        </p:nvCxnSpPr>
        <p:spPr>
          <a:xfrm>
            <a:off x="8572685" y="4267200"/>
            <a:ext cx="0" cy="6687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xmlns="" id="{76E1D9E5-58FA-4B26-A1FE-869D90B38509}"/>
              </a:ext>
            </a:extLst>
          </p:cNvPr>
          <p:cNvSpPr txBox="1"/>
          <p:nvPr/>
        </p:nvSpPr>
        <p:spPr>
          <a:xfrm>
            <a:off x="5819313" y="5006568"/>
            <a:ext cx="595691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effectLst/>
                <a:latin typeface="Bahnschrift Light" panose="020B0502040204020203" pitchFamily="34" charset="0"/>
                <a:ea typeface="Arial" panose="020B0604020202020204" pitchFamily="34" charset="0"/>
              </a:rPr>
              <a:t>Questi cluster nella nostra interpretazione risultano quindi quelli di </a:t>
            </a:r>
            <a:r>
              <a:rPr lang="it-IT" sz="1600" b="1" dirty="0">
                <a:effectLst/>
                <a:latin typeface="Bahnschrift Light" panose="020B0502040204020203" pitchFamily="34" charset="0"/>
                <a:ea typeface="Arial" panose="020B0604020202020204" pitchFamily="34" charset="0"/>
              </a:rPr>
              <a:t>maggior affidamento </a:t>
            </a:r>
            <a:r>
              <a:rPr lang="it-IT" sz="1600" dirty="0">
                <a:effectLst/>
                <a:latin typeface="Bahnschrift Light" panose="020B0502040204020203" pitchFamily="34" charset="0"/>
                <a:ea typeface="Arial" panose="020B0604020202020204" pitchFamily="34" charset="0"/>
              </a:rPr>
              <a:t>per ulteriori analisi poiché con questo doppio approccio è stata accertata la conformità della valutazione in stelle rispetto a quanto scritto nelle recensioni.</a:t>
            </a:r>
          </a:p>
          <a:p>
            <a:endParaRPr lang="it-IT" dirty="0"/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xmlns="" id="{4F8DD86E-745F-47BF-922E-48B8F387C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596268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Blu verde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</TotalTime>
  <Words>581</Words>
  <Application>Microsoft Office PowerPoint</Application>
  <PresentationFormat>Personalizzato</PresentationFormat>
  <Paragraphs>104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2" baseType="lpstr">
      <vt:lpstr>Tema di Office</vt:lpstr>
      <vt:lpstr>AMAZON: UN’ANALISI SULLE RECENSIONI DELLA CATEGORIA ‘GROCERY AND GOURMET FOOD’</vt:lpstr>
      <vt:lpstr>PIPELINE</vt:lpstr>
      <vt:lpstr>DOMANDE DI RICERCA</vt:lpstr>
      <vt:lpstr>INTRODUZIONE</vt:lpstr>
      <vt:lpstr>DATASET</vt:lpstr>
      <vt:lpstr>ANALISI ESPLORATIVA</vt:lpstr>
      <vt:lpstr>PREPARAZIONE DATI</vt:lpstr>
      <vt:lpstr>TEXT CLASSIFICATION</vt:lpstr>
      <vt:lpstr>TEXT CLUSTERING</vt:lpstr>
      <vt:lpstr>SVILUPPI FUTURI</vt:lpstr>
      <vt:lpstr>GRAZIE PER L’ATTENZIONE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AMAZON: UN’ANALISI SULLE RECENSIONI DELLA CATEGORIA ‘GROCERY AND GOURMET FOOD’</dc:title>
  <dc:creator>l.nembrini@campus.unimib.it</dc:creator>
  <cp:lastModifiedBy>LAURA</cp:lastModifiedBy>
  <cp:revision>10</cp:revision>
  <dcterms:created xsi:type="dcterms:W3CDTF">2022-01-24T11:32:54Z</dcterms:created>
  <dcterms:modified xsi:type="dcterms:W3CDTF">2022-01-26T16:12:35Z</dcterms:modified>
</cp:coreProperties>
</file>