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59" r:id="rId5"/>
    <p:sldId id="261" r:id="rId6"/>
    <p:sldId id="266" r:id="rId7"/>
    <p:sldId id="262" r:id="rId8"/>
    <p:sldId id="269" r:id="rId9"/>
    <p:sldId id="263" r:id="rId10"/>
    <p:sldId id="267" r:id="rId11"/>
    <p:sldId id="265" r:id="rId12"/>
    <p:sldId id="268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A0AC"/>
    <a:srgbClr val="A3D5CF"/>
    <a:srgbClr val="97B9B1"/>
    <a:srgbClr val="98B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70" d="100"/>
          <a:sy n="70" d="100"/>
        </p:scale>
        <p:origin x="87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D791D7-E17F-4D14-B1CF-2AE28DDF6562}" type="doc">
      <dgm:prSet loTypeId="urn:microsoft.com/office/officeart/2016/7/layout/RepeatingBendingProcessNew" loCatId="process" qsTypeId="urn:microsoft.com/office/officeart/2005/8/quickstyle/simple3" qsCatId="simple" csTypeId="urn:microsoft.com/office/officeart/2005/8/colors/colorful2" csCatId="colorful" phldr="1"/>
      <dgm:spPr/>
    </dgm:pt>
    <dgm:pt modelId="{148F8133-80F8-4E96-BA21-548D9F12E419}">
      <dgm:prSet phldrT="[Testo]"/>
      <dgm:spPr/>
      <dgm:t>
        <a:bodyPr/>
        <a:lstStyle/>
        <a:p>
          <a:r>
            <a:rPr lang="it-IT" dirty="0">
              <a:latin typeface="Bahnschrift Light" panose="020B0502040204020203" pitchFamily="34" charset="0"/>
            </a:rPr>
            <a:t>Introduzione e domande di ricerca </a:t>
          </a:r>
        </a:p>
        <a:p>
          <a:endParaRPr lang="it-IT" dirty="0"/>
        </a:p>
        <a:p>
          <a:endParaRPr lang="it-IT" dirty="0"/>
        </a:p>
      </dgm:t>
    </dgm:pt>
    <dgm:pt modelId="{7285019E-FA92-42FE-AA5D-918B3DACD2ED}" type="parTrans" cxnId="{61438164-6F1A-475C-B471-2E78CD81BBDD}">
      <dgm:prSet/>
      <dgm:spPr/>
      <dgm:t>
        <a:bodyPr/>
        <a:lstStyle/>
        <a:p>
          <a:endParaRPr lang="it-IT"/>
        </a:p>
      </dgm:t>
    </dgm:pt>
    <dgm:pt modelId="{871872A5-1EA3-4D87-B287-1B46DE140800}" type="sibTrans" cxnId="{61438164-6F1A-475C-B471-2E78CD81BBDD}">
      <dgm:prSet/>
      <dgm:spPr/>
      <dgm:t>
        <a:bodyPr/>
        <a:lstStyle/>
        <a:p>
          <a:endParaRPr lang="it-IT"/>
        </a:p>
      </dgm:t>
    </dgm:pt>
    <dgm:pt modelId="{41528983-C4E0-4C8C-9227-50DD14E9EA84}">
      <dgm:prSet phldrT="[Testo]"/>
      <dgm:spPr/>
      <dgm:t>
        <a:bodyPr/>
        <a:lstStyle/>
        <a:p>
          <a:r>
            <a:rPr lang="it-IT" dirty="0">
              <a:latin typeface="Bahnschrift Light" panose="020B0502040204020203" pitchFamily="34" charset="0"/>
            </a:rPr>
            <a:t>Analisi esplorativa</a:t>
          </a:r>
        </a:p>
        <a:p>
          <a:endParaRPr lang="it-IT" dirty="0"/>
        </a:p>
        <a:p>
          <a:endParaRPr lang="it-IT" dirty="0"/>
        </a:p>
      </dgm:t>
    </dgm:pt>
    <dgm:pt modelId="{AF2DE0D3-FC14-43C4-9E7C-416DD67CEB57}" type="parTrans" cxnId="{655ABC1C-8970-48F0-9328-C8DCA5813070}">
      <dgm:prSet/>
      <dgm:spPr/>
      <dgm:t>
        <a:bodyPr/>
        <a:lstStyle/>
        <a:p>
          <a:endParaRPr lang="it-IT"/>
        </a:p>
      </dgm:t>
    </dgm:pt>
    <dgm:pt modelId="{0AA180DA-B330-4350-B842-27AFAFA03D6A}" type="sibTrans" cxnId="{655ABC1C-8970-48F0-9328-C8DCA5813070}">
      <dgm:prSet/>
      <dgm:spPr/>
      <dgm:t>
        <a:bodyPr/>
        <a:lstStyle/>
        <a:p>
          <a:endParaRPr lang="it-IT"/>
        </a:p>
      </dgm:t>
    </dgm:pt>
    <dgm:pt modelId="{A4563B5F-256B-45AC-85EF-6A0530643BF1}">
      <dgm:prSet phldrT="[Testo]"/>
      <dgm:spPr/>
      <dgm:t>
        <a:bodyPr/>
        <a:lstStyle/>
        <a:p>
          <a:r>
            <a:rPr lang="it-IT" dirty="0">
              <a:latin typeface="Bahnschrift Light" panose="020B0502040204020203" pitchFamily="34" charset="0"/>
            </a:rPr>
            <a:t>Valutazione risultati</a:t>
          </a:r>
        </a:p>
        <a:p>
          <a:endParaRPr lang="it-IT" dirty="0">
            <a:latin typeface="Bahnschrift Light" panose="020B0502040204020203" pitchFamily="34" charset="0"/>
          </a:endParaRPr>
        </a:p>
        <a:p>
          <a:endParaRPr lang="it-IT" dirty="0"/>
        </a:p>
      </dgm:t>
    </dgm:pt>
    <dgm:pt modelId="{0E673ABE-46A8-464E-88E1-4DD15637F239}" type="parTrans" cxnId="{9387A320-C564-40A8-B88B-DBE3BDDDF03E}">
      <dgm:prSet/>
      <dgm:spPr/>
      <dgm:t>
        <a:bodyPr/>
        <a:lstStyle/>
        <a:p>
          <a:endParaRPr lang="it-IT"/>
        </a:p>
      </dgm:t>
    </dgm:pt>
    <dgm:pt modelId="{C2729700-DB5F-46A1-8D6F-B292D22DAA24}" type="sibTrans" cxnId="{9387A320-C564-40A8-B88B-DBE3BDDDF03E}">
      <dgm:prSet/>
      <dgm:spPr/>
      <dgm:t>
        <a:bodyPr/>
        <a:lstStyle/>
        <a:p>
          <a:endParaRPr lang="it-IT"/>
        </a:p>
      </dgm:t>
    </dgm:pt>
    <dgm:pt modelId="{F179511E-0098-4686-B47A-E804B0A3F912}">
      <dgm:prSet phldrT="[Testo]"/>
      <dgm:spPr/>
      <dgm:t>
        <a:bodyPr/>
        <a:lstStyle/>
        <a:p>
          <a:r>
            <a:rPr lang="it-IT" dirty="0">
              <a:latin typeface="Bahnschrift Light" panose="020B0502040204020203" pitchFamily="34" charset="0"/>
            </a:rPr>
            <a:t>Raccolta dati</a:t>
          </a:r>
        </a:p>
        <a:p>
          <a:endParaRPr lang="it-IT" dirty="0"/>
        </a:p>
        <a:p>
          <a:endParaRPr lang="it-IT" dirty="0"/>
        </a:p>
      </dgm:t>
    </dgm:pt>
    <dgm:pt modelId="{024392AA-0617-4741-8E5B-6C92582A8717}" type="parTrans" cxnId="{FEE47F91-0530-41AE-AFE6-7C751D306B62}">
      <dgm:prSet/>
      <dgm:spPr/>
      <dgm:t>
        <a:bodyPr/>
        <a:lstStyle/>
        <a:p>
          <a:endParaRPr lang="it-IT"/>
        </a:p>
      </dgm:t>
    </dgm:pt>
    <dgm:pt modelId="{5FBE4460-3AE9-4C51-B6DE-4B9D3562AF29}" type="sibTrans" cxnId="{FEE47F91-0530-41AE-AFE6-7C751D306B62}">
      <dgm:prSet/>
      <dgm:spPr/>
      <dgm:t>
        <a:bodyPr/>
        <a:lstStyle/>
        <a:p>
          <a:endParaRPr lang="it-IT"/>
        </a:p>
      </dgm:t>
    </dgm:pt>
    <dgm:pt modelId="{96335177-16D3-455A-A444-334FCC9EC522}">
      <dgm:prSet phldrT="[Testo]"/>
      <dgm:spPr>
        <a:solidFill>
          <a:srgbClr val="A3D5CF"/>
        </a:solidFill>
      </dgm:spPr>
      <dgm:t>
        <a:bodyPr/>
        <a:lstStyle/>
        <a:p>
          <a:r>
            <a:rPr lang="it-IT" dirty="0">
              <a:latin typeface="Bahnschrift Light" panose="020B0502040204020203" pitchFamily="34" charset="0"/>
            </a:rPr>
            <a:t>Social Network Analysis</a:t>
          </a:r>
        </a:p>
        <a:p>
          <a:endParaRPr lang="it-IT" dirty="0"/>
        </a:p>
        <a:p>
          <a:endParaRPr lang="it-IT" dirty="0"/>
        </a:p>
      </dgm:t>
    </dgm:pt>
    <dgm:pt modelId="{A98D9163-B253-41FC-BBAC-D9A9C04CC17A}" type="parTrans" cxnId="{05730EC7-69E9-497D-A8EA-2044A70C9DDD}">
      <dgm:prSet/>
      <dgm:spPr/>
      <dgm:t>
        <a:bodyPr/>
        <a:lstStyle/>
        <a:p>
          <a:endParaRPr lang="it-IT"/>
        </a:p>
      </dgm:t>
    </dgm:pt>
    <dgm:pt modelId="{9C2DBB46-3520-4893-B513-D52D664A1BC4}" type="sibTrans" cxnId="{05730EC7-69E9-497D-A8EA-2044A70C9DDD}">
      <dgm:prSet/>
      <dgm:spPr/>
      <dgm:t>
        <a:bodyPr/>
        <a:lstStyle/>
        <a:p>
          <a:endParaRPr lang="it-IT"/>
        </a:p>
      </dgm:t>
    </dgm:pt>
    <dgm:pt modelId="{47A6C741-BEC1-4ED5-B5E9-0019D22FA27C}">
      <dgm:prSet phldrT="[Testo]"/>
      <dgm:spPr/>
      <dgm:t>
        <a:bodyPr/>
        <a:lstStyle/>
        <a:p>
          <a:r>
            <a:rPr lang="it-IT" dirty="0">
              <a:latin typeface="Bahnschrift Light" panose="020B0502040204020203" pitchFamily="34" charset="0"/>
            </a:rPr>
            <a:t>Social Content Analysis</a:t>
          </a:r>
        </a:p>
        <a:p>
          <a:endParaRPr lang="it-IT" dirty="0"/>
        </a:p>
        <a:p>
          <a:endParaRPr lang="it-IT" dirty="0"/>
        </a:p>
      </dgm:t>
    </dgm:pt>
    <dgm:pt modelId="{4CBD416C-115A-466C-BE90-2B7D301404FB}" type="parTrans" cxnId="{EE58613F-F774-4C83-8D3B-DBDBDDD22D00}">
      <dgm:prSet/>
      <dgm:spPr/>
      <dgm:t>
        <a:bodyPr/>
        <a:lstStyle/>
        <a:p>
          <a:endParaRPr lang="it-IT"/>
        </a:p>
      </dgm:t>
    </dgm:pt>
    <dgm:pt modelId="{7E0CEBB1-2D7A-44DE-BE28-1D779D182341}" type="sibTrans" cxnId="{EE58613F-F774-4C83-8D3B-DBDBDDD22D00}">
      <dgm:prSet/>
      <dgm:spPr/>
      <dgm:t>
        <a:bodyPr/>
        <a:lstStyle/>
        <a:p>
          <a:endParaRPr lang="it-IT"/>
        </a:p>
      </dgm:t>
    </dgm:pt>
    <dgm:pt modelId="{62BB4881-3855-4B98-B85D-F1766DF4611F}">
      <dgm:prSet phldrT="[Testo]"/>
      <dgm:spPr/>
      <dgm:t>
        <a:bodyPr/>
        <a:lstStyle/>
        <a:p>
          <a:r>
            <a:rPr lang="it-IT" dirty="0">
              <a:latin typeface="Bahnschrift Light" panose="020B0502040204020203" pitchFamily="34" charset="0"/>
            </a:rPr>
            <a:t>Conclusioni</a:t>
          </a:r>
        </a:p>
      </dgm:t>
    </dgm:pt>
    <dgm:pt modelId="{AFEA6770-43D2-4440-B34D-2058B8A5119B}" type="parTrans" cxnId="{3EE3024C-75B2-4CC9-B2F7-D33973610502}">
      <dgm:prSet/>
      <dgm:spPr/>
      <dgm:t>
        <a:bodyPr/>
        <a:lstStyle/>
        <a:p>
          <a:endParaRPr lang="it-IT"/>
        </a:p>
      </dgm:t>
    </dgm:pt>
    <dgm:pt modelId="{873CCD89-9262-4306-BBB4-DB0388B9912C}" type="sibTrans" cxnId="{3EE3024C-75B2-4CC9-B2F7-D33973610502}">
      <dgm:prSet/>
      <dgm:spPr/>
      <dgm:t>
        <a:bodyPr/>
        <a:lstStyle/>
        <a:p>
          <a:endParaRPr lang="it-IT"/>
        </a:p>
      </dgm:t>
    </dgm:pt>
    <dgm:pt modelId="{68C401BF-C4AE-40CE-AEDC-65D05A3CCF74}" type="pres">
      <dgm:prSet presAssocID="{17D791D7-E17F-4D14-B1CF-2AE28DDF6562}" presName="Name0" presStyleCnt="0">
        <dgm:presLayoutVars>
          <dgm:dir/>
          <dgm:resizeHandles val="exact"/>
        </dgm:presLayoutVars>
      </dgm:prSet>
      <dgm:spPr/>
    </dgm:pt>
    <dgm:pt modelId="{1C27B09C-15AA-4708-8A47-B7DB0766A247}" type="pres">
      <dgm:prSet presAssocID="{148F8133-80F8-4E96-BA21-548D9F12E419}" presName="node" presStyleLbl="node1" presStyleIdx="0" presStyleCnt="7" custLinFactNeighborY="-2541">
        <dgm:presLayoutVars>
          <dgm:bulletEnabled val="1"/>
        </dgm:presLayoutVars>
      </dgm:prSet>
      <dgm:spPr/>
    </dgm:pt>
    <dgm:pt modelId="{209E4333-932F-4BCE-89E7-BE3F06B03E69}" type="pres">
      <dgm:prSet presAssocID="{871872A5-1EA3-4D87-B287-1B46DE140800}" presName="sibTrans" presStyleLbl="sibTrans1D1" presStyleIdx="0" presStyleCnt="6"/>
      <dgm:spPr/>
    </dgm:pt>
    <dgm:pt modelId="{3FF9E34C-0757-4D6F-B98D-348BE629B0D9}" type="pres">
      <dgm:prSet presAssocID="{871872A5-1EA3-4D87-B287-1B46DE140800}" presName="connectorText" presStyleLbl="sibTrans1D1" presStyleIdx="0" presStyleCnt="6"/>
      <dgm:spPr/>
    </dgm:pt>
    <dgm:pt modelId="{70135C69-19CF-4BBB-9050-3CD14E921877}" type="pres">
      <dgm:prSet presAssocID="{F179511E-0098-4686-B47A-E804B0A3F912}" presName="node" presStyleLbl="node1" presStyleIdx="1" presStyleCnt="7">
        <dgm:presLayoutVars>
          <dgm:bulletEnabled val="1"/>
        </dgm:presLayoutVars>
      </dgm:prSet>
      <dgm:spPr/>
    </dgm:pt>
    <dgm:pt modelId="{011D6896-FD26-45AA-BB89-E88659BBD63D}" type="pres">
      <dgm:prSet presAssocID="{5FBE4460-3AE9-4C51-B6DE-4B9D3562AF29}" presName="sibTrans" presStyleLbl="sibTrans1D1" presStyleIdx="1" presStyleCnt="6"/>
      <dgm:spPr/>
    </dgm:pt>
    <dgm:pt modelId="{C9519205-67F6-4166-BF3D-1E1512512ED2}" type="pres">
      <dgm:prSet presAssocID="{5FBE4460-3AE9-4C51-B6DE-4B9D3562AF29}" presName="connectorText" presStyleLbl="sibTrans1D1" presStyleIdx="1" presStyleCnt="6"/>
      <dgm:spPr/>
    </dgm:pt>
    <dgm:pt modelId="{3220C4AC-20F6-4C78-A2DA-97E101EBBE60}" type="pres">
      <dgm:prSet presAssocID="{41528983-C4E0-4C8C-9227-50DD14E9EA84}" presName="node" presStyleLbl="node1" presStyleIdx="2" presStyleCnt="7">
        <dgm:presLayoutVars>
          <dgm:bulletEnabled val="1"/>
        </dgm:presLayoutVars>
      </dgm:prSet>
      <dgm:spPr/>
    </dgm:pt>
    <dgm:pt modelId="{199646F7-8AD3-42FD-B005-C4A9162775D5}" type="pres">
      <dgm:prSet presAssocID="{0AA180DA-B330-4350-B842-27AFAFA03D6A}" presName="sibTrans" presStyleLbl="sibTrans1D1" presStyleIdx="2" presStyleCnt="6"/>
      <dgm:spPr/>
    </dgm:pt>
    <dgm:pt modelId="{CE29AEAF-1CCB-481F-A51D-248E6F156DC3}" type="pres">
      <dgm:prSet presAssocID="{0AA180DA-B330-4350-B842-27AFAFA03D6A}" presName="connectorText" presStyleLbl="sibTrans1D1" presStyleIdx="2" presStyleCnt="6"/>
      <dgm:spPr/>
    </dgm:pt>
    <dgm:pt modelId="{AB7C3B4A-84AC-401B-93DA-DAC0B1A709F0}" type="pres">
      <dgm:prSet presAssocID="{96335177-16D3-455A-A444-334FCC9EC522}" presName="node" presStyleLbl="node1" presStyleIdx="3" presStyleCnt="7" custLinFactNeighborY="-2740">
        <dgm:presLayoutVars>
          <dgm:bulletEnabled val="1"/>
        </dgm:presLayoutVars>
      </dgm:prSet>
      <dgm:spPr/>
    </dgm:pt>
    <dgm:pt modelId="{CC7D091A-9FC0-4772-8B32-6E1E58B571EF}" type="pres">
      <dgm:prSet presAssocID="{9C2DBB46-3520-4893-B513-D52D664A1BC4}" presName="sibTrans" presStyleLbl="sibTrans1D1" presStyleIdx="3" presStyleCnt="6"/>
      <dgm:spPr/>
    </dgm:pt>
    <dgm:pt modelId="{4B0AED04-C6AF-4EB5-A776-69AE4C2F5A15}" type="pres">
      <dgm:prSet presAssocID="{9C2DBB46-3520-4893-B513-D52D664A1BC4}" presName="connectorText" presStyleLbl="sibTrans1D1" presStyleIdx="3" presStyleCnt="6"/>
      <dgm:spPr/>
    </dgm:pt>
    <dgm:pt modelId="{5049B86B-D40B-443F-AFBE-743BE83DDCB8}" type="pres">
      <dgm:prSet presAssocID="{47A6C741-BEC1-4ED5-B5E9-0019D22FA27C}" presName="node" presStyleLbl="node1" presStyleIdx="4" presStyleCnt="7">
        <dgm:presLayoutVars>
          <dgm:bulletEnabled val="1"/>
        </dgm:presLayoutVars>
      </dgm:prSet>
      <dgm:spPr/>
    </dgm:pt>
    <dgm:pt modelId="{A9CEE515-B951-4775-BC42-05F8F97EE9F8}" type="pres">
      <dgm:prSet presAssocID="{7E0CEBB1-2D7A-44DE-BE28-1D779D182341}" presName="sibTrans" presStyleLbl="sibTrans1D1" presStyleIdx="4" presStyleCnt="6"/>
      <dgm:spPr/>
    </dgm:pt>
    <dgm:pt modelId="{17D59D84-1D54-4308-8285-572A8771A68E}" type="pres">
      <dgm:prSet presAssocID="{7E0CEBB1-2D7A-44DE-BE28-1D779D182341}" presName="connectorText" presStyleLbl="sibTrans1D1" presStyleIdx="4" presStyleCnt="6"/>
      <dgm:spPr/>
    </dgm:pt>
    <dgm:pt modelId="{D09D5D28-4CF3-43FB-ADEB-ABCC1419D417}" type="pres">
      <dgm:prSet presAssocID="{A4563B5F-256B-45AC-85EF-6A0530643BF1}" presName="node" presStyleLbl="node1" presStyleIdx="5" presStyleCnt="7">
        <dgm:presLayoutVars>
          <dgm:bulletEnabled val="1"/>
        </dgm:presLayoutVars>
      </dgm:prSet>
      <dgm:spPr/>
    </dgm:pt>
    <dgm:pt modelId="{81BBD702-E0F1-474C-A363-EA996C9BC413}" type="pres">
      <dgm:prSet presAssocID="{C2729700-DB5F-46A1-8D6F-B292D22DAA24}" presName="sibTrans" presStyleLbl="sibTrans1D1" presStyleIdx="5" presStyleCnt="6"/>
      <dgm:spPr/>
    </dgm:pt>
    <dgm:pt modelId="{A02944C2-0EB7-43C0-BBAF-44AC2C33765F}" type="pres">
      <dgm:prSet presAssocID="{C2729700-DB5F-46A1-8D6F-B292D22DAA24}" presName="connectorText" presStyleLbl="sibTrans1D1" presStyleIdx="5" presStyleCnt="6"/>
      <dgm:spPr/>
    </dgm:pt>
    <dgm:pt modelId="{AF7589BF-796A-42A5-BC5E-EB2369244638}" type="pres">
      <dgm:prSet presAssocID="{62BB4881-3855-4B98-B85D-F1766DF4611F}" presName="node" presStyleLbl="node1" presStyleIdx="6" presStyleCnt="7">
        <dgm:presLayoutVars>
          <dgm:bulletEnabled val="1"/>
        </dgm:presLayoutVars>
      </dgm:prSet>
      <dgm:spPr/>
    </dgm:pt>
  </dgm:ptLst>
  <dgm:cxnLst>
    <dgm:cxn modelId="{FC49B20E-BB2F-4EC5-9B49-7D7E351F142A}" type="presOf" srcId="{871872A5-1EA3-4D87-B287-1B46DE140800}" destId="{209E4333-932F-4BCE-89E7-BE3F06B03E69}" srcOrd="0" destOrd="0" presId="urn:microsoft.com/office/officeart/2016/7/layout/RepeatingBendingProcessNew"/>
    <dgm:cxn modelId="{82F6C210-CE66-415A-8126-BF013B2642DE}" type="presOf" srcId="{F179511E-0098-4686-B47A-E804B0A3F912}" destId="{70135C69-19CF-4BBB-9050-3CD14E921877}" srcOrd="0" destOrd="0" presId="urn:microsoft.com/office/officeart/2016/7/layout/RepeatingBendingProcessNew"/>
    <dgm:cxn modelId="{A74F4919-4B03-4CCA-9FA4-D142CFA091AF}" type="presOf" srcId="{148F8133-80F8-4E96-BA21-548D9F12E419}" destId="{1C27B09C-15AA-4708-8A47-B7DB0766A247}" srcOrd="0" destOrd="0" presId="urn:microsoft.com/office/officeart/2016/7/layout/RepeatingBendingProcessNew"/>
    <dgm:cxn modelId="{F1702F1C-E251-4DFD-A303-D445B36B0D7E}" type="presOf" srcId="{7E0CEBB1-2D7A-44DE-BE28-1D779D182341}" destId="{A9CEE515-B951-4775-BC42-05F8F97EE9F8}" srcOrd="0" destOrd="0" presId="urn:microsoft.com/office/officeart/2016/7/layout/RepeatingBendingProcessNew"/>
    <dgm:cxn modelId="{655ABC1C-8970-48F0-9328-C8DCA5813070}" srcId="{17D791D7-E17F-4D14-B1CF-2AE28DDF6562}" destId="{41528983-C4E0-4C8C-9227-50DD14E9EA84}" srcOrd="2" destOrd="0" parTransId="{AF2DE0D3-FC14-43C4-9E7C-416DD67CEB57}" sibTransId="{0AA180DA-B330-4350-B842-27AFAFA03D6A}"/>
    <dgm:cxn modelId="{9387A320-C564-40A8-B88B-DBE3BDDDF03E}" srcId="{17D791D7-E17F-4D14-B1CF-2AE28DDF6562}" destId="{A4563B5F-256B-45AC-85EF-6A0530643BF1}" srcOrd="5" destOrd="0" parTransId="{0E673ABE-46A8-464E-88E1-4DD15637F239}" sibTransId="{C2729700-DB5F-46A1-8D6F-B292D22DAA24}"/>
    <dgm:cxn modelId="{2C24A53A-3116-4A56-B864-BF164883912E}" type="presOf" srcId="{0AA180DA-B330-4350-B842-27AFAFA03D6A}" destId="{CE29AEAF-1CCB-481F-A51D-248E6F156DC3}" srcOrd="1" destOrd="0" presId="urn:microsoft.com/office/officeart/2016/7/layout/RepeatingBendingProcessNew"/>
    <dgm:cxn modelId="{EE58613F-F774-4C83-8D3B-DBDBDDD22D00}" srcId="{17D791D7-E17F-4D14-B1CF-2AE28DDF6562}" destId="{47A6C741-BEC1-4ED5-B5E9-0019D22FA27C}" srcOrd="4" destOrd="0" parTransId="{4CBD416C-115A-466C-BE90-2B7D301404FB}" sibTransId="{7E0CEBB1-2D7A-44DE-BE28-1D779D182341}"/>
    <dgm:cxn modelId="{A81ADB42-9856-43A5-B9C4-29DCF429B2F1}" type="presOf" srcId="{62BB4881-3855-4B98-B85D-F1766DF4611F}" destId="{AF7589BF-796A-42A5-BC5E-EB2369244638}" srcOrd="0" destOrd="0" presId="urn:microsoft.com/office/officeart/2016/7/layout/RepeatingBendingProcessNew"/>
    <dgm:cxn modelId="{61438164-6F1A-475C-B471-2E78CD81BBDD}" srcId="{17D791D7-E17F-4D14-B1CF-2AE28DDF6562}" destId="{148F8133-80F8-4E96-BA21-548D9F12E419}" srcOrd="0" destOrd="0" parTransId="{7285019E-FA92-42FE-AA5D-918B3DACD2ED}" sibTransId="{871872A5-1EA3-4D87-B287-1B46DE140800}"/>
    <dgm:cxn modelId="{3EE3024C-75B2-4CC9-B2F7-D33973610502}" srcId="{17D791D7-E17F-4D14-B1CF-2AE28DDF6562}" destId="{62BB4881-3855-4B98-B85D-F1766DF4611F}" srcOrd="6" destOrd="0" parTransId="{AFEA6770-43D2-4440-B34D-2058B8A5119B}" sibTransId="{873CCD89-9262-4306-BBB4-DB0388B9912C}"/>
    <dgm:cxn modelId="{2C38BF4D-AE32-4A8A-B64F-288369BC0A28}" type="presOf" srcId="{7E0CEBB1-2D7A-44DE-BE28-1D779D182341}" destId="{17D59D84-1D54-4308-8285-572A8771A68E}" srcOrd="1" destOrd="0" presId="urn:microsoft.com/office/officeart/2016/7/layout/RepeatingBendingProcessNew"/>
    <dgm:cxn modelId="{AC46806F-C338-483C-B324-F569B0ACD09B}" type="presOf" srcId="{47A6C741-BEC1-4ED5-B5E9-0019D22FA27C}" destId="{5049B86B-D40B-443F-AFBE-743BE83DDCB8}" srcOrd="0" destOrd="0" presId="urn:microsoft.com/office/officeart/2016/7/layout/RepeatingBendingProcessNew"/>
    <dgm:cxn modelId="{98EEC87A-652B-4F4E-BE96-EC6676694015}" type="presOf" srcId="{0AA180DA-B330-4350-B842-27AFAFA03D6A}" destId="{199646F7-8AD3-42FD-B005-C4A9162775D5}" srcOrd="0" destOrd="0" presId="urn:microsoft.com/office/officeart/2016/7/layout/RepeatingBendingProcessNew"/>
    <dgm:cxn modelId="{FF66EF90-B385-4090-86C3-C020906D8F85}" type="presOf" srcId="{17D791D7-E17F-4D14-B1CF-2AE28DDF6562}" destId="{68C401BF-C4AE-40CE-AEDC-65D05A3CCF74}" srcOrd="0" destOrd="0" presId="urn:microsoft.com/office/officeart/2016/7/layout/RepeatingBendingProcessNew"/>
    <dgm:cxn modelId="{FEE47F91-0530-41AE-AFE6-7C751D306B62}" srcId="{17D791D7-E17F-4D14-B1CF-2AE28DDF6562}" destId="{F179511E-0098-4686-B47A-E804B0A3F912}" srcOrd="1" destOrd="0" parTransId="{024392AA-0617-4741-8E5B-6C92582A8717}" sibTransId="{5FBE4460-3AE9-4C51-B6DE-4B9D3562AF29}"/>
    <dgm:cxn modelId="{42451197-0F91-4E3D-939F-10797DE43E82}" type="presOf" srcId="{9C2DBB46-3520-4893-B513-D52D664A1BC4}" destId="{CC7D091A-9FC0-4772-8B32-6E1E58B571EF}" srcOrd="0" destOrd="0" presId="urn:microsoft.com/office/officeart/2016/7/layout/RepeatingBendingProcessNew"/>
    <dgm:cxn modelId="{212CD6A3-8259-4836-A18D-26CB278C26A2}" type="presOf" srcId="{41528983-C4E0-4C8C-9227-50DD14E9EA84}" destId="{3220C4AC-20F6-4C78-A2DA-97E101EBBE60}" srcOrd="0" destOrd="0" presId="urn:microsoft.com/office/officeart/2016/7/layout/RepeatingBendingProcessNew"/>
    <dgm:cxn modelId="{05730EC7-69E9-497D-A8EA-2044A70C9DDD}" srcId="{17D791D7-E17F-4D14-B1CF-2AE28DDF6562}" destId="{96335177-16D3-455A-A444-334FCC9EC522}" srcOrd="3" destOrd="0" parTransId="{A98D9163-B253-41FC-BBAC-D9A9C04CC17A}" sibTransId="{9C2DBB46-3520-4893-B513-D52D664A1BC4}"/>
    <dgm:cxn modelId="{BC761BC7-26C4-42CB-A82A-CA04A53D4842}" type="presOf" srcId="{871872A5-1EA3-4D87-B287-1B46DE140800}" destId="{3FF9E34C-0757-4D6F-B98D-348BE629B0D9}" srcOrd="1" destOrd="0" presId="urn:microsoft.com/office/officeart/2016/7/layout/RepeatingBendingProcessNew"/>
    <dgm:cxn modelId="{53E1FCC7-5047-4F27-BBFA-1533DB34CBAC}" type="presOf" srcId="{C2729700-DB5F-46A1-8D6F-B292D22DAA24}" destId="{81BBD702-E0F1-474C-A363-EA996C9BC413}" srcOrd="0" destOrd="0" presId="urn:microsoft.com/office/officeart/2016/7/layout/RepeatingBendingProcessNew"/>
    <dgm:cxn modelId="{FA89C5C8-9F3D-4EE8-BF65-52262F5DC9C3}" type="presOf" srcId="{9C2DBB46-3520-4893-B513-D52D664A1BC4}" destId="{4B0AED04-C6AF-4EB5-A776-69AE4C2F5A15}" srcOrd="1" destOrd="0" presId="urn:microsoft.com/office/officeart/2016/7/layout/RepeatingBendingProcessNew"/>
    <dgm:cxn modelId="{C6C21DCE-F291-4176-B3F7-948FD0C29976}" type="presOf" srcId="{96335177-16D3-455A-A444-334FCC9EC522}" destId="{AB7C3B4A-84AC-401B-93DA-DAC0B1A709F0}" srcOrd="0" destOrd="0" presId="urn:microsoft.com/office/officeart/2016/7/layout/RepeatingBendingProcessNew"/>
    <dgm:cxn modelId="{269952D2-FB91-4D9E-A892-7CB67476CF72}" type="presOf" srcId="{5FBE4460-3AE9-4C51-B6DE-4B9D3562AF29}" destId="{C9519205-67F6-4166-BF3D-1E1512512ED2}" srcOrd="1" destOrd="0" presId="urn:microsoft.com/office/officeart/2016/7/layout/RepeatingBendingProcessNew"/>
    <dgm:cxn modelId="{9E31BDDF-78D9-40CF-A155-4C66E662C478}" type="presOf" srcId="{C2729700-DB5F-46A1-8D6F-B292D22DAA24}" destId="{A02944C2-0EB7-43C0-BBAF-44AC2C33765F}" srcOrd="1" destOrd="0" presId="urn:microsoft.com/office/officeart/2016/7/layout/RepeatingBendingProcessNew"/>
    <dgm:cxn modelId="{CEEE86E0-271A-49E7-8D5D-542ACA35BCE8}" type="presOf" srcId="{A4563B5F-256B-45AC-85EF-6A0530643BF1}" destId="{D09D5D28-4CF3-43FB-ADEB-ABCC1419D417}" srcOrd="0" destOrd="0" presId="urn:microsoft.com/office/officeart/2016/7/layout/RepeatingBendingProcessNew"/>
    <dgm:cxn modelId="{EE641CFF-F6CB-4041-8FB2-7F9ED84D97DB}" type="presOf" srcId="{5FBE4460-3AE9-4C51-B6DE-4B9D3562AF29}" destId="{011D6896-FD26-45AA-BB89-E88659BBD63D}" srcOrd="0" destOrd="0" presId="urn:microsoft.com/office/officeart/2016/7/layout/RepeatingBendingProcessNew"/>
    <dgm:cxn modelId="{80BFE4D4-291F-45A0-8A62-5A25BF99FADC}" type="presParOf" srcId="{68C401BF-C4AE-40CE-AEDC-65D05A3CCF74}" destId="{1C27B09C-15AA-4708-8A47-B7DB0766A247}" srcOrd="0" destOrd="0" presId="urn:microsoft.com/office/officeart/2016/7/layout/RepeatingBendingProcessNew"/>
    <dgm:cxn modelId="{6EF328DB-63F6-4747-A5D9-FE7D7AD3883C}" type="presParOf" srcId="{68C401BF-C4AE-40CE-AEDC-65D05A3CCF74}" destId="{209E4333-932F-4BCE-89E7-BE3F06B03E69}" srcOrd="1" destOrd="0" presId="urn:microsoft.com/office/officeart/2016/7/layout/RepeatingBendingProcessNew"/>
    <dgm:cxn modelId="{0AB3FDA6-D043-432F-A8D9-725A4212B33B}" type="presParOf" srcId="{209E4333-932F-4BCE-89E7-BE3F06B03E69}" destId="{3FF9E34C-0757-4D6F-B98D-348BE629B0D9}" srcOrd="0" destOrd="0" presId="urn:microsoft.com/office/officeart/2016/7/layout/RepeatingBendingProcessNew"/>
    <dgm:cxn modelId="{D75DF364-36D4-4F13-9D28-3F8FA86BB36D}" type="presParOf" srcId="{68C401BF-C4AE-40CE-AEDC-65D05A3CCF74}" destId="{70135C69-19CF-4BBB-9050-3CD14E921877}" srcOrd="2" destOrd="0" presId="urn:microsoft.com/office/officeart/2016/7/layout/RepeatingBendingProcessNew"/>
    <dgm:cxn modelId="{4D46D165-343B-4CBC-B261-399B880406D8}" type="presParOf" srcId="{68C401BF-C4AE-40CE-AEDC-65D05A3CCF74}" destId="{011D6896-FD26-45AA-BB89-E88659BBD63D}" srcOrd="3" destOrd="0" presId="urn:microsoft.com/office/officeart/2016/7/layout/RepeatingBendingProcessNew"/>
    <dgm:cxn modelId="{BC694ECA-466A-481C-99A3-250A7C44C203}" type="presParOf" srcId="{011D6896-FD26-45AA-BB89-E88659BBD63D}" destId="{C9519205-67F6-4166-BF3D-1E1512512ED2}" srcOrd="0" destOrd="0" presId="urn:microsoft.com/office/officeart/2016/7/layout/RepeatingBendingProcessNew"/>
    <dgm:cxn modelId="{9B3D151E-0DD3-4CD3-BB8E-FCA68E48FB14}" type="presParOf" srcId="{68C401BF-C4AE-40CE-AEDC-65D05A3CCF74}" destId="{3220C4AC-20F6-4C78-A2DA-97E101EBBE60}" srcOrd="4" destOrd="0" presId="urn:microsoft.com/office/officeart/2016/7/layout/RepeatingBendingProcessNew"/>
    <dgm:cxn modelId="{0EE548FE-CFA3-43BE-9518-78FA38AD7848}" type="presParOf" srcId="{68C401BF-C4AE-40CE-AEDC-65D05A3CCF74}" destId="{199646F7-8AD3-42FD-B005-C4A9162775D5}" srcOrd="5" destOrd="0" presId="urn:microsoft.com/office/officeart/2016/7/layout/RepeatingBendingProcessNew"/>
    <dgm:cxn modelId="{9AFDCE98-29B4-4BC9-9108-13A346D00EA4}" type="presParOf" srcId="{199646F7-8AD3-42FD-B005-C4A9162775D5}" destId="{CE29AEAF-1CCB-481F-A51D-248E6F156DC3}" srcOrd="0" destOrd="0" presId="urn:microsoft.com/office/officeart/2016/7/layout/RepeatingBendingProcessNew"/>
    <dgm:cxn modelId="{1D99ED64-C81E-49DF-89FF-53177F61E0A9}" type="presParOf" srcId="{68C401BF-C4AE-40CE-AEDC-65D05A3CCF74}" destId="{AB7C3B4A-84AC-401B-93DA-DAC0B1A709F0}" srcOrd="6" destOrd="0" presId="urn:microsoft.com/office/officeart/2016/7/layout/RepeatingBendingProcessNew"/>
    <dgm:cxn modelId="{4B059307-EDC2-44C1-93C9-4AF3167A417D}" type="presParOf" srcId="{68C401BF-C4AE-40CE-AEDC-65D05A3CCF74}" destId="{CC7D091A-9FC0-4772-8B32-6E1E58B571EF}" srcOrd="7" destOrd="0" presId="urn:microsoft.com/office/officeart/2016/7/layout/RepeatingBendingProcessNew"/>
    <dgm:cxn modelId="{0ECA72D5-8CB1-43CB-9DAA-F4FF6865B814}" type="presParOf" srcId="{CC7D091A-9FC0-4772-8B32-6E1E58B571EF}" destId="{4B0AED04-C6AF-4EB5-A776-69AE4C2F5A15}" srcOrd="0" destOrd="0" presId="urn:microsoft.com/office/officeart/2016/7/layout/RepeatingBendingProcessNew"/>
    <dgm:cxn modelId="{613AEDE7-C9B3-4299-85B4-E907246039DA}" type="presParOf" srcId="{68C401BF-C4AE-40CE-AEDC-65D05A3CCF74}" destId="{5049B86B-D40B-443F-AFBE-743BE83DDCB8}" srcOrd="8" destOrd="0" presId="urn:microsoft.com/office/officeart/2016/7/layout/RepeatingBendingProcessNew"/>
    <dgm:cxn modelId="{CEB49513-FF00-4C9A-9FDE-9E561A861BAA}" type="presParOf" srcId="{68C401BF-C4AE-40CE-AEDC-65D05A3CCF74}" destId="{A9CEE515-B951-4775-BC42-05F8F97EE9F8}" srcOrd="9" destOrd="0" presId="urn:microsoft.com/office/officeart/2016/7/layout/RepeatingBendingProcessNew"/>
    <dgm:cxn modelId="{89BBC081-3092-4A18-A140-DAB20D94FC2F}" type="presParOf" srcId="{A9CEE515-B951-4775-BC42-05F8F97EE9F8}" destId="{17D59D84-1D54-4308-8285-572A8771A68E}" srcOrd="0" destOrd="0" presId="urn:microsoft.com/office/officeart/2016/7/layout/RepeatingBendingProcessNew"/>
    <dgm:cxn modelId="{E155F383-F871-4C75-B5D4-7A3166C86E69}" type="presParOf" srcId="{68C401BF-C4AE-40CE-AEDC-65D05A3CCF74}" destId="{D09D5D28-4CF3-43FB-ADEB-ABCC1419D417}" srcOrd="10" destOrd="0" presId="urn:microsoft.com/office/officeart/2016/7/layout/RepeatingBendingProcessNew"/>
    <dgm:cxn modelId="{A457AD37-33A7-4010-9CD5-83FF9B15B8EF}" type="presParOf" srcId="{68C401BF-C4AE-40CE-AEDC-65D05A3CCF74}" destId="{81BBD702-E0F1-474C-A363-EA996C9BC413}" srcOrd="11" destOrd="0" presId="urn:microsoft.com/office/officeart/2016/7/layout/RepeatingBendingProcessNew"/>
    <dgm:cxn modelId="{4415CFDF-9070-49D3-B668-3B16D053EC3E}" type="presParOf" srcId="{81BBD702-E0F1-474C-A363-EA996C9BC413}" destId="{A02944C2-0EB7-43C0-BBAF-44AC2C33765F}" srcOrd="0" destOrd="0" presId="urn:microsoft.com/office/officeart/2016/7/layout/RepeatingBendingProcessNew"/>
    <dgm:cxn modelId="{B8C80A47-8F23-4F28-8FCA-B518BE3C02A8}" type="presParOf" srcId="{68C401BF-C4AE-40CE-AEDC-65D05A3CCF74}" destId="{AF7589BF-796A-42A5-BC5E-EB2369244638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9E4333-932F-4BCE-89E7-BE3F06B03E69}">
      <dsp:nvSpPr>
        <dsp:cNvPr id="0" name=""/>
        <dsp:cNvSpPr/>
      </dsp:nvSpPr>
      <dsp:spPr>
        <a:xfrm>
          <a:off x="2024460" y="501067"/>
          <a:ext cx="3886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1401" y="45720"/>
              </a:lnTo>
              <a:lnTo>
                <a:pt x="211401" y="45740"/>
              </a:lnTo>
              <a:lnTo>
                <a:pt x="388603" y="4574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2208281" y="544691"/>
        <a:ext cx="20960" cy="4192"/>
      </dsp:txXfrm>
    </dsp:sp>
    <dsp:sp modelId="{1C27B09C-15AA-4708-8A47-B7DB0766A247}">
      <dsp:nvSpPr>
        <dsp:cNvPr id="0" name=""/>
        <dsp:cNvSpPr/>
      </dsp:nvSpPr>
      <dsp:spPr>
        <a:xfrm>
          <a:off x="203635" y="0"/>
          <a:ext cx="1822624" cy="109357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9310" tIns="93747" rIns="89310" bIns="9374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>
              <a:latin typeface="Bahnschrift Light" panose="020B0502040204020203" pitchFamily="34" charset="0"/>
            </a:rPr>
            <a:t>Introduzione e domande di ricerca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 dirty="0"/>
        </a:p>
      </dsp:txBody>
      <dsp:txXfrm>
        <a:off x="203635" y="0"/>
        <a:ext cx="1822624" cy="1093574"/>
      </dsp:txXfrm>
    </dsp:sp>
    <dsp:sp modelId="{011D6896-FD26-45AA-BB89-E88659BBD63D}">
      <dsp:nvSpPr>
        <dsp:cNvPr id="0" name=""/>
        <dsp:cNvSpPr/>
      </dsp:nvSpPr>
      <dsp:spPr>
        <a:xfrm>
          <a:off x="4266288" y="501087"/>
          <a:ext cx="3886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8603" y="45720"/>
              </a:lnTo>
            </a:path>
          </a:pathLst>
        </a:custGeom>
        <a:noFill/>
        <a:ln w="6350" cap="flat" cmpd="sng" algn="ctr">
          <a:solidFill>
            <a:schemeClr val="accent2">
              <a:hueOff val="-289240"/>
              <a:satOff val="-1985"/>
              <a:lumOff val="102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4450109" y="544711"/>
        <a:ext cx="20960" cy="4192"/>
      </dsp:txXfrm>
    </dsp:sp>
    <dsp:sp modelId="{70135C69-19CF-4BBB-9050-3CD14E921877}">
      <dsp:nvSpPr>
        <dsp:cNvPr id="0" name=""/>
        <dsp:cNvSpPr/>
      </dsp:nvSpPr>
      <dsp:spPr>
        <a:xfrm>
          <a:off x="2445463" y="20"/>
          <a:ext cx="1822624" cy="1093574"/>
        </a:xfrm>
        <a:prstGeom prst="rect">
          <a:avLst/>
        </a:prstGeom>
        <a:gradFill rotWithShape="0">
          <a:gsLst>
            <a:gs pos="0">
              <a:schemeClr val="accent2">
                <a:hueOff val="-241033"/>
                <a:satOff val="-1654"/>
                <a:lumOff val="85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241033"/>
                <a:satOff val="-1654"/>
                <a:lumOff val="85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241033"/>
                <a:satOff val="-1654"/>
                <a:lumOff val="85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9310" tIns="93747" rIns="89310" bIns="9374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>
              <a:latin typeface="Bahnschrift Light" panose="020B0502040204020203" pitchFamily="34" charset="0"/>
            </a:rPr>
            <a:t>Raccolta dati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 dirty="0"/>
        </a:p>
      </dsp:txBody>
      <dsp:txXfrm>
        <a:off x="2445463" y="20"/>
        <a:ext cx="1822624" cy="1093574"/>
      </dsp:txXfrm>
    </dsp:sp>
    <dsp:sp modelId="{199646F7-8AD3-42FD-B005-C4A9162775D5}">
      <dsp:nvSpPr>
        <dsp:cNvPr id="0" name=""/>
        <dsp:cNvSpPr/>
      </dsp:nvSpPr>
      <dsp:spPr>
        <a:xfrm>
          <a:off x="1114947" y="1091795"/>
          <a:ext cx="4483656" cy="358639"/>
        </a:xfrm>
        <a:custGeom>
          <a:avLst/>
          <a:gdLst/>
          <a:ahLst/>
          <a:cxnLst/>
          <a:rect l="0" t="0" r="0" b="0"/>
          <a:pathLst>
            <a:path>
              <a:moveTo>
                <a:pt x="4483656" y="0"/>
              </a:moveTo>
              <a:lnTo>
                <a:pt x="4483656" y="196419"/>
              </a:lnTo>
              <a:lnTo>
                <a:pt x="0" y="196419"/>
              </a:lnTo>
              <a:lnTo>
                <a:pt x="0" y="358639"/>
              </a:lnTo>
            </a:path>
          </a:pathLst>
        </a:custGeom>
        <a:noFill/>
        <a:ln w="6350" cap="flat" cmpd="sng" algn="ctr">
          <a:solidFill>
            <a:schemeClr val="accent2">
              <a:hueOff val="-578480"/>
              <a:satOff val="-3970"/>
              <a:lumOff val="203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3244262" y="1269018"/>
        <a:ext cx="225026" cy="4192"/>
      </dsp:txXfrm>
    </dsp:sp>
    <dsp:sp modelId="{3220C4AC-20F6-4C78-A2DA-97E101EBBE60}">
      <dsp:nvSpPr>
        <dsp:cNvPr id="0" name=""/>
        <dsp:cNvSpPr/>
      </dsp:nvSpPr>
      <dsp:spPr>
        <a:xfrm>
          <a:off x="4687291" y="20"/>
          <a:ext cx="1822624" cy="1093574"/>
        </a:xfrm>
        <a:prstGeom prst="rect">
          <a:avLst/>
        </a:prstGeom>
        <a:gradFill rotWithShape="0">
          <a:gsLst>
            <a:gs pos="0">
              <a:schemeClr val="accent2">
                <a:hueOff val="-482067"/>
                <a:satOff val="-3308"/>
                <a:lumOff val="169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482067"/>
                <a:satOff val="-3308"/>
                <a:lumOff val="169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482067"/>
                <a:satOff val="-3308"/>
                <a:lumOff val="169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9310" tIns="93747" rIns="89310" bIns="9374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>
              <a:latin typeface="Bahnschrift Light" panose="020B0502040204020203" pitchFamily="34" charset="0"/>
            </a:rPr>
            <a:t>Analisi esplorativa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 dirty="0"/>
        </a:p>
      </dsp:txBody>
      <dsp:txXfrm>
        <a:off x="4687291" y="20"/>
        <a:ext cx="1822624" cy="1093574"/>
      </dsp:txXfrm>
    </dsp:sp>
    <dsp:sp modelId="{CC7D091A-9FC0-4772-8B32-6E1E58B571EF}">
      <dsp:nvSpPr>
        <dsp:cNvPr id="0" name=""/>
        <dsp:cNvSpPr/>
      </dsp:nvSpPr>
      <dsp:spPr>
        <a:xfrm>
          <a:off x="2024460" y="1983902"/>
          <a:ext cx="3886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1401" y="45720"/>
              </a:lnTo>
              <a:lnTo>
                <a:pt x="211401" y="75683"/>
              </a:lnTo>
              <a:lnTo>
                <a:pt x="388603" y="75683"/>
              </a:lnTo>
            </a:path>
          </a:pathLst>
        </a:custGeom>
        <a:noFill/>
        <a:ln w="6350" cap="flat" cmpd="sng" algn="ctr">
          <a:solidFill>
            <a:schemeClr val="accent2">
              <a:hueOff val="-867720"/>
              <a:satOff val="-5954"/>
              <a:lumOff val="305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2208255" y="2027526"/>
        <a:ext cx="21013" cy="4192"/>
      </dsp:txXfrm>
    </dsp:sp>
    <dsp:sp modelId="{AB7C3B4A-84AC-401B-93DA-DAC0B1A709F0}">
      <dsp:nvSpPr>
        <dsp:cNvPr id="0" name=""/>
        <dsp:cNvSpPr/>
      </dsp:nvSpPr>
      <dsp:spPr>
        <a:xfrm>
          <a:off x="203635" y="1482834"/>
          <a:ext cx="1822624" cy="1093574"/>
        </a:xfrm>
        <a:prstGeom prst="rect">
          <a:avLst/>
        </a:prstGeom>
        <a:solidFill>
          <a:srgbClr val="A3D5CF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9310" tIns="93747" rIns="89310" bIns="9374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>
              <a:latin typeface="Bahnschrift Light" panose="020B0502040204020203" pitchFamily="34" charset="0"/>
            </a:rPr>
            <a:t>Social Network Analysis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 dirty="0"/>
        </a:p>
      </dsp:txBody>
      <dsp:txXfrm>
        <a:off x="203635" y="1482834"/>
        <a:ext cx="1822624" cy="1093574"/>
      </dsp:txXfrm>
    </dsp:sp>
    <dsp:sp modelId="{A9CEE515-B951-4775-BC42-05F8F97EE9F8}">
      <dsp:nvSpPr>
        <dsp:cNvPr id="0" name=""/>
        <dsp:cNvSpPr/>
      </dsp:nvSpPr>
      <dsp:spPr>
        <a:xfrm>
          <a:off x="4266288" y="2013866"/>
          <a:ext cx="3886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8603" y="45720"/>
              </a:lnTo>
            </a:path>
          </a:pathLst>
        </a:custGeom>
        <a:noFill/>
        <a:ln w="6350" cap="flat" cmpd="sng" algn="ctr">
          <a:solidFill>
            <a:schemeClr val="accent2">
              <a:hueOff val="-1156960"/>
              <a:satOff val="-7939"/>
              <a:lumOff val="407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4450109" y="2057489"/>
        <a:ext cx="20960" cy="4192"/>
      </dsp:txXfrm>
    </dsp:sp>
    <dsp:sp modelId="{5049B86B-D40B-443F-AFBE-743BE83DDCB8}">
      <dsp:nvSpPr>
        <dsp:cNvPr id="0" name=""/>
        <dsp:cNvSpPr/>
      </dsp:nvSpPr>
      <dsp:spPr>
        <a:xfrm>
          <a:off x="2445463" y="1512798"/>
          <a:ext cx="1822624" cy="1093574"/>
        </a:xfrm>
        <a:prstGeom prst="rect">
          <a:avLst/>
        </a:prstGeom>
        <a:gradFill rotWithShape="0">
          <a:gsLst>
            <a:gs pos="0">
              <a:schemeClr val="accent2">
                <a:hueOff val="-964133"/>
                <a:satOff val="-6616"/>
                <a:lumOff val="339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964133"/>
                <a:satOff val="-6616"/>
                <a:lumOff val="339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964133"/>
                <a:satOff val="-6616"/>
                <a:lumOff val="339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9310" tIns="93747" rIns="89310" bIns="9374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>
              <a:latin typeface="Bahnschrift Light" panose="020B0502040204020203" pitchFamily="34" charset="0"/>
            </a:rPr>
            <a:t>Social Content Analysis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 dirty="0"/>
        </a:p>
      </dsp:txBody>
      <dsp:txXfrm>
        <a:off x="2445463" y="1512798"/>
        <a:ext cx="1822624" cy="1093574"/>
      </dsp:txXfrm>
    </dsp:sp>
    <dsp:sp modelId="{81BBD702-E0F1-474C-A363-EA996C9BC413}">
      <dsp:nvSpPr>
        <dsp:cNvPr id="0" name=""/>
        <dsp:cNvSpPr/>
      </dsp:nvSpPr>
      <dsp:spPr>
        <a:xfrm>
          <a:off x="1114947" y="2604573"/>
          <a:ext cx="4483656" cy="388603"/>
        </a:xfrm>
        <a:custGeom>
          <a:avLst/>
          <a:gdLst/>
          <a:ahLst/>
          <a:cxnLst/>
          <a:rect l="0" t="0" r="0" b="0"/>
          <a:pathLst>
            <a:path>
              <a:moveTo>
                <a:pt x="4483656" y="0"/>
              </a:moveTo>
              <a:lnTo>
                <a:pt x="4483656" y="211401"/>
              </a:lnTo>
              <a:lnTo>
                <a:pt x="0" y="211401"/>
              </a:lnTo>
              <a:lnTo>
                <a:pt x="0" y="388603"/>
              </a:lnTo>
            </a:path>
          </a:pathLst>
        </a:custGeom>
        <a:noFill/>
        <a:ln w="6350" cap="flat" cmpd="sng" algn="ctr">
          <a:solidFill>
            <a:schemeClr val="accent2">
              <a:hueOff val="-1446200"/>
              <a:satOff val="-9924"/>
              <a:lumOff val="509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3244195" y="2796779"/>
        <a:ext cx="225160" cy="4192"/>
      </dsp:txXfrm>
    </dsp:sp>
    <dsp:sp modelId="{D09D5D28-4CF3-43FB-ADEB-ABCC1419D417}">
      <dsp:nvSpPr>
        <dsp:cNvPr id="0" name=""/>
        <dsp:cNvSpPr/>
      </dsp:nvSpPr>
      <dsp:spPr>
        <a:xfrm>
          <a:off x="4687291" y="1512798"/>
          <a:ext cx="1822624" cy="1093574"/>
        </a:xfrm>
        <a:prstGeom prst="rect">
          <a:avLst/>
        </a:prstGeom>
        <a:gradFill rotWithShape="0">
          <a:gsLst>
            <a:gs pos="0">
              <a:schemeClr val="accent2">
                <a:hueOff val="-1205167"/>
                <a:satOff val="-8270"/>
                <a:lumOff val="424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205167"/>
                <a:satOff val="-8270"/>
                <a:lumOff val="424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205167"/>
                <a:satOff val="-8270"/>
                <a:lumOff val="424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9310" tIns="93747" rIns="89310" bIns="9374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>
              <a:latin typeface="Bahnschrift Light" panose="020B0502040204020203" pitchFamily="34" charset="0"/>
            </a:rPr>
            <a:t>Valutazione risultati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 dirty="0">
            <a:latin typeface="Bahnschrift Light" panose="020B0502040204020203" pitchFamily="34" charset="0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 dirty="0"/>
        </a:p>
      </dsp:txBody>
      <dsp:txXfrm>
        <a:off x="4687291" y="1512798"/>
        <a:ext cx="1822624" cy="1093574"/>
      </dsp:txXfrm>
    </dsp:sp>
    <dsp:sp modelId="{AF7589BF-796A-42A5-BC5E-EB2369244638}">
      <dsp:nvSpPr>
        <dsp:cNvPr id="0" name=""/>
        <dsp:cNvSpPr/>
      </dsp:nvSpPr>
      <dsp:spPr>
        <a:xfrm>
          <a:off x="203635" y="3025576"/>
          <a:ext cx="1822624" cy="1093574"/>
        </a:xfrm>
        <a:prstGeom prst="rect">
          <a:avLst/>
        </a:prstGeom>
        <a:gradFill rotWithShape="0">
          <a:gsLst>
            <a:gs pos="0">
              <a:schemeClr val="accent2">
                <a:hueOff val="-1446200"/>
                <a:satOff val="-9924"/>
                <a:lumOff val="509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446200"/>
                <a:satOff val="-9924"/>
                <a:lumOff val="509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446200"/>
                <a:satOff val="-9924"/>
                <a:lumOff val="509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9310" tIns="93747" rIns="89310" bIns="9374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>
              <a:latin typeface="Bahnschrift Light" panose="020B0502040204020203" pitchFamily="34" charset="0"/>
            </a:rPr>
            <a:t>Conclusioni</a:t>
          </a:r>
        </a:p>
      </dsp:txBody>
      <dsp:txXfrm>
        <a:off x="203635" y="3025576"/>
        <a:ext cx="1822624" cy="1093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11FE6-908F-42CB-A3DA-91019E8138A2}" type="datetimeFigureOut">
              <a:rPr lang="it-IT" smtClean="0"/>
              <a:t>24/02/2022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6248E-F2A0-45C6-8A0D-0D2D3533BD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9114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703CEF-26BF-453E-835C-A685D2F4E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468D32-987B-4ED8-A4AD-D8D74D6A8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A391E3-7554-4E9E-BC54-C90470B5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13858-42CE-4B4F-BA98-465B2AB4B614}" type="datetime1">
              <a:rPr lang="it-IT" smtClean="0"/>
              <a:t>24/02/2022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C0A316-F74C-4533-A215-47F07D387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C05AF1-A990-4AF3-945D-85A31C72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6F1C-53C1-4109-AA26-B5D1E6B59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885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E102ED-CDF6-4F05-8D54-7E531A4B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B07C78C-CE3F-4117-8416-C496D189F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1D1B69-1544-4884-B59A-B59C1CA7D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5DDD-9982-46E5-9A2B-F2FF5D23BCA2}" type="datetime1">
              <a:rPr lang="it-IT" smtClean="0"/>
              <a:t>24/02/2022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442862-2E9A-4FCF-917E-DED88E05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7718E4-4F45-4710-A51D-56358DC7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6F1C-53C1-4109-AA26-B5D1E6B59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747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069EBC0-8119-4989-AA87-CA6935F6F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2FCA4CA-7A52-4DE4-A0C7-62367B956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CF7A9E-9CE4-42D6-BAB3-DE6EFFC9A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629B-66DD-42DB-9AD1-E6260146A053}" type="datetime1">
              <a:rPr lang="it-IT" smtClean="0"/>
              <a:t>24/02/2022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B3A50D-06CE-4BCE-9048-F7213F09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DFE7B05-1D03-42FF-9448-04A906D2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6F1C-53C1-4109-AA26-B5D1E6B59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035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6C40F-92CC-4C3F-AFFE-349A4A0F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225D43-B148-4195-AB83-6D764024A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1047E5-6DE0-46BA-97ED-557AF8D86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250D-0C7F-48AF-8664-CEC051E94E7F}" type="datetime1">
              <a:rPr lang="it-IT" smtClean="0"/>
              <a:t>24/02/2022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86ADD2-73C6-4B7D-851F-C9D046FD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70225F-E76C-4A58-925C-480BE8C4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6F1C-53C1-4109-AA26-B5D1E6B59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174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3C6AE4-CFEF-4C12-8E6B-AD87CCFE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84C12F4-54AC-43D1-A77E-390C58E54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15945A-C909-493E-BD4E-C04FF868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B2C-D354-4477-96DB-F11477575715}" type="datetime1">
              <a:rPr lang="it-IT" smtClean="0"/>
              <a:t>24/02/2022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BB9A40-7B1E-4F8A-8EF0-ACCF61B54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C0E3CB-8525-4EF4-9CF1-6817D2FD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6F1C-53C1-4109-AA26-B5D1E6B59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339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30C13F-DE8B-47E0-A383-953ACC6A9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DFCC18-D146-4093-9C95-D71C09047E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57FE571-C14B-424A-AF14-5D1AD0900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307970B-9A6C-4093-BE97-039923499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54CE-2E9A-46F7-8E4C-18C5B5171D87}" type="datetime1">
              <a:rPr lang="it-IT" smtClean="0"/>
              <a:t>24/02/2022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58721FD-6754-4729-8BF3-A3A40A3E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C7D98B4-3E21-4F03-8231-C96602256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6F1C-53C1-4109-AA26-B5D1E6B59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789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9C2683-026B-437B-9E3B-43E2CA13A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5603937-9094-4AF4-BE91-374BB4A00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FF09FEF-540D-4A0A-AA10-7A8BF981E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671ECA5-BE99-4925-9CD6-B1EFBF018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951683A-DE60-45C9-9EBD-23E7C0E55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4E8BE7E-DF05-422C-9331-0E0D6DC10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BECD-7136-4DC8-988D-FA65C23B8C35}" type="datetime1">
              <a:rPr lang="it-IT" smtClean="0"/>
              <a:t>24/02/2022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EE67C1A-059F-4255-B08D-BD1F21E4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B9F3B5F-97D1-49CA-A1D7-DD7DBDC86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6F1C-53C1-4109-AA26-B5D1E6B59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403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79C4C8-2879-4ECF-96FF-AC9ADE8CE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6B71130-C7ED-4EF2-A826-E9C9B6B5A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FC2C-80BB-46EC-B30F-5F2734579732}" type="datetime1">
              <a:rPr lang="it-IT" smtClean="0"/>
              <a:t>24/02/2022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891C6F0-CD4A-46F4-B0F8-E22BD4EA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F907ED-BB36-4E96-8F43-17FB160F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6F1C-53C1-4109-AA26-B5D1E6B59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312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5262C4F-57D0-450C-BF80-86967F10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B318-CFD9-47DB-910B-E02BFC1DDD1B}" type="datetime1">
              <a:rPr lang="it-IT" smtClean="0"/>
              <a:t>24/02/2022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22A439C-2C7C-48E4-A944-13364C6D7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58DE69F-C306-46BF-854D-D87D5341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6F1C-53C1-4109-AA26-B5D1E6B59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962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544DED-1F28-4551-AA46-C28C8580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776CCB-C2E9-4859-B462-CA6F2E776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6415986-ED1A-4139-B306-B40AE5479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3D1B7C5-2C6B-467D-A709-88451CDF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58E8-436A-4467-941B-19DFE43B8A64}" type="datetime1">
              <a:rPr lang="it-IT" smtClean="0"/>
              <a:t>24/02/2022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CBC57D5-9F89-4451-939D-8C815700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2034443-6342-4249-97FF-8CD53126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6F1C-53C1-4109-AA26-B5D1E6B59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641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DA1352-A84D-42C8-95BA-0DFF9F44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C6F8890-670C-4822-876B-62AFDB14D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C5B095-481B-4377-A97A-DB9BEFF4A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2D34362-BAB1-4247-923E-866B3E195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F838-6E04-4A5A-A39A-78B0D3C47830}" type="datetime1">
              <a:rPr lang="it-IT" smtClean="0"/>
              <a:t>24/02/2022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6D02EF2-F88B-4F96-90EF-39F350FA5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D9D79DE-0790-49EF-AF0A-9BDBDA51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6F1C-53C1-4109-AA26-B5D1E6B59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898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C2A2AAB-AF2A-4ECD-9615-6A14E108E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F311BBF-9CDC-4C87-8337-E30488F82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788BD1-5D7E-4582-B3B8-B0596BB7B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C575D-7B25-4ED9-B447-78B2F4192B01}" type="datetime1">
              <a:rPr lang="it-IT" smtClean="0"/>
              <a:t>24/02/2022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21DC10-E2E8-4419-914C-3B93C306A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C200B6-DE72-41E4-8E7F-4BF4BDC6F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16F1C-53C1-4109-AA26-B5D1E6B59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4933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7.jpeg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93480D5-E30A-4E6D-B3A4-6209D07C6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701" y="2452526"/>
            <a:ext cx="4248318" cy="1952947"/>
          </a:xfrm>
          <a:noFill/>
        </p:spPr>
        <p:txBody>
          <a:bodyPr anchor="ctr">
            <a:normAutofit/>
          </a:bodyPr>
          <a:lstStyle/>
          <a:p>
            <a:r>
              <a:rPr lang="it-IT" sz="3600" dirty="0">
                <a:solidFill>
                  <a:srgbClr val="080808"/>
                </a:solidFill>
                <a:latin typeface="Bahnschrift Light" panose="020B0502040204020203" pitchFamily="34" charset="0"/>
              </a:rPr>
              <a:t>THE </a:t>
            </a:r>
            <a:br>
              <a:rPr lang="it-IT" sz="3600" dirty="0">
                <a:solidFill>
                  <a:srgbClr val="080808"/>
                </a:solidFill>
                <a:latin typeface="Bahnschrift Light" panose="020B0502040204020203" pitchFamily="34" charset="0"/>
              </a:rPr>
            </a:br>
            <a:r>
              <a:rPr lang="it-IT" sz="4000" dirty="0">
                <a:solidFill>
                  <a:srgbClr val="080808"/>
                </a:solidFill>
                <a:latin typeface="Bahnschrift Light" panose="020B0502040204020203" pitchFamily="34" charset="0"/>
              </a:rPr>
              <a:t>SUPERBOWL </a:t>
            </a:r>
            <a:br>
              <a:rPr lang="it-IT" sz="3600" dirty="0">
                <a:solidFill>
                  <a:srgbClr val="080808"/>
                </a:solidFill>
                <a:latin typeface="Bahnschrift Light" panose="020B0502040204020203" pitchFamily="34" charset="0"/>
              </a:rPr>
            </a:br>
            <a:r>
              <a:rPr lang="it-IT" sz="3600" dirty="0">
                <a:solidFill>
                  <a:srgbClr val="080808"/>
                </a:solidFill>
                <a:latin typeface="Bahnschrift Light" panose="020B0502040204020203" pitchFamily="34" charset="0"/>
              </a:rPr>
              <a:t>NETWORK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C661B50-6929-49AE-B678-D23F22C94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44943" y="1682590"/>
            <a:ext cx="856138" cy="85613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A4D2597-A2FE-4B0C-BB1F-540C5F256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46635" y="1669247"/>
            <a:ext cx="381459" cy="38145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A103EBF-224C-44F4-ACE5-79865767D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71328" y="5264552"/>
            <a:ext cx="723097" cy="72309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7A5F9AD-A73A-480E-A9D0-4B4234677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655277" y="5293530"/>
            <a:ext cx="322181" cy="32218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Data Science – Corso di Laurea Magistrale in Data Science ...">
            <a:extLst>
              <a:ext uri="{FF2B5EF4-FFF2-40B4-BE49-F238E27FC236}">
                <a16:creationId xmlns:a16="http://schemas.microsoft.com/office/drawing/2014/main" id="{90CA4750-D64D-414C-8B4B-3FC014480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90201" y="4569128"/>
            <a:ext cx="4427182" cy="80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C2E37ED-CE42-427C-816C-D94DFACC08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693" y="186513"/>
            <a:ext cx="1099040" cy="1086309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7B7C8A7-76DB-4D7D-8755-BB88D514CBC5}"/>
              </a:ext>
            </a:extLst>
          </p:cNvPr>
          <p:cNvSpPr txBox="1"/>
          <p:nvPr/>
        </p:nvSpPr>
        <p:spPr>
          <a:xfrm>
            <a:off x="9319313" y="5963187"/>
            <a:ext cx="35755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latin typeface="Bahnschrift Light" panose="020B0502040204020203" pitchFamily="34" charset="0"/>
              </a:rPr>
              <a:t>Laura Nembrini </a:t>
            </a:r>
            <a:r>
              <a:rPr lang="it-IT" sz="1100" dirty="0" err="1">
                <a:latin typeface="Bahnschrift Light" panose="020B0502040204020203" pitchFamily="34" charset="0"/>
              </a:rPr>
              <a:t>Matr</a:t>
            </a:r>
            <a:r>
              <a:rPr lang="it-IT" sz="1100" dirty="0">
                <a:latin typeface="Bahnschrift Light" panose="020B0502040204020203" pitchFamily="34" charset="0"/>
              </a:rPr>
              <a:t>. 819059</a:t>
            </a:r>
          </a:p>
          <a:p>
            <a:r>
              <a:rPr lang="it-IT" sz="1100" dirty="0">
                <a:latin typeface="Bahnschrift Light" panose="020B0502040204020203" pitchFamily="34" charset="0"/>
              </a:rPr>
              <a:t>Gabriele Strano </a:t>
            </a:r>
            <a:r>
              <a:rPr lang="it-IT" sz="1100" dirty="0" err="1">
                <a:latin typeface="Bahnschrift Light" panose="020B0502040204020203" pitchFamily="34" charset="0"/>
              </a:rPr>
              <a:t>Matr</a:t>
            </a:r>
            <a:r>
              <a:rPr lang="it-IT" sz="1100" dirty="0">
                <a:latin typeface="Bahnschrift Light" panose="020B0502040204020203" pitchFamily="34" charset="0"/>
              </a:rPr>
              <a:t>. 866563</a:t>
            </a:r>
          </a:p>
        </p:txBody>
      </p:sp>
    </p:spTree>
    <p:extLst>
      <p:ext uri="{BB962C8B-B14F-4D97-AF65-F5344CB8AC3E}">
        <p14:creationId xmlns:p14="http://schemas.microsoft.com/office/powerpoint/2010/main" val="498214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6BCC069-0A89-4631-A733-548155F5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it-IT" sz="5400" dirty="0">
                <a:latin typeface="Bahnschrift Light" panose="020B0502040204020203" pitchFamily="34" charset="0"/>
              </a:rPr>
              <a:t>RISULTATI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4F8DD86E-745F-47BF-922E-48B8F387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8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941CEAEB-9726-4388-B1FD-179A897EF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37" y="1911076"/>
            <a:ext cx="3091831" cy="1860531"/>
          </a:xfrm>
          <a:prstGeom prst="rect">
            <a:avLst/>
          </a:prstGeom>
        </p:spPr>
      </p:pic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D4C1E733-2A00-4664-9A09-549E1E23F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988" y="1911076"/>
            <a:ext cx="3091831" cy="1860530"/>
          </a:xfrm>
          <a:prstGeom prst="rect">
            <a:avLst/>
          </a:prstGeom>
        </p:spPr>
      </p:pic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D47C173C-C6F0-4D6B-AB05-E18070814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39" y="1911076"/>
            <a:ext cx="3269201" cy="1860530"/>
          </a:xfrm>
          <a:prstGeom prst="rect">
            <a:avLst/>
          </a:prstGeom>
        </p:spPr>
      </p:pic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240073A7-51F9-438C-83F9-85F86CBDED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259" y="4246190"/>
            <a:ext cx="3091832" cy="1860531"/>
          </a:xfrm>
          <a:prstGeom prst="rect">
            <a:avLst/>
          </a:prstGeom>
        </p:spPr>
      </p:pic>
      <p:pic>
        <p:nvPicPr>
          <p:cNvPr id="20" name="Immagine 19" descr="Immagine che contiene testo&#10;&#10;Descrizione generata automaticamente">
            <a:extLst>
              <a:ext uri="{FF2B5EF4-FFF2-40B4-BE49-F238E27FC236}">
                <a16:creationId xmlns:a16="http://schemas.microsoft.com/office/drawing/2014/main" id="{C04112AC-AEF7-47C9-AF78-19C53AE422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261" y="4281935"/>
            <a:ext cx="3091832" cy="1860532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7DD3530-7D54-4A5B-9578-3A4F1A9F3F9D}"/>
              </a:ext>
            </a:extLst>
          </p:cNvPr>
          <p:cNvSpPr txBox="1"/>
          <p:nvPr/>
        </p:nvSpPr>
        <p:spPr>
          <a:xfrm>
            <a:off x="1024786" y="3831936"/>
            <a:ext cx="2858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>
                <a:latin typeface="Bahnschrift Light" panose="020B0502040204020203" pitchFamily="34" charset="0"/>
              </a:rPr>
              <a:t>Cluster 0: </a:t>
            </a:r>
            <a:r>
              <a:rPr lang="it-IT" sz="1600" b="0" i="1" u="none" strike="noStrike" baseline="0" dirty="0">
                <a:latin typeface="Bahnschrift Light" panose="020B0502040204020203" pitchFamily="34" charset="0"/>
              </a:rPr>
              <a:t>Los Angeles </a:t>
            </a:r>
            <a:r>
              <a:rPr lang="it-IT" sz="1600" b="0" i="1" u="none" strike="noStrike" baseline="0" dirty="0" err="1">
                <a:latin typeface="Bahnschrift Light" panose="020B0502040204020203" pitchFamily="34" charset="0"/>
              </a:rPr>
              <a:t>Rams</a:t>
            </a:r>
            <a:endParaRPr lang="it-IT" sz="1600" i="1" dirty="0">
              <a:latin typeface="Bahnschrift Light" panose="020B0502040204020203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9B36010-2303-4834-98B9-A3295B1E5DC2}"/>
              </a:ext>
            </a:extLst>
          </p:cNvPr>
          <p:cNvSpPr txBox="1"/>
          <p:nvPr/>
        </p:nvSpPr>
        <p:spPr>
          <a:xfrm>
            <a:off x="4547093" y="3831568"/>
            <a:ext cx="2885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>
                <a:latin typeface="Bahnschrift Light" panose="020B0502040204020203" pitchFamily="34" charset="0"/>
              </a:rPr>
              <a:t>Cluster 1: </a:t>
            </a:r>
            <a:r>
              <a:rPr lang="it-IT" sz="1600" b="0" i="1" u="none" strike="noStrike" baseline="0" dirty="0">
                <a:latin typeface="Bahnschrift Light" panose="020B0502040204020203" pitchFamily="34" charset="0"/>
              </a:rPr>
              <a:t>Cincinnati </a:t>
            </a:r>
            <a:r>
              <a:rPr lang="it-IT" sz="1600" b="0" i="1" u="none" strike="noStrike" baseline="0" dirty="0" err="1">
                <a:latin typeface="Bahnschrift Light" panose="020B0502040204020203" pitchFamily="34" charset="0"/>
              </a:rPr>
              <a:t>Bengals</a:t>
            </a:r>
            <a:endParaRPr lang="it-IT" sz="1600" i="1" dirty="0">
              <a:latin typeface="Bahnschrift Light" panose="020B05020402040202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C827146-D7BE-4295-A248-7B01B6F96930}"/>
              </a:ext>
            </a:extLst>
          </p:cNvPr>
          <p:cNvSpPr txBox="1"/>
          <p:nvPr/>
        </p:nvSpPr>
        <p:spPr>
          <a:xfrm>
            <a:off x="8308269" y="3866223"/>
            <a:ext cx="3091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>
                <a:latin typeface="Bahnschrift Light" panose="020B0502040204020203" pitchFamily="34" charset="0"/>
              </a:rPr>
              <a:t>Cluster 2:  Superbowl, NFL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0CEE2D8-C60F-4FF8-B8B0-88E797DCD725}"/>
              </a:ext>
            </a:extLst>
          </p:cNvPr>
          <p:cNvSpPr txBox="1"/>
          <p:nvPr/>
        </p:nvSpPr>
        <p:spPr>
          <a:xfrm>
            <a:off x="3872668" y="6166360"/>
            <a:ext cx="4505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>
                <a:latin typeface="Bahnschrift Light" panose="020B0502040204020203" pitchFamily="34" charset="0"/>
              </a:rPr>
              <a:t>Cluster 3, Cluster 5:  </a:t>
            </a:r>
            <a:r>
              <a:rPr lang="it-IT" sz="1600" b="0" i="1" u="none" strike="noStrike" baseline="0" dirty="0">
                <a:latin typeface="Bahnschrift Light" panose="020B0502040204020203" pitchFamily="34" charset="0"/>
              </a:rPr>
              <a:t>interesse economico (sponsor, scommesse)</a:t>
            </a:r>
            <a:endParaRPr lang="it-IT" sz="1600" i="1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26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6BCC069-0A89-4631-A733-548155F5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it-IT" sz="5400" dirty="0">
                <a:latin typeface="Bahnschrift Light" panose="020B0502040204020203" pitchFamily="34" charset="0"/>
              </a:rPr>
              <a:t>CONCLUSIONI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D0615A-AB47-4658-8D5C-E79A96B6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9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A275A11-E9AF-4AF7-AF23-66956726081F}"/>
              </a:ext>
            </a:extLst>
          </p:cNvPr>
          <p:cNvSpPr txBox="1"/>
          <p:nvPr/>
        </p:nvSpPr>
        <p:spPr>
          <a:xfrm>
            <a:off x="1036445" y="2468710"/>
            <a:ext cx="105088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it-IT" sz="1800" b="0" i="0" u="none" strike="noStrike" baseline="0" dirty="0">
                <a:latin typeface="Bahnschrift Light" panose="020B0502040204020203" pitchFamily="34" charset="0"/>
              </a:rPr>
              <a:t>Questo tipo di analisi è certamente migliorabile, sia aumentando il numero di Tweet ed il periodo di streaming utilizzati, sia aumentandone la complessità delle tecniche di analisi utilizzate.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it-IT" sz="1800" b="0" i="0" u="none" strike="noStrike" baseline="0" dirty="0">
              <a:latin typeface="Bahnschrift Light" panose="020B050204020402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it-IT" sz="1800" b="0" i="0" u="none" strike="noStrike" baseline="0" dirty="0">
                <a:latin typeface="Bahnschrift Light" panose="020B0502040204020203" pitchFamily="34" charset="0"/>
              </a:rPr>
              <a:t>È sicuramente un’analisi utile soprattutto se utilizzata per finalità di marketing, estendere un’analisi del genere a periodi lunghi permette di capire il piazzamento di un’azienda sportiva di elevate dimensioni come i club della lega NFL, nelle menti degli appassionati e dei portatori di interesse, di un’azienda sportiva di elevate dimensioni come i club della lega NFL.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it-IT" sz="1800" b="0" i="0" u="none" strike="noStrike" baseline="0" dirty="0">
              <a:latin typeface="Bahnschrift Light" panose="020B050204020402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it-IT" sz="1800" b="0" i="0" u="none" strike="noStrike" baseline="0" dirty="0">
                <a:latin typeface="Bahnschrift Light" panose="020B0502040204020203" pitchFamily="34" charset="0"/>
              </a:rPr>
              <a:t>Può inoltre essere utilizzata come metodo per capire del medio termine come stiano funzionando e che tipo di riscontro stiano avendo le campagne e le azioni intraprese dalla società.</a:t>
            </a:r>
            <a:endParaRPr lang="it-IT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842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AD9CD2E3-DBE5-42F9-BEAE-FE74BCB8C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828180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A77100AA-BF68-4139-8224-79EA1F916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274247" y="753374"/>
            <a:ext cx="5353835" cy="5353836"/>
          </a:xfrm>
          <a:custGeom>
            <a:avLst/>
            <a:gdLst>
              <a:gd name="connsiteX0" fmla="*/ 5273742 w 5353835"/>
              <a:gd name="connsiteY0" fmla="*/ 690509 h 5353836"/>
              <a:gd name="connsiteX1" fmla="*/ 5353835 w 5353835"/>
              <a:gd name="connsiteY1" fmla="*/ 770602 h 5353836"/>
              <a:gd name="connsiteX2" fmla="*/ 5353835 w 5353835"/>
              <a:gd name="connsiteY2" fmla="*/ 4854514 h 5353836"/>
              <a:gd name="connsiteX3" fmla="*/ 5273742 w 5353835"/>
              <a:gd name="connsiteY3" fmla="*/ 4934608 h 5353836"/>
              <a:gd name="connsiteX4" fmla="*/ 502667 w 5353835"/>
              <a:gd name="connsiteY4" fmla="*/ 0 h 5353836"/>
              <a:gd name="connsiteX5" fmla="*/ 4583234 w 5353835"/>
              <a:gd name="connsiteY5" fmla="*/ 1 h 5353836"/>
              <a:gd name="connsiteX6" fmla="*/ 4663327 w 5353835"/>
              <a:gd name="connsiteY6" fmla="*/ 80094 h 5353836"/>
              <a:gd name="connsiteX7" fmla="*/ 422574 w 5353835"/>
              <a:gd name="connsiteY7" fmla="*/ 80094 h 5353836"/>
              <a:gd name="connsiteX8" fmla="*/ 0 w 5353835"/>
              <a:gd name="connsiteY8" fmla="*/ 502667 h 5353836"/>
              <a:gd name="connsiteX9" fmla="*/ 80093 w 5353835"/>
              <a:gd name="connsiteY9" fmla="*/ 422574 h 5353836"/>
              <a:gd name="connsiteX10" fmla="*/ 80093 w 5353835"/>
              <a:gd name="connsiteY10" fmla="*/ 5273743 h 5353836"/>
              <a:gd name="connsiteX11" fmla="*/ 4934607 w 5353835"/>
              <a:gd name="connsiteY11" fmla="*/ 5273743 h 5353836"/>
              <a:gd name="connsiteX12" fmla="*/ 4854514 w 5353835"/>
              <a:gd name="connsiteY12" fmla="*/ 5353836 h 5353836"/>
              <a:gd name="connsiteX13" fmla="*/ 0 w 5353835"/>
              <a:gd name="connsiteY13" fmla="*/ 5353836 h 535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6">
                <a:moveTo>
                  <a:pt x="5273742" y="690509"/>
                </a:moveTo>
                <a:lnTo>
                  <a:pt x="5353835" y="770602"/>
                </a:lnTo>
                <a:lnTo>
                  <a:pt x="5353835" y="4854514"/>
                </a:lnTo>
                <a:lnTo>
                  <a:pt x="5273742" y="4934608"/>
                </a:lnTo>
                <a:close/>
                <a:moveTo>
                  <a:pt x="502667" y="0"/>
                </a:moveTo>
                <a:lnTo>
                  <a:pt x="4583234" y="1"/>
                </a:lnTo>
                <a:lnTo>
                  <a:pt x="4663327" y="80094"/>
                </a:lnTo>
                <a:lnTo>
                  <a:pt x="422574" y="80094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5273743"/>
                </a:lnTo>
                <a:lnTo>
                  <a:pt x="4934607" y="5273743"/>
                </a:lnTo>
                <a:lnTo>
                  <a:pt x="4854514" y="5353836"/>
                </a:lnTo>
                <a:lnTo>
                  <a:pt x="0" y="53538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6BCC069-0A89-4631-A733-548155F5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98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GRAZIE PER L’ATTENZIONE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EF31B1A-1BB2-47DE-B18A-424413A9D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192310" y="1189367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9FDBB0E-6648-40FA-8EA9-F5E39D798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947455" y="1361513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2329D9A-3D48-4B69-939D-2A480F14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250499" y="3345077"/>
            <a:ext cx="1316404" cy="131640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D5CC4CB-7B78-480A-A0AE-A8A35C08E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88353" y="4226109"/>
            <a:ext cx="586534" cy="58653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D9E8922-1B3D-4020-A05C-C539C0C5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7010" y="4167722"/>
            <a:ext cx="1079965" cy="107996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8064EBB-920B-4259-AC3A-6F286FAF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694501" y="4095164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1818994-AAC6-44DA-B357-6002F63CA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2160" y="-992887"/>
            <a:ext cx="3997511" cy="7850887"/>
            <a:chOff x="8085870" y="-985323"/>
            <a:chExt cx="3997511" cy="7850887"/>
          </a:xfrm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7C11FE8-4063-4289-B23E-56DE1D043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951582" y="-621194"/>
              <a:ext cx="2495927" cy="1767670"/>
            </a:xfrm>
            <a:custGeom>
              <a:avLst/>
              <a:gdLst>
                <a:gd name="connsiteX0" fmla="*/ 0 w 2495927"/>
                <a:gd name="connsiteY0" fmla="*/ 1767670 h 1767670"/>
                <a:gd name="connsiteX1" fmla="*/ 1767670 w 2495927"/>
                <a:gd name="connsiteY1" fmla="*/ 0 h 1767670"/>
                <a:gd name="connsiteX2" fmla="*/ 2495927 w 2495927"/>
                <a:gd name="connsiteY2" fmla="*/ 728256 h 1767670"/>
                <a:gd name="connsiteX3" fmla="*/ 2495927 w 2495927"/>
                <a:gd name="connsiteY3" fmla="*/ 1767670 h 1767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927" h="1767670">
                  <a:moveTo>
                    <a:pt x="0" y="1767670"/>
                  </a:moveTo>
                  <a:lnTo>
                    <a:pt x="1767670" y="0"/>
                  </a:lnTo>
                  <a:lnTo>
                    <a:pt x="2495927" y="728256"/>
                  </a:lnTo>
                  <a:lnTo>
                    <a:pt x="2495927" y="176767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66E784F-CED4-455B-9760-51E0C7251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241090" y="5965012"/>
              <a:ext cx="696678" cy="6966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7BC543F-9829-44D9-B98C-C6ABDBD3E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136578" y="419910"/>
              <a:ext cx="1130961" cy="1130961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FD9E86F1-3F60-4D1E-AEBE-23B5D3B53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85870" y="5837885"/>
              <a:ext cx="2055357" cy="1027679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902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6BCC069-0A89-4631-A733-548155F5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it-IT" sz="5400" dirty="0">
                <a:latin typeface="Bahnschrift Light" pitchFamily="34" charset="0"/>
              </a:rPr>
              <a:t>PIPELINE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97E7DF1D-9B0B-46DF-9911-59AFFC10C2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1259244"/>
              </p:ext>
            </p:extLst>
          </p:nvPr>
        </p:nvGraphicFramePr>
        <p:xfrm>
          <a:off x="2737700" y="2192452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Immagine 8">
            <a:extLst>
              <a:ext uri="{FF2B5EF4-FFF2-40B4-BE49-F238E27FC236}">
                <a16:creationId xmlns:a16="http://schemas.microsoft.com/office/drawing/2014/main" id="{DC6D290F-AF13-49C4-891D-F4659D173A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1575" y="4153859"/>
            <a:ext cx="498485" cy="498485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6E6BCCED-592F-4988-A9AD-CF36267FF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5907" y="2704141"/>
            <a:ext cx="514693" cy="517793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2946703-74C9-4030-A1AF-C14FC040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5852EF34-EAA8-4F99-BEDD-AECE31F1EB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22233" y="2677387"/>
            <a:ext cx="473319" cy="47331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91719E1-B994-4549-90DC-83EF8018C3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278" y="4213953"/>
            <a:ext cx="659757" cy="49848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3998260-5CFF-47F4-AABE-C4A51F39E73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244" y="4226743"/>
            <a:ext cx="918463" cy="50442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0EC6572-139E-4830-AF97-F6A858C6C9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301" y="2704141"/>
            <a:ext cx="517793" cy="51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0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6BCC069-0A89-4631-A733-548155F5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it-IT" sz="5400">
                <a:latin typeface="Bahnschrift Light" panose="020B0502040204020203" pitchFamily="34" charset="0"/>
              </a:rPr>
              <a:t>INTRODUZIONE</a:t>
            </a:r>
            <a:endParaRPr lang="it-IT" sz="5400" dirty="0">
              <a:latin typeface="Bahnschrift Light" panose="020B0502040204020203" pitchFamily="34" charset="0"/>
            </a:endParaRP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BB677AD9-FB84-4EAC-8769-B1B37E3A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/>
              <a:t>3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2AC0F94-5C31-45B9-A296-2E47C2791242}"/>
              </a:ext>
            </a:extLst>
          </p:cNvPr>
          <p:cNvSpPr txBox="1"/>
          <p:nvPr/>
        </p:nvSpPr>
        <p:spPr>
          <a:xfrm>
            <a:off x="1300062" y="2516330"/>
            <a:ext cx="1017381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it-IT" sz="1800" b="0" i="0" u="none" strike="noStrike" baseline="0" dirty="0">
                <a:latin typeface="Bahnschrift Light" panose="020B0502040204020203" pitchFamily="34" charset="0"/>
              </a:rPr>
              <a:t>Il </a:t>
            </a:r>
            <a:r>
              <a:rPr lang="it-IT" sz="1800" b="1" i="0" u="none" strike="noStrike" baseline="0" dirty="0">
                <a:latin typeface="Bahnschrift Light" panose="020B0502040204020203" pitchFamily="34" charset="0"/>
              </a:rPr>
              <a:t>Super Bowl </a:t>
            </a:r>
            <a:r>
              <a:rPr lang="it-IT" sz="1800" b="0" i="0" u="none" strike="noStrike" baseline="0" dirty="0">
                <a:latin typeface="Bahnschrift Light" panose="020B0502040204020203" pitchFamily="34" charset="0"/>
              </a:rPr>
              <a:t>è l’evento sportivo più seguito negli Stati Uniti ed ha un impatto mediatico molto forte anche nel resto del mondo; rappresenta il match finale del campionato della National Football League, la massima serie di football americano.</a:t>
            </a:r>
          </a:p>
          <a:p>
            <a:pPr algn="l"/>
            <a:endParaRPr lang="it-IT" dirty="0">
              <a:latin typeface="Bahnschrift Light" panose="020B050204020402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it-IT" sz="1800" b="0" i="0" u="none" strike="noStrike" baseline="0" dirty="0">
                <a:latin typeface="Bahnschrift Light" panose="020B0502040204020203" pitchFamily="34" charset="0"/>
              </a:rPr>
              <a:t>Non si tratta solamente di un evento a livello sportivo ma di un vero e proprio spettacolo che ospita diversi artisti affermati a livello mondiale. </a:t>
            </a:r>
          </a:p>
          <a:p>
            <a:pPr algn="l"/>
            <a:endParaRPr lang="it-IT" dirty="0">
              <a:latin typeface="Bahnschrift Light" panose="020B050204020402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it-IT" sz="1800" b="0" i="0" u="none" strike="noStrike" baseline="0" dirty="0">
                <a:latin typeface="Bahnschrift Light" panose="020B0502040204020203" pitchFamily="34" charset="0"/>
              </a:rPr>
              <a:t>Si è cercato di analizzare la struttura sociale ed i contenuti prodotti dagli utenti, in relazione a 3 hashtag:</a:t>
            </a:r>
          </a:p>
          <a:p>
            <a:pPr algn="l"/>
            <a:endParaRPr lang="it-IT" sz="1800" b="0" i="0" u="none" strike="noStrike" baseline="0" dirty="0">
              <a:latin typeface="Bahnschrift Light" panose="020B0502040204020203" pitchFamily="34" charset="0"/>
            </a:endParaRPr>
          </a:p>
          <a:p>
            <a:pPr algn="ctr"/>
            <a:r>
              <a:rPr lang="it-IT" sz="2400" b="0" i="0" u="none" strike="noStrike" baseline="0" dirty="0">
                <a:latin typeface="Bahnschrift Light" panose="020B0502040204020203" pitchFamily="34" charset="0"/>
              </a:rPr>
              <a:t>#Rams, #Bengals, #SuperBowl.</a:t>
            </a:r>
            <a:endParaRPr lang="it-IT" sz="2400" dirty="0">
              <a:latin typeface="Bahnschrift Light" panose="020B0502040204020203" pitchFamily="34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2A1CBD76-5D6D-44E5-B0D6-508E34374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019" y="301062"/>
            <a:ext cx="2865581" cy="130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7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6BCC069-0A89-4631-A733-548155F5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it-IT" sz="5400" dirty="0">
                <a:latin typeface="Bahnschrift Light" pitchFamily="34" charset="0"/>
              </a:rPr>
              <a:t>RACCOLTA DATI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FD252D7-A76A-44F5-8925-76DD06B5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2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BAAA63-42DF-4B43-9DC2-3C3F5F2A5C25}"/>
              </a:ext>
            </a:extLst>
          </p:cNvPr>
          <p:cNvSpPr txBox="1"/>
          <p:nvPr/>
        </p:nvSpPr>
        <p:spPr>
          <a:xfrm>
            <a:off x="2039411" y="2307798"/>
            <a:ext cx="9677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>
                <a:latin typeface="Bahnschrift Light" panose="020B0502040204020203" pitchFamily="34" charset="0"/>
              </a:rPr>
              <a:t>C</a:t>
            </a:r>
            <a:r>
              <a:rPr lang="it-IT" sz="1800" b="0" i="0" u="none" strike="noStrike" baseline="0" dirty="0">
                <a:latin typeface="Bahnschrift Light" panose="020B0502040204020203" pitchFamily="34" charset="0"/>
              </a:rPr>
              <a:t>ome vengono percepite le due squadre da parte</a:t>
            </a:r>
          </a:p>
          <a:p>
            <a:pPr algn="l"/>
            <a:r>
              <a:rPr lang="it-IT" sz="1800" b="0" i="0" u="none" strike="noStrike" baseline="0" dirty="0">
                <a:latin typeface="Bahnschrift Light" panose="020B0502040204020203" pitchFamily="34" charset="0"/>
              </a:rPr>
              <a:t>della community? L’evento, come viene percepito?</a:t>
            </a:r>
            <a:endParaRPr lang="it-IT" dirty="0">
              <a:latin typeface="Bahnschrift Light" panose="020B0502040204020203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FFEA3AE-80AB-4432-B119-8767CF4F0BE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651" y="4163481"/>
            <a:ext cx="1468549" cy="1468549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01111C22-B16B-4270-A74D-F855E6BFAA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18" y="2183750"/>
            <a:ext cx="894425" cy="894425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306773D-BFAD-43DB-B23F-C49F9C0D4CBF}"/>
              </a:ext>
            </a:extLst>
          </p:cNvPr>
          <p:cNvSpPr txBox="1"/>
          <p:nvPr/>
        </p:nvSpPr>
        <p:spPr>
          <a:xfrm>
            <a:off x="4267200" y="3793115"/>
            <a:ext cx="7581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it-IT" sz="1800" b="0" i="0" u="none" strike="noStrike" baseline="0" dirty="0">
                <a:latin typeface="Bahnschrift Light" panose="020B0502040204020203" pitchFamily="34" charset="0"/>
              </a:rPr>
              <a:t>La raccolta dei contenuti è stata effettuata tramite l’utilizzo delle API messe a disposizione da Twitter e il linguaggio di programmazione Python.</a:t>
            </a:r>
          </a:p>
          <a:p>
            <a:pPr algn="l"/>
            <a:endParaRPr lang="it-IT" sz="1800" b="0" i="0" u="none" strike="noStrike" baseline="0" dirty="0">
              <a:latin typeface="Bahnschrift Light" panose="020B050204020402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it-IT" sz="1800" b="0" i="0" u="none" strike="noStrike" baseline="0" dirty="0">
                <a:latin typeface="Bahnschrift Light" panose="020B0502040204020203" pitchFamily="34" charset="0"/>
              </a:rPr>
              <a:t>Sono stati raccolti in totale circa 15mila tweet in un range temporale che va dal 02/02/2022 al 10/02/2022. </a:t>
            </a:r>
          </a:p>
          <a:p>
            <a:pPr algn="l"/>
            <a:endParaRPr lang="it-IT" dirty="0">
              <a:latin typeface="Bahnschrift Light" panose="020B050204020402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it-IT" sz="1800" b="0" i="0" u="none" strike="noStrike" baseline="0" dirty="0">
                <a:latin typeface="Bahnschrift Light" panose="020B0502040204020203" pitchFamily="34" charset="0"/>
              </a:rPr>
              <a:t>Oltre al contenuto del tweet sono state raccolte altre variabili. </a:t>
            </a:r>
            <a:endParaRPr lang="it-IT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314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6BCC069-0A89-4631-A733-548155F5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it-IT" sz="5400" dirty="0">
                <a:latin typeface="Bahnschrift Light" panose="020B0502040204020203" pitchFamily="34" charset="0"/>
              </a:rPr>
              <a:t>ANALISI PRELIMINARE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C8A9FC-31D5-45C2-94AE-8740D9BE4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4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C985E9A-268F-4ED9-88F6-3262D92C2AE0}"/>
              </a:ext>
            </a:extLst>
          </p:cNvPr>
          <p:cNvSpPr txBox="1"/>
          <p:nvPr/>
        </p:nvSpPr>
        <p:spPr>
          <a:xfrm>
            <a:off x="572493" y="1939990"/>
            <a:ext cx="11087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800" b="0" i="0" u="none" strike="noStrike" baseline="0" dirty="0">
                <a:latin typeface="Bahnschrift Light" panose="020B0502040204020203" pitchFamily="34" charset="0"/>
              </a:rPr>
              <a:t>Successivamente alla raccolta dati, è stata effettuata un’analisi preliminare dei dati in modo da poter estrarre alcune informazioni dai dati raccolti.</a:t>
            </a:r>
            <a:endParaRPr lang="it-IT" dirty="0">
              <a:latin typeface="Bahnschrift Light" panose="020B0502040204020203" pitchFamily="34" charset="0"/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5647E5C-7C77-48BE-80C1-0420F3EB5E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3"/>
          <a:stretch/>
        </p:blipFill>
        <p:spPr>
          <a:xfrm>
            <a:off x="836276" y="2675814"/>
            <a:ext cx="4423449" cy="1731651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DFEA0437-EE13-4DE8-86A2-E76B45D98B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7"/>
          <a:stretch/>
        </p:blipFill>
        <p:spPr>
          <a:xfrm>
            <a:off x="6116043" y="2633941"/>
            <a:ext cx="4423450" cy="1763247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800FA8CF-CC21-4052-8C5E-C19CABC111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37" t="29518" r="-620" b="-3819"/>
          <a:stretch/>
        </p:blipFill>
        <p:spPr>
          <a:xfrm>
            <a:off x="3581401" y="4834426"/>
            <a:ext cx="4423450" cy="1763246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AB2E7BF-BBEA-4513-A23E-DCE5371A717A}"/>
              </a:ext>
            </a:extLst>
          </p:cNvPr>
          <p:cNvSpPr txBox="1"/>
          <p:nvPr/>
        </p:nvSpPr>
        <p:spPr>
          <a:xfrm>
            <a:off x="8307725" y="5358577"/>
            <a:ext cx="13445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0" i="0" u="none" strike="noStrike" baseline="0" dirty="0">
                <a:latin typeface="Bahnschrift Light" panose="020B0502040204020203" pitchFamily="34" charset="0"/>
              </a:rPr>
              <a:t>Account più menzionati: </a:t>
            </a:r>
            <a:r>
              <a:rPr lang="it-IT" sz="1400" b="0" i="0" u="none" strike="noStrike" baseline="0" dirty="0" err="1">
                <a:latin typeface="Bahnschrift Light" panose="020B0502040204020203" pitchFamily="34" charset="0"/>
              </a:rPr>
              <a:t>Bengals</a:t>
            </a:r>
            <a:r>
              <a:rPr lang="it-IT" sz="1400" b="0" i="0" u="none" strike="noStrike" baseline="0" dirty="0">
                <a:latin typeface="Bahnschrift Light" panose="020B0502040204020203" pitchFamily="34" charset="0"/>
              </a:rPr>
              <a:t> e </a:t>
            </a:r>
            <a:r>
              <a:rPr lang="it-IT" sz="1400" b="0" i="0" u="none" strike="noStrike" baseline="0" dirty="0" err="1">
                <a:latin typeface="Bahnschrift Light" panose="020B0502040204020203" pitchFamily="34" charset="0"/>
              </a:rPr>
              <a:t>Rams</a:t>
            </a:r>
            <a:r>
              <a:rPr lang="it-IT" sz="1400" b="0" i="0" u="none" strike="noStrike" baseline="0" dirty="0">
                <a:latin typeface="Bahnschrift Light" panose="020B0502040204020203" pitchFamily="34" charset="0"/>
              </a:rPr>
              <a:t>, NFL. 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BB5CF32-9FB8-4D4D-879C-BC6FE62FE0CF}"/>
              </a:ext>
            </a:extLst>
          </p:cNvPr>
          <p:cNvSpPr txBox="1"/>
          <p:nvPr/>
        </p:nvSpPr>
        <p:spPr>
          <a:xfrm>
            <a:off x="4681956" y="6528036"/>
            <a:ext cx="3322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>
                <a:latin typeface="Bahnschrift Light" panose="020B0502040204020203" pitchFamily="34" charset="0"/>
              </a:rPr>
              <a:t>Account più menzionati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2C529EA-0D24-4E0F-8A42-6CCD8A82D565}"/>
              </a:ext>
            </a:extLst>
          </p:cNvPr>
          <p:cNvSpPr txBox="1"/>
          <p:nvPr/>
        </p:nvSpPr>
        <p:spPr>
          <a:xfrm>
            <a:off x="2221374" y="4464085"/>
            <a:ext cx="2350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>
                <a:latin typeface="Bahnschrift Light" panose="020B0502040204020203" pitchFamily="34" charset="0"/>
              </a:rPr>
              <a:t>Utenti più attivi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F3B8BB5-BAB9-474E-B273-C33F060BC38B}"/>
              </a:ext>
            </a:extLst>
          </p:cNvPr>
          <p:cNvSpPr txBox="1"/>
          <p:nvPr/>
        </p:nvSpPr>
        <p:spPr>
          <a:xfrm>
            <a:off x="7477951" y="4414911"/>
            <a:ext cx="3426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>
                <a:latin typeface="Bahnschrift Light" panose="020B0502040204020203" pitchFamily="34" charset="0"/>
              </a:rPr>
              <a:t>Hashtag più usati</a:t>
            </a:r>
          </a:p>
        </p:txBody>
      </p:sp>
    </p:spTree>
    <p:extLst>
      <p:ext uri="{BB962C8B-B14F-4D97-AF65-F5344CB8AC3E}">
        <p14:creationId xmlns:p14="http://schemas.microsoft.com/office/powerpoint/2010/main" val="292563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6BCC069-0A89-4631-A733-548155F5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it-IT" sz="5400" dirty="0">
                <a:latin typeface="Bahnschrift Light" panose="020B0502040204020203" pitchFamily="34" charset="0"/>
              </a:rPr>
              <a:t>SOCIAL NETWORK ANALYSIS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8BD4830-2F8E-420A-BD9F-FB6C3312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5</a:t>
            </a:r>
          </a:p>
        </p:txBody>
      </p:sp>
      <p:pic>
        <p:nvPicPr>
          <p:cNvPr id="9" name="Immagine 8" descr="Immagine che contiene cielo, albero, esterni, pianta&#10;&#10;Descrizione generata automaticamente">
            <a:extLst>
              <a:ext uri="{FF2B5EF4-FFF2-40B4-BE49-F238E27FC236}">
                <a16:creationId xmlns:a16="http://schemas.microsoft.com/office/drawing/2014/main" id="{753EFCF7-B085-4CA3-A8A5-2D983871A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21" y="1888639"/>
            <a:ext cx="4422946" cy="442294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4875DFD-DAFA-49C6-8AA8-F9E46CB63F3A}"/>
              </a:ext>
            </a:extLst>
          </p:cNvPr>
          <p:cNvSpPr txBox="1"/>
          <p:nvPr/>
        </p:nvSpPr>
        <p:spPr>
          <a:xfrm>
            <a:off x="1782502" y="6391389"/>
            <a:ext cx="3865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>
                <a:latin typeface="Bahnschrift Light" panose="020B0502040204020203" pitchFamily="34" charset="0"/>
              </a:rPr>
              <a:t>Rete degli hashtag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7B832AD-E58E-4F9F-A656-410910B7A242}"/>
              </a:ext>
            </a:extLst>
          </p:cNvPr>
          <p:cNvSpPr txBox="1"/>
          <p:nvPr/>
        </p:nvSpPr>
        <p:spPr>
          <a:xfrm>
            <a:off x="5376892" y="1853418"/>
            <a:ext cx="63303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it-IT" sz="1600" dirty="0">
                <a:latin typeface="Bahnschrift Light" panose="020B0502040204020203" pitchFamily="34" charset="0"/>
              </a:rPr>
              <a:t>Relazione </a:t>
            </a:r>
            <a:r>
              <a:rPr lang="it-IT" sz="1600" b="0" i="0" u="none" strike="noStrike" baseline="0" dirty="0">
                <a:latin typeface="Bahnschrift Light" panose="020B0502040204020203" pitchFamily="34" charset="0"/>
              </a:rPr>
              <a:t>autori dei diversi tweet e gli hashtag da loro utilizzati creando un arco tra il nodo rappresentante l’utente e il nodo rappresentante l’hashtag utilizzati.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it-IT" sz="1600" b="0" i="0" u="none" strike="noStrike" baseline="0" dirty="0">
                <a:latin typeface="Bahnschrift Light" panose="020B0502040204020203" pitchFamily="34" charset="0"/>
              </a:rPr>
              <a:t>Il grafo è non orientato, non pesato, </a:t>
            </a:r>
            <a:r>
              <a:rPr lang="it-IT" sz="1600" b="0" i="0" u="none" strike="noStrike" baseline="0" dirty="0">
                <a:latin typeface="SFRM1095"/>
              </a:rPr>
              <a:t>struttura ego-centrica, dove </a:t>
            </a:r>
            <a:r>
              <a:rPr lang="it-IT" sz="1600" b="0" i="0" u="none" strike="noStrike" baseline="0" dirty="0" err="1">
                <a:latin typeface="SFRM1095"/>
              </a:rPr>
              <a:t>superbowl</a:t>
            </a:r>
            <a:r>
              <a:rPr lang="it-IT" sz="1600" b="0" i="0" u="none" strike="noStrike" baseline="0" dirty="0">
                <a:latin typeface="SFRM1095"/>
              </a:rPr>
              <a:t> è l’hashtag che può essere identificato come nodo ego, essendo quello con grado maggiore (6869).</a:t>
            </a:r>
            <a:endParaRPr lang="it-IT" sz="1600" dirty="0">
              <a:latin typeface="Bahnschrift Light" panose="020B0502040204020203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5B5FC80-CAFA-44FA-9029-882EF35C01D8}"/>
              </a:ext>
            </a:extLst>
          </p:cNvPr>
          <p:cNvSpPr txBox="1"/>
          <p:nvPr/>
        </p:nvSpPr>
        <p:spPr>
          <a:xfrm>
            <a:off x="7651271" y="6366618"/>
            <a:ext cx="2534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>
                <a:latin typeface="Bahnschrift Light" panose="020B0502040204020203" pitchFamily="34" charset="0"/>
              </a:rPr>
              <a:t>Metriche di centralità</a:t>
            </a:r>
          </a:p>
        </p:txBody>
      </p:sp>
      <p:graphicFrame>
        <p:nvGraphicFramePr>
          <p:cNvPr id="13" name="Tabella 16">
            <a:extLst>
              <a:ext uri="{FF2B5EF4-FFF2-40B4-BE49-F238E27FC236}">
                <a16:creationId xmlns:a16="http://schemas.microsoft.com/office/drawing/2014/main" id="{882966B8-21C0-4325-8052-49418CEEB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953635"/>
              </p:ext>
            </p:extLst>
          </p:nvPr>
        </p:nvGraphicFramePr>
        <p:xfrm>
          <a:off x="5254605" y="3614688"/>
          <a:ext cx="6587409" cy="256032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195803">
                  <a:extLst>
                    <a:ext uri="{9D8B030D-6E8A-4147-A177-3AD203B41FA5}">
                      <a16:colId xmlns:a16="http://schemas.microsoft.com/office/drawing/2014/main" val="2143657890"/>
                    </a:ext>
                  </a:extLst>
                </a:gridCol>
                <a:gridCol w="2195803">
                  <a:extLst>
                    <a:ext uri="{9D8B030D-6E8A-4147-A177-3AD203B41FA5}">
                      <a16:colId xmlns:a16="http://schemas.microsoft.com/office/drawing/2014/main" val="3279571035"/>
                    </a:ext>
                  </a:extLst>
                </a:gridCol>
                <a:gridCol w="2195803">
                  <a:extLst>
                    <a:ext uri="{9D8B030D-6E8A-4147-A177-3AD203B41FA5}">
                      <a16:colId xmlns:a16="http://schemas.microsoft.com/office/drawing/2014/main" val="2662934260"/>
                    </a:ext>
                  </a:extLst>
                </a:gridCol>
              </a:tblGrid>
              <a:tr h="271519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latin typeface="Bahnschrift Light" panose="020B0502040204020203" pitchFamily="34" charset="0"/>
                        </a:rPr>
                        <a:t>Betwennes</a:t>
                      </a:r>
                      <a:r>
                        <a:rPr lang="it-IT" sz="1400" dirty="0">
                          <a:latin typeface="Bahnschrift Light" panose="020B0502040204020203" pitchFamily="34" charset="0"/>
                        </a:rPr>
                        <a:t> </a:t>
                      </a:r>
                      <a:r>
                        <a:rPr lang="it-IT" sz="1400" dirty="0" err="1">
                          <a:latin typeface="Bahnschrift Light" panose="020B0502040204020203" pitchFamily="34" charset="0"/>
                        </a:rPr>
                        <a:t>Centrality</a:t>
                      </a:r>
                      <a:endParaRPr lang="it-IT" sz="1400" dirty="0">
                        <a:latin typeface="Bahnschrift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Bahnschrift Light" panose="020B0502040204020203" pitchFamily="34" charset="0"/>
                        </a:rPr>
                        <a:t>Degree </a:t>
                      </a:r>
                      <a:r>
                        <a:rPr lang="it-IT" sz="1400" dirty="0" err="1">
                          <a:latin typeface="Bahnschrift Light" panose="020B0502040204020203" pitchFamily="34" charset="0"/>
                        </a:rPr>
                        <a:t>Centrality</a:t>
                      </a:r>
                      <a:endParaRPr lang="it-IT" sz="1400" dirty="0">
                        <a:latin typeface="Bahnschrift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19603"/>
                  </a:ext>
                </a:extLst>
              </a:tr>
              <a:tr h="271519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Bahnschrift Light" panose="020B0502040204020203" pitchFamily="34" charset="0"/>
                        </a:rPr>
                        <a:t>Superbowl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481664"/>
                  </a:ext>
                </a:extLst>
              </a:tr>
              <a:tr h="271519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latin typeface="Bahnschrift Light" panose="020B0502040204020203" pitchFamily="34" charset="0"/>
                        </a:rPr>
                        <a:t>Bengals</a:t>
                      </a:r>
                      <a:endParaRPr lang="it-IT" sz="1400" dirty="0">
                        <a:latin typeface="Bahnschrift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936406"/>
                  </a:ext>
                </a:extLst>
              </a:tr>
              <a:tr h="271519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latin typeface="Bahnschrift Light" panose="020B0502040204020203" pitchFamily="34" charset="0"/>
                        </a:rPr>
                        <a:t>Rams</a:t>
                      </a:r>
                      <a:endParaRPr lang="it-IT" sz="1400" dirty="0">
                        <a:latin typeface="Bahnschrift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51269"/>
                  </a:ext>
                </a:extLst>
              </a:tr>
              <a:tr h="271519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Bahnschrift Light" panose="020B0502040204020203" pitchFamily="34" charset="0"/>
                        </a:rPr>
                        <a:t>NFL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57381"/>
                  </a:ext>
                </a:extLst>
              </a:tr>
              <a:tr h="271519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latin typeface="Bahnschrift Light" panose="020B0502040204020203" pitchFamily="34" charset="0"/>
                        </a:rPr>
                        <a:t>Ramshouse</a:t>
                      </a:r>
                      <a:endParaRPr lang="it-IT" sz="1400" dirty="0">
                        <a:latin typeface="Bahnschrift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943395"/>
                  </a:ext>
                </a:extLst>
              </a:tr>
              <a:tr h="271519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latin typeface="Bahnschrift Light" panose="020B0502040204020203" pitchFamily="34" charset="0"/>
                        </a:rPr>
                        <a:t>Whodey</a:t>
                      </a:r>
                      <a:endParaRPr lang="it-IT" sz="1400" dirty="0">
                        <a:latin typeface="Bahnschrift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174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293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6BCC069-0A89-4631-A733-548155F5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it-IT" sz="5400" dirty="0">
                <a:latin typeface="Bahnschrift Light" panose="020B0502040204020203" pitchFamily="34" charset="0"/>
              </a:rPr>
              <a:t>COMMUNITY DETECTION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egnaposto numero diapositiva 19">
            <a:extLst>
              <a:ext uri="{FF2B5EF4-FFF2-40B4-BE49-F238E27FC236}">
                <a16:creationId xmlns:a16="http://schemas.microsoft.com/office/drawing/2014/main" id="{92FDDFE4-685F-42B2-B8B3-33B24275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6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47FB7CC-C110-458A-862C-1781D9897D3F}"/>
              </a:ext>
            </a:extLst>
          </p:cNvPr>
          <p:cNvSpPr txBox="1"/>
          <p:nvPr/>
        </p:nvSpPr>
        <p:spPr>
          <a:xfrm>
            <a:off x="706055" y="1911493"/>
            <a:ext cx="11239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600" b="0" i="0" u="none" strike="noStrike" baseline="0" dirty="0">
                <a:latin typeface="Bahnschrift Light" panose="020B0502040204020203" pitchFamily="34" charset="0"/>
              </a:rPr>
              <a:t>Per la Community </a:t>
            </a:r>
            <a:r>
              <a:rPr lang="it-IT" sz="1600" b="0" i="0" u="none" strike="noStrike" baseline="0" dirty="0" err="1">
                <a:latin typeface="Bahnschrift Light" panose="020B0502040204020203" pitchFamily="34" charset="0"/>
              </a:rPr>
              <a:t>Detection</a:t>
            </a:r>
            <a:r>
              <a:rPr lang="it-IT" sz="1600" b="0" i="0" u="none" strike="noStrike" baseline="0" dirty="0">
                <a:latin typeface="Bahnschrift Light" panose="020B0502040204020203" pitchFamily="34" charset="0"/>
              </a:rPr>
              <a:t> è stato applicato </a:t>
            </a:r>
            <a:r>
              <a:rPr lang="it-IT" sz="1600" b="1" i="0" u="none" strike="noStrike" baseline="0" dirty="0">
                <a:latin typeface="Bahnschrift Light" panose="020B0502040204020203" pitchFamily="34" charset="0"/>
              </a:rPr>
              <a:t>l’algoritmo gerarchico di </a:t>
            </a:r>
            <a:r>
              <a:rPr lang="it-IT" sz="1600" b="1" i="0" u="none" strike="noStrike" baseline="0" dirty="0" err="1">
                <a:latin typeface="Bahnschrift Light" panose="020B0502040204020203" pitchFamily="34" charset="0"/>
              </a:rPr>
              <a:t>Louvain</a:t>
            </a:r>
            <a:r>
              <a:rPr lang="it-IT" sz="1600" b="0" i="0" u="none" strike="noStrike" baseline="0" dirty="0">
                <a:latin typeface="Bahnschrift Light" panose="020B0502040204020203" pitchFamily="34" charset="0"/>
              </a:rPr>
              <a:t>, che massimizza la </a:t>
            </a:r>
            <a:r>
              <a:rPr lang="it-IT" sz="1600" b="1" i="0" u="none" strike="noStrike" baseline="0" dirty="0">
                <a:latin typeface="Bahnschrift Light" panose="020B0502040204020203" pitchFamily="34" charset="0"/>
              </a:rPr>
              <a:t>modularità</a:t>
            </a:r>
            <a:r>
              <a:rPr lang="it-IT" sz="1600" b="0" i="0" u="none" strike="noStrike" baseline="0" dirty="0">
                <a:latin typeface="Bahnschrift Light" panose="020B0502040204020203" pitchFamily="34" charset="0"/>
              </a:rPr>
              <a:t> entro i gruppi. Questo significa massimizzare la densità di connessioni entro il cluster rispetto a quella verso l’esterno del cluster. La misura di modularità quantifica quindi la qualità di una assegnazione di nodi alla community.</a:t>
            </a:r>
            <a:endParaRPr lang="it-IT" sz="1600" dirty="0">
              <a:latin typeface="Bahnschrift Light" panose="020B0502040204020203" pitchFamily="34" charset="0"/>
            </a:endParaRPr>
          </a:p>
        </p:txBody>
      </p:sp>
      <p:graphicFrame>
        <p:nvGraphicFramePr>
          <p:cNvPr id="21" name="Tabella 21">
            <a:extLst>
              <a:ext uri="{FF2B5EF4-FFF2-40B4-BE49-F238E27FC236}">
                <a16:creationId xmlns:a16="http://schemas.microsoft.com/office/drawing/2014/main" id="{84716088-3213-409C-A04D-7653D88A8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163651"/>
              </p:ext>
            </p:extLst>
          </p:nvPr>
        </p:nvGraphicFramePr>
        <p:xfrm>
          <a:off x="2136172" y="3379528"/>
          <a:ext cx="81280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6600556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81153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Bahnschrift Light" panose="020B0502040204020203" pitchFamily="34" charset="0"/>
                        </a:rPr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Bahnschrift Light" panose="020B0502040204020203" pitchFamily="34" charset="0"/>
                        </a:rPr>
                        <a:t>Numerosità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2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Bahnschrift Light" panose="020B0502040204020203" pitchFamily="34" charset="0"/>
                        </a:rPr>
                        <a:t>Cluster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Bahnschrift Light" panose="020B0502040204020203" pitchFamily="34" charset="0"/>
                        </a:rPr>
                        <a:t>2172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71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Bahnschrift Light" panose="020B0502040204020203" pitchFamily="34" charset="0"/>
                        </a:rPr>
                        <a:t>Cluster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Bahnschrift Light" panose="020B0502040204020203" pitchFamily="34" charset="0"/>
                        </a:rPr>
                        <a:t>2801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93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Bahnschrift Light" panose="020B0502040204020203" pitchFamily="34" charset="0"/>
                        </a:rPr>
                        <a:t>Cluster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Bahnschrift Light" panose="020B0502040204020203" pitchFamily="34" charset="0"/>
                        </a:rPr>
                        <a:t>2461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563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Bahnschrift Light" panose="020B0502040204020203" pitchFamily="34" charset="0"/>
                        </a:rPr>
                        <a:t>Cluster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Bahnschrift Light" panose="020B0502040204020203" pitchFamily="34" charset="0"/>
                        </a:rPr>
                        <a:t>929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022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Bahnschrift Light" panose="020B0502040204020203" pitchFamily="34" charset="0"/>
                        </a:rPr>
                        <a:t>Cluster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Bahnschrift Light" panose="020B0502040204020203" pitchFamily="34" charset="0"/>
                        </a:rPr>
                        <a:t>914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340981"/>
                  </a:ext>
                </a:extLst>
              </a:tr>
            </a:tbl>
          </a:graphicData>
        </a:graphic>
      </p:graphicFrame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AC21838-73EC-431C-8BF0-E59761416804}"/>
              </a:ext>
            </a:extLst>
          </p:cNvPr>
          <p:cNvSpPr txBox="1"/>
          <p:nvPr/>
        </p:nvSpPr>
        <p:spPr>
          <a:xfrm>
            <a:off x="4688635" y="5819630"/>
            <a:ext cx="5440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>
                <a:latin typeface="Bahnschrift Light" panose="020B0502040204020203" pitchFamily="34" charset="0"/>
              </a:rPr>
              <a:t>Cluster selezionati dalla rete</a:t>
            </a:r>
          </a:p>
        </p:txBody>
      </p:sp>
    </p:spTree>
    <p:extLst>
      <p:ext uri="{BB962C8B-B14F-4D97-AF65-F5344CB8AC3E}">
        <p14:creationId xmlns:p14="http://schemas.microsoft.com/office/powerpoint/2010/main" val="2244504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846B9F-A65A-46A0-8096-DE5C4BC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dirty="0" err="1">
                <a:latin typeface="Bahnschrift Light" panose="020B0502040204020203" pitchFamily="34" charset="0"/>
              </a:rPr>
              <a:t>Latent</a:t>
            </a:r>
            <a:r>
              <a:rPr lang="it-IT" sz="5400" dirty="0">
                <a:latin typeface="Bahnschrift Light" panose="020B0502040204020203" pitchFamily="34" charset="0"/>
              </a:rPr>
              <a:t> </a:t>
            </a:r>
            <a:r>
              <a:rPr lang="it-IT" sz="5400" dirty="0" err="1">
                <a:latin typeface="Bahnschrift Light" panose="020B0502040204020203" pitchFamily="34" charset="0"/>
              </a:rPr>
              <a:t>Dirichlet</a:t>
            </a:r>
            <a:r>
              <a:rPr lang="it-IT" sz="5400" dirty="0">
                <a:latin typeface="Bahnschrift Light" panose="020B0502040204020203" pitchFamily="34" charset="0"/>
              </a:rPr>
              <a:t> </a:t>
            </a:r>
            <a:r>
              <a:rPr lang="it-IT" sz="5400" dirty="0" err="1">
                <a:latin typeface="Bahnschrift Light" panose="020B0502040204020203" pitchFamily="34" charset="0"/>
              </a:rPr>
              <a:t>Allocation</a:t>
            </a:r>
            <a:endParaRPr lang="it-IT" sz="5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582AA64-BE95-46CE-B296-48CF856F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6F1C-53C1-4109-AA26-B5D1E6B59701}" type="slidenum">
              <a:rPr lang="it-IT" smtClean="0"/>
              <a:t>8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791236F-393C-4117-AA02-64C4DC56F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874" y="2146952"/>
            <a:ext cx="6508926" cy="3753134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E69AAFE-1CD7-4250-BEC0-2D22BCBDCCFB}"/>
              </a:ext>
            </a:extLst>
          </p:cNvPr>
          <p:cNvSpPr txBox="1"/>
          <p:nvPr/>
        </p:nvSpPr>
        <p:spPr>
          <a:xfrm>
            <a:off x="422675" y="2623135"/>
            <a:ext cx="41766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it-IT" sz="16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Rimozione di: </a:t>
            </a:r>
            <a:r>
              <a:rPr lang="it-IT" sz="1600" dirty="0" err="1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hastaghs</a:t>
            </a:r>
            <a:r>
              <a:rPr lang="it-IT" sz="16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, collegamenti ipertestuali ed altri simboli.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it-IT" sz="1600" b="0" i="0" u="none" strike="noStrike" baseline="0" dirty="0">
              <a:latin typeface="Bahnschrift Light" panose="020B050204020402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it-IT" sz="1600" b="0" i="0" u="none" strike="noStrike" baseline="0" dirty="0" err="1">
                <a:latin typeface="Bahnschrift Light" panose="020B0502040204020203" pitchFamily="34" charset="0"/>
              </a:rPr>
              <a:t>Tokenization</a:t>
            </a:r>
            <a:r>
              <a:rPr lang="it-IT" sz="1600" b="0" i="0" u="none" strike="noStrike" baseline="0" dirty="0">
                <a:latin typeface="Bahnschrift Light" panose="020B0502040204020203" pitchFamily="34" charset="0"/>
              </a:rPr>
              <a:t>, rimozione stop words e </a:t>
            </a:r>
            <a:r>
              <a:rPr lang="it-IT" sz="1600" b="0" i="0" u="none" strike="noStrike" baseline="0" dirty="0" err="1">
                <a:latin typeface="Bahnschrift Light" panose="020B0502040204020203" pitchFamily="34" charset="0"/>
              </a:rPr>
              <a:t>lemmatization</a:t>
            </a:r>
            <a:r>
              <a:rPr lang="it-IT" sz="1600" b="0" i="0" u="none" strike="noStrike" baseline="0" dirty="0">
                <a:latin typeface="Bahnschrift Light" panose="020B0502040204020203" pitchFamily="34" charset="0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it-IT" sz="1600" dirty="0">
              <a:latin typeface="Bahnschrift Light" panose="020B050204020402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it-IT" sz="1600" dirty="0">
                <a:latin typeface="Bahnschrift Light" panose="020B0502040204020203" pitchFamily="34" charset="0"/>
              </a:rPr>
              <a:t>LDA: </a:t>
            </a:r>
            <a:r>
              <a:rPr lang="it-IT" sz="16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algoritmo di </a:t>
            </a:r>
            <a:r>
              <a:rPr lang="it-IT" sz="1600" dirty="0" err="1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topic</a:t>
            </a:r>
            <a:r>
              <a:rPr lang="it-IT" sz="16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modeling</a:t>
            </a:r>
            <a:r>
              <a:rPr lang="it-IT" sz="16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che attraverso un modello statistico generativo tratta ogni documento come una distribuzione di probabilità sui vari </a:t>
            </a:r>
            <a:r>
              <a:rPr lang="it-IT" sz="1600" dirty="0" err="1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topic</a:t>
            </a:r>
            <a:r>
              <a:rPr lang="it-IT" sz="16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t-IT" sz="16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862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6BCC069-0A89-4631-A733-548155F5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it-IT" sz="5400" dirty="0">
                <a:latin typeface="Bahnschrift Light" panose="020B0502040204020203" pitchFamily="34" charset="0"/>
              </a:rPr>
              <a:t>SOCIAL CONTENT ANALYSIS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Segnaposto numero diapositiva 121">
            <a:extLst>
              <a:ext uri="{FF2B5EF4-FFF2-40B4-BE49-F238E27FC236}">
                <a16:creationId xmlns:a16="http://schemas.microsoft.com/office/drawing/2014/main" id="{CBAE382A-A4B7-45C4-9974-3F9A6583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7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811983C-FF8B-41A4-BA77-E1446688FA71}"/>
              </a:ext>
            </a:extLst>
          </p:cNvPr>
          <p:cNvSpPr txBox="1"/>
          <p:nvPr/>
        </p:nvSpPr>
        <p:spPr>
          <a:xfrm>
            <a:off x="763929" y="1987655"/>
            <a:ext cx="1097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800" b="0" i="0" u="none" strike="noStrike" baseline="0" dirty="0">
                <a:latin typeface="Bahnschrift Light" panose="020B0502040204020203" pitchFamily="34" charset="0"/>
              </a:rPr>
              <a:t>L’analisi del sentimento è stata applicata tramite un approccio basato sul lessico utilizzando la libreria </a:t>
            </a:r>
            <a:r>
              <a:rPr lang="it-IT" sz="1800" b="0" i="0" u="none" strike="noStrike" baseline="0" dirty="0" err="1">
                <a:latin typeface="Bahnschrift Light" panose="020B0502040204020203" pitchFamily="34" charset="0"/>
              </a:rPr>
              <a:t>Vader</a:t>
            </a:r>
            <a:r>
              <a:rPr lang="it-IT" dirty="0">
                <a:latin typeface="Bahnschrift Light" panose="020B0502040204020203" pitchFamily="34" charset="0"/>
              </a:rPr>
              <a:t>, </a:t>
            </a:r>
            <a:r>
              <a:rPr lang="it-IT" sz="1800" b="0" i="0" u="none" strike="noStrike" baseline="0" dirty="0">
                <a:latin typeface="Bahnschrift Light" panose="020B0502040204020203" pitchFamily="34" charset="0"/>
              </a:rPr>
              <a:t>utilizzata per l’analisi del sentimento sensibile ad entrambe le polarità del testo (positivo/ negativo) e l’intensità delle emozioni. Essa può variare da -1 (tweet estremamente negativo) a +1 (tweet estremamente positivo).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800" b="0" i="0" u="none" strike="noStrike" baseline="0" dirty="0">
                <a:latin typeface="Bahnschrift Light" panose="020B0502040204020203" pitchFamily="34" charset="0"/>
              </a:rPr>
              <a:t>Prima di applicare la Sentiment Analysis sono state effettuate delle operazioni preliminari. </a:t>
            </a:r>
            <a:endParaRPr lang="it-IT" dirty="0">
              <a:latin typeface="Bahnschrift Light" panose="020B0502040204020203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1209071-5F9E-4E4A-A650-C31CA718E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555" y="3660609"/>
            <a:ext cx="5339510" cy="177870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FB4E952-6BB9-4159-B292-9461A572C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88" y="3649034"/>
            <a:ext cx="4197748" cy="1778707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2018D04-A747-4989-8272-A805809FD9E1}"/>
              </a:ext>
            </a:extLst>
          </p:cNvPr>
          <p:cNvSpPr txBox="1"/>
          <p:nvPr/>
        </p:nvSpPr>
        <p:spPr>
          <a:xfrm>
            <a:off x="7708739" y="5528501"/>
            <a:ext cx="25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Bahnschrift Light" panose="020B0502040204020203" pitchFamily="34" charset="0"/>
              </a:rPr>
              <a:t>Sentiment per data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6C15C3E2-2AFF-4880-9140-E4959157BBFD}"/>
              </a:ext>
            </a:extLst>
          </p:cNvPr>
          <p:cNvSpPr txBox="1"/>
          <p:nvPr/>
        </p:nvSpPr>
        <p:spPr>
          <a:xfrm>
            <a:off x="1983129" y="5561296"/>
            <a:ext cx="3829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Bahnschrift Light" panose="020B0502040204020203" pitchFamily="34" charset="0"/>
              </a:rPr>
              <a:t>Sentiment per hashtag</a:t>
            </a:r>
          </a:p>
        </p:txBody>
      </p:sp>
    </p:spTree>
    <p:extLst>
      <p:ext uri="{BB962C8B-B14F-4D97-AF65-F5344CB8AC3E}">
        <p14:creationId xmlns:p14="http://schemas.microsoft.com/office/powerpoint/2010/main" val="4082548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Blu verde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707</Words>
  <Application>Microsoft Office PowerPoint</Application>
  <PresentationFormat>Widescreen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Arial</vt:lpstr>
      <vt:lpstr>Bahnschrift Light</vt:lpstr>
      <vt:lpstr>Calibri</vt:lpstr>
      <vt:lpstr>Calibri Light</vt:lpstr>
      <vt:lpstr>SFRM1095</vt:lpstr>
      <vt:lpstr>Wingdings</vt:lpstr>
      <vt:lpstr>Tema di Office</vt:lpstr>
      <vt:lpstr>THE  SUPERBOWL  NETWORK</vt:lpstr>
      <vt:lpstr>PIPELINE</vt:lpstr>
      <vt:lpstr>INTRODUZIONE</vt:lpstr>
      <vt:lpstr>RACCOLTA DATI</vt:lpstr>
      <vt:lpstr>ANALISI PRELIMINARE</vt:lpstr>
      <vt:lpstr>SOCIAL NETWORK ANALYSIS</vt:lpstr>
      <vt:lpstr>COMMUNITY DETECTION</vt:lpstr>
      <vt:lpstr>Latent Dirichlet Allocation</vt:lpstr>
      <vt:lpstr>SOCIAL CONTENT ANALYSIS</vt:lpstr>
      <vt:lpstr>RISULTATI</vt:lpstr>
      <vt:lpstr>CONCLUSIONI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AMAZON: UN’ANALISI SULLE RECENSIONI DELLA CATEGORIA ‘GROCERY AND GOURMET FOOD’</dc:title>
  <dc:creator>l.nembrini@campus.unimib.it</dc:creator>
  <cp:lastModifiedBy>GABRIELE STRANO</cp:lastModifiedBy>
  <cp:revision>15</cp:revision>
  <dcterms:created xsi:type="dcterms:W3CDTF">2022-01-24T11:32:54Z</dcterms:created>
  <dcterms:modified xsi:type="dcterms:W3CDTF">2022-02-24T11:57:16Z</dcterms:modified>
</cp:coreProperties>
</file>