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6" r:id="rId4"/>
    <p:sldId id="258" r:id="rId5"/>
    <p:sldId id="267" r:id="rId6"/>
    <p:sldId id="259" r:id="rId7"/>
    <p:sldId id="260" r:id="rId8"/>
    <p:sldId id="261" r:id="rId9"/>
    <p:sldId id="266" r:id="rId10"/>
    <p:sldId id="263" r:id="rId11"/>
    <p:sldId id="265" r:id="rId12"/>
    <p:sldId id="264" r:id="rId13"/>
    <p:sldId id="268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D791D7-E17F-4D14-B1CF-2AE28DDF6562}" type="doc">
      <dgm:prSet loTypeId="urn:microsoft.com/office/officeart/2016/7/layout/RepeatingBendingProcessNew" loCatId="process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DDF0887B-60BD-43A2-B766-BABE6037BEA1}">
      <dgm:prSet custT="1"/>
      <dgm:spPr>
        <a:solidFill>
          <a:schemeClr val="bg1">
            <a:lumMod val="85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it-IT" sz="1800" b="0" i="0" dirty="0">
              <a:latin typeface="Bahnschrift Light" panose="020B0502040204020203" pitchFamily="34" charset="0"/>
            </a:rPr>
            <a:t>Modelli non lineari</a:t>
          </a:r>
        </a:p>
      </dgm:t>
    </dgm:pt>
    <dgm:pt modelId="{133F164A-691E-41EC-986D-52B7A3F9523F}" type="parTrans" cxnId="{951C0B47-E06D-4ECC-B062-8ECE0EF88419}">
      <dgm:prSet/>
      <dgm:spPr/>
      <dgm:t>
        <a:bodyPr/>
        <a:lstStyle/>
        <a:p>
          <a:endParaRPr lang="it-IT"/>
        </a:p>
      </dgm:t>
    </dgm:pt>
    <dgm:pt modelId="{35793E8D-54FB-4EFF-8B44-5D405267501F}" type="sibTrans" cxnId="{951C0B47-E06D-4ECC-B062-8ECE0EF88419}">
      <dgm:prSet/>
      <dgm:spPr>
        <a:xfrm>
          <a:off x="2024460" y="2013866"/>
          <a:ext cx="388603" cy="91440"/>
        </a:xfrm>
        <a:noFill/>
        <a:ln w="6350" cap="flat" cmpd="sng" algn="ctr">
          <a:solidFill>
            <a:schemeClr val="tx1"/>
          </a:solidFill>
          <a:prstDash val="solid"/>
          <a:miter lim="800000"/>
          <a:tailEnd type="arrow"/>
        </a:ln>
        <a:effectLst/>
      </dgm:spPr>
      <dgm:t>
        <a:bodyPr/>
        <a:lstStyle/>
        <a:p>
          <a:pPr>
            <a:buNone/>
          </a:pPr>
          <a:endParaRPr lang="it-IT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47A6C741-BEC1-4ED5-B5E9-0019D22FA27C}">
      <dgm:prSet phldrT="[Testo]" custT="1"/>
      <dgm:spPr>
        <a:xfrm>
          <a:off x="2445463" y="1512798"/>
          <a:ext cx="1822624" cy="1093574"/>
        </a:xfrm>
        <a:prstGeom prst="rect">
          <a:avLst/>
        </a:prstGeom>
        <a:solidFill>
          <a:schemeClr val="bg1">
            <a:lumMod val="85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pPr>
            <a:buNone/>
          </a:pPr>
          <a:endParaRPr lang="it-IT" sz="1200" dirty="0">
            <a:solidFill>
              <a:sysClr val="windowText" lastClr="000000"/>
            </a:solidFill>
            <a:latin typeface="Bahnschrift Light" panose="020B0502040204020203" pitchFamily="34" charset="0"/>
            <a:ea typeface="+mn-ea"/>
            <a:cs typeface="+mn-cs"/>
          </a:endParaRPr>
        </a:p>
        <a:p>
          <a:pPr>
            <a:buNone/>
          </a:pPr>
          <a:r>
            <a:rPr lang="it-IT" sz="1800" dirty="0">
              <a:solidFill>
                <a:sysClr val="windowText" lastClr="000000"/>
              </a:solidFill>
              <a:latin typeface="Bahnschrift Light" panose="020B0502040204020203" pitchFamily="34" charset="0"/>
              <a:ea typeface="+mn-ea"/>
              <a:cs typeface="+mn-cs"/>
            </a:rPr>
            <a:t>Modellazione ARIMA</a:t>
          </a:r>
        </a:p>
        <a:p>
          <a:pPr>
            <a:buNone/>
          </a:pPr>
          <a:endParaRPr lang="it-IT" sz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  <a:p>
          <a:pPr>
            <a:buNone/>
          </a:pPr>
          <a:endParaRPr lang="it-IT" sz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7E0CEBB1-2D7A-44DE-BE28-1D779D182341}" type="sibTrans" cxnId="{EE58613F-F774-4C83-8D3B-DBDBDDD22D00}">
      <dgm:prSet/>
      <dgm:spPr>
        <a:xfrm>
          <a:off x="4266288" y="2013866"/>
          <a:ext cx="3886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8603" y="45720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  <a:tailEnd type="arrow"/>
        </a:ln>
        <a:effectLst/>
      </dgm:spPr>
      <dgm:t>
        <a:bodyPr/>
        <a:lstStyle/>
        <a:p>
          <a:pPr>
            <a:buNone/>
          </a:pPr>
          <a:endParaRPr lang="it-IT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4CBD416C-115A-466C-BE90-2B7D301404FB}" type="parTrans" cxnId="{EE58613F-F774-4C83-8D3B-DBDBDDD22D00}">
      <dgm:prSet/>
      <dgm:spPr/>
      <dgm:t>
        <a:bodyPr/>
        <a:lstStyle/>
        <a:p>
          <a:endParaRPr lang="it-IT"/>
        </a:p>
      </dgm:t>
    </dgm:pt>
    <dgm:pt modelId="{96335177-16D3-455A-A444-334FCC9EC522}">
      <dgm:prSet phldrT="[Testo]" custT="1"/>
      <dgm:spPr>
        <a:xfrm>
          <a:off x="203635" y="1512798"/>
          <a:ext cx="1822624" cy="1093574"/>
        </a:xfrm>
        <a:prstGeom prst="rect">
          <a:avLst/>
        </a:prstGeom>
        <a:solidFill>
          <a:schemeClr val="bg1">
            <a:lumMod val="85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pPr>
            <a:buNone/>
          </a:pPr>
          <a:endParaRPr lang="it-IT" sz="1200" dirty="0">
            <a:solidFill>
              <a:sysClr val="windowText" lastClr="000000"/>
            </a:solidFill>
            <a:latin typeface="Bahnschrift Light" panose="020B0502040204020203" pitchFamily="34" charset="0"/>
            <a:ea typeface="+mn-ea"/>
            <a:cs typeface="+mn-cs"/>
          </a:endParaRPr>
        </a:p>
        <a:p>
          <a:pPr>
            <a:buNone/>
          </a:pPr>
          <a:r>
            <a:rPr lang="it-IT" sz="2000" dirty="0">
              <a:solidFill>
                <a:sysClr val="windowText" lastClr="000000"/>
              </a:solidFill>
              <a:latin typeface="Bahnschrift Light" panose="020B0502040204020203" pitchFamily="34" charset="0"/>
              <a:ea typeface="+mn-ea"/>
              <a:cs typeface="+mn-cs"/>
            </a:rPr>
            <a:t>Analisi Serie storica</a:t>
          </a:r>
        </a:p>
        <a:p>
          <a:pPr>
            <a:buNone/>
          </a:pPr>
          <a:endParaRPr lang="it-IT" sz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  <a:p>
          <a:pPr>
            <a:buNone/>
          </a:pPr>
          <a:endParaRPr lang="it-IT" sz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9C2DBB46-3520-4893-B513-D52D664A1BC4}" type="sibTrans" cxnId="{05730EC7-69E9-497D-A8EA-2044A70C9DDD}">
      <dgm:prSet/>
      <dgm:spPr>
        <a:xfrm>
          <a:off x="2024460" y="2013866"/>
          <a:ext cx="3886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8603" y="45720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  <a:tailEnd type="arrow"/>
        </a:ln>
        <a:effectLst/>
      </dgm:spPr>
      <dgm:t>
        <a:bodyPr/>
        <a:lstStyle/>
        <a:p>
          <a:pPr>
            <a:buNone/>
          </a:pPr>
          <a:endParaRPr lang="it-IT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A98D9163-B253-41FC-BBAC-D9A9C04CC17A}" type="parTrans" cxnId="{05730EC7-69E9-497D-A8EA-2044A70C9DDD}">
      <dgm:prSet/>
      <dgm:spPr/>
      <dgm:t>
        <a:bodyPr/>
        <a:lstStyle/>
        <a:p>
          <a:endParaRPr lang="it-IT"/>
        </a:p>
      </dgm:t>
    </dgm:pt>
    <dgm:pt modelId="{148F8133-80F8-4E96-BA21-548D9F12E419}">
      <dgm:prSet phldrT="[Testo]" custT="1"/>
      <dgm:spPr>
        <a:xfrm>
          <a:off x="203635" y="0"/>
          <a:ext cx="1822624" cy="1093574"/>
        </a:xfrm>
        <a:prstGeom prst="rect">
          <a:avLst/>
        </a:prstGeom>
        <a:solidFill>
          <a:schemeClr val="bg1">
            <a:lumMod val="85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pPr>
            <a:buNone/>
          </a:pPr>
          <a:endParaRPr lang="it-IT" sz="1200" dirty="0">
            <a:solidFill>
              <a:sysClr val="windowText" lastClr="000000"/>
            </a:solidFill>
            <a:latin typeface="Bahnschrift Light" panose="020B0502040204020203" pitchFamily="34" charset="0"/>
            <a:ea typeface="+mn-ea"/>
            <a:cs typeface="+mn-cs"/>
          </a:endParaRPr>
        </a:p>
        <a:p>
          <a:pPr>
            <a:buNone/>
          </a:pPr>
          <a:r>
            <a:rPr lang="it-IT" sz="1800" dirty="0">
              <a:solidFill>
                <a:sysClr val="windowText" lastClr="000000"/>
              </a:solidFill>
              <a:latin typeface="Bahnschrift Light" panose="020B0502040204020203" pitchFamily="34" charset="0"/>
              <a:ea typeface="+mn-ea"/>
              <a:cs typeface="+mn-cs"/>
            </a:rPr>
            <a:t>Acquisizione dati</a:t>
          </a:r>
        </a:p>
        <a:p>
          <a:pPr>
            <a:buNone/>
          </a:pPr>
          <a:endParaRPr lang="it-IT" sz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  <a:p>
          <a:pPr>
            <a:buNone/>
          </a:pPr>
          <a:endParaRPr lang="it-IT" sz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871872A5-1EA3-4D87-B287-1B46DE140800}" type="sibTrans" cxnId="{61438164-6F1A-475C-B471-2E78CD81BBDD}">
      <dgm:prSet/>
      <dgm:spPr>
        <a:xfrm>
          <a:off x="2024460" y="501067"/>
          <a:ext cx="3886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1401" y="45720"/>
              </a:lnTo>
              <a:lnTo>
                <a:pt x="211401" y="45740"/>
              </a:lnTo>
              <a:lnTo>
                <a:pt x="388603" y="45740"/>
              </a:lnTo>
            </a:path>
          </a:pathLst>
        </a:custGeom>
        <a:solidFill>
          <a:schemeClr val="tx1">
            <a:lumMod val="95000"/>
            <a:lumOff val="5000"/>
          </a:schemeClr>
        </a:solidFill>
        <a:ln w="6350" cap="flat" cmpd="sng" algn="ctr">
          <a:solidFill>
            <a:schemeClr val="tx1"/>
          </a:solidFill>
          <a:prstDash val="solid"/>
          <a:miter lim="800000"/>
          <a:tailEnd type="arrow"/>
        </a:ln>
        <a:effectLst/>
      </dgm:spPr>
      <dgm:t>
        <a:bodyPr/>
        <a:lstStyle/>
        <a:p>
          <a:pPr>
            <a:buNone/>
          </a:pPr>
          <a:endParaRPr lang="it-IT">
            <a:solidFill>
              <a:srgbClr val="FF0000"/>
            </a:solidFill>
            <a:latin typeface="Calibri"/>
            <a:ea typeface="+mn-ea"/>
            <a:cs typeface="+mn-cs"/>
          </a:endParaRPr>
        </a:p>
      </dgm:t>
    </dgm:pt>
    <dgm:pt modelId="{7285019E-FA92-42FE-AA5D-918B3DACD2ED}" type="parTrans" cxnId="{61438164-6F1A-475C-B471-2E78CD81BBDD}">
      <dgm:prSet/>
      <dgm:spPr/>
      <dgm:t>
        <a:bodyPr/>
        <a:lstStyle/>
        <a:p>
          <a:endParaRPr lang="it-IT"/>
        </a:p>
      </dgm:t>
    </dgm:pt>
    <dgm:pt modelId="{F179511E-0098-4686-B47A-E804B0A3F912}">
      <dgm:prSet phldrT="[Testo]" custT="1"/>
      <dgm:spPr>
        <a:xfrm>
          <a:off x="2445463" y="20"/>
          <a:ext cx="1822624" cy="1093574"/>
        </a:xfrm>
        <a:prstGeom prst="rect">
          <a:avLst/>
        </a:prstGeom>
        <a:solidFill>
          <a:schemeClr val="bg1">
            <a:lumMod val="85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pPr>
            <a:buNone/>
          </a:pPr>
          <a:endParaRPr lang="it-IT" sz="1200" dirty="0">
            <a:solidFill>
              <a:sysClr val="windowText" lastClr="000000"/>
            </a:solidFill>
            <a:latin typeface="Bahnschrift Light" panose="020B0502040204020203" pitchFamily="34" charset="0"/>
            <a:ea typeface="+mn-ea"/>
            <a:cs typeface="+mn-cs"/>
          </a:endParaRPr>
        </a:p>
        <a:p>
          <a:pPr>
            <a:buNone/>
          </a:pPr>
          <a:r>
            <a:rPr lang="it-IT" sz="1800" dirty="0">
              <a:solidFill>
                <a:sysClr val="windowText" lastClr="000000"/>
              </a:solidFill>
              <a:latin typeface="Bahnschrift Light" panose="020B0502040204020203" pitchFamily="34" charset="0"/>
              <a:ea typeface="+mn-ea"/>
              <a:cs typeface="+mn-cs"/>
            </a:rPr>
            <a:t>Analisi esplorativa</a:t>
          </a:r>
        </a:p>
        <a:p>
          <a:pPr>
            <a:buNone/>
          </a:pPr>
          <a:endParaRPr lang="it-IT" sz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  <a:p>
          <a:pPr>
            <a:buNone/>
          </a:pPr>
          <a:endParaRPr lang="it-IT" sz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5FBE4460-3AE9-4C51-B6DE-4B9D3562AF29}" type="sibTrans" cxnId="{FEE47F91-0530-41AE-AFE6-7C751D306B62}">
      <dgm:prSet/>
      <dgm:spPr>
        <a:xfrm>
          <a:off x="4266288" y="501087"/>
          <a:ext cx="3886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8603" y="45720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  <a:tailEnd type="arrow"/>
        </a:ln>
        <a:effectLst/>
      </dgm:spPr>
      <dgm:t>
        <a:bodyPr/>
        <a:lstStyle/>
        <a:p>
          <a:pPr>
            <a:buNone/>
          </a:pPr>
          <a:endParaRPr lang="it-IT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024392AA-0617-4741-8E5B-6C92582A8717}" type="parTrans" cxnId="{FEE47F91-0530-41AE-AFE6-7C751D306B62}">
      <dgm:prSet/>
      <dgm:spPr/>
      <dgm:t>
        <a:bodyPr/>
        <a:lstStyle/>
        <a:p>
          <a:endParaRPr lang="it-IT"/>
        </a:p>
      </dgm:t>
    </dgm:pt>
    <dgm:pt modelId="{41528983-C4E0-4C8C-9227-50DD14E9EA84}">
      <dgm:prSet phldrT="[Testo]" custT="1"/>
      <dgm:spPr>
        <a:xfrm>
          <a:off x="4687291" y="20"/>
          <a:ext cx="1822624" cy="1093574"/>
        </a:xfrm>
        <a:prstGeom prst="rect">
          <a:avLst/>
        </a:prstGeom>
        <a:solidFill>
          <a:schemeClr val="bg1">
            <a:lumMod val="85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pPr>
            <a:buNone/>
          </a:pPr>
          <a:endParaRPr lang="it-IT" sz="1200" dirty="0">
            <a:solidFill>
              <a:sysClr val="windowText" lastClr="000000"/>
            </a:solidFill>
            <a:latin typeface="Bahnschrift Light" panose="020B0502040204020203" pitchFamily="34" charset="0"/>
            <a:ea typeface="+mn-ea"/>
            <a:cs typeface="+mn-cs"/>
          </a:endParaRPr>
        </a:p>
        <a:p>
          <a:pPr>
            <a:buNone/>
          </a:pPr>
          <a:r>
            <a:rPr lang="it-IT" sz="1800" dirty="0" err="1">
              <a:solidFill>
                <a:sysClr val="windowText" lastClr="000000"/>
              </a:solidFill>
              <a:latin typeface="Bahnschrift Light" panose="020B0502040204020203" pitchFamily="34" charset="0"/>
              <a:ea typeface="+mn-ea"/>
              <a:cs typeface="+mn-cs"/>
            </a:rPr>
            <a:t>Preprocessing</a:t>
          </a:r>
          <a:endParaRPr lang="it-IT" sz="1800" dirty="0">
            <a:solidFill>
              <a:sysClr val="windowText" lastClr="000000"/>
            </a:solidFill>
            <a:latin typeface="Bahnschrift Light" panose="020B0502040204020203" pitchFamily="34" charset="0"/>
            <a:ea typeface="+mn-ea"/>
            <a:cs typeface="+mn-cs"/>
          </a:endParaRPr>
        </a:p>
        <a:p>
          <a:pPr>
            <a:buNone/>
          </a:pPr>
          <a:endParaRPr lang="it-IT" sz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  <a:p>
          <a:pPr>
            <a:buNone/>
          </a:pPr>
          <a:endParaRPr lang="it-IT" sz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0AA180DA-B330-4350-B842-27AFAFA03D6A}" type="sibTrans" cxnId="{655ABC1C-8970-48F0-9328-C8DCA5813070}">
      <dgm:prSet/>
      <dgm:spPr>
        <a:xfrm>
          <a:off x="1114947" y="1091795"/>
          <a:ext cx="4483656" cy="388603"/>
        </a:xfrm>
        <a:custGeom>
          <a:avLst/>
          <a:gdLst/>
          <a:ahLst/>
          <a:cxnLst/>
          <a:rect l="0" t="0" r="0" b="0"/>
          <a:pathLst>
            <a:path>
              <a:moveTo>
                <a:pt x="4483656" y="0"/>
              </a:moveTo>
              <a:lnTo>
                <a:pt x="4483656" y="211401"/>
              </a:lnTo>
              <a:lnTo>
                <a:pt x="0" y="211401"/>
              </a:lnTo>
              <a:lnTo>
                <a:pt x="0" y="388603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  <a:tailEnd type="arrow"/>
        </a:ln>
        <a:effectLst/>
      </dgm:spPr>
      <dgm:t>
        <a:bodyPr/>
        <a:lstStyle/>
        <a:p>
          <a:pPr>
            <a:buNone/>
          </a:pPr>
          <a:endParaRPr lang="it-IT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AF2DE0D3-FC14-43C4-9E7C-416DD67CEB57}" type="parTrans" cxnId="{655ABC1C-8970-48F0-9328-C8DCA5813070}">
      <dgm:prSet/>
      <dgm:spPr/>
      <dgm:t>
        <a:bodyPr/>
        <a:lstStyle/>
        <a:p>
          <a:endParaRPr lang="it-IT"/>
        </a:p>
      </dgm:t>
    </dgm:pt>
    <dgm:pt modelId="{A4563B5F-256B-45AC-85EF-6A0530643BF1}">
      <dgm:prSet phldrT="[Testo]" custT="1"/>
      <dgm:spPr>
        <a:xfrm>
          <a:off x="4687291" y="1512798"/>
          <a:ext cx="1822624" cy="1093574"/>
        </a:xfrm>
        <a:prstGeom prst="rect">
          <a:avLst/>
        </a:prstGeom>
        <a:solidFill>
          <a:schemeClr val="bg1">
            <a:lumMod val="85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pPr>
            <a:buNone/>
          </a:pPr>
          <a:endParaRPr lang="it-IT" sz="1200" dirty="0">
            <a:solidFill>
              <a:sysClr val="windowText" lastClr="000000"/>
            </a:solidFill>
            <a:latin typeface="Bahnschrift Light" panose="020B0502040204020203" pitchFamily="34" charset="0"/>
            <a:ea typeface="+mn-ea"/>
            <a:cs typeface="+mn-cs"/>
          </a:endParaRPr>
        </a:p>
        <a:p>
          <a:pPr>
            <a:buNone/>
          </a:pPr>
          <a:r>
            <a:rPr lang="it-IT" sz="1800" dirty="0">
              <a:solidFill>
                <a:sysClr val="windowText" lastClr="000000"/>
              </a:solidFill>
              <a:latin typeface="Bahnschrift Light" panose="020B0502040204020203" pitchFamily="34" charset="0"/>
              <a:ea typeface="+mn-ea"/>
              <a:cs typeface="+mn-cs"/>
            </a:rPr>
            <a:t>Modellazione UCM</a:t>
          </a:r>
        </a:p>
        <a:p>
          <a:pPr>
            <a:buNone/>
          </a:pPr>
          <a:endParaRPr lang="it-IT" sz="1200" dirty="0">
            <a:solidFill>
              <a:sysClr val="windowText" lastClr="000000"/>
            </a:solidFill>
            <a:latin typeface="Bahnschrift Light" panose="020B0502040204020203" pitchFamily="34" charset="0"/>
            <a:ea typeface="+mn-ea"/>
            <a:cs typeface="+mn-cs"/>
          </a:endParaRPr>
        </a:p>
        <a:p>
          <a:pPr>
            <a:buNone/>
          </a:pPr>
          <a:endParaRPr lang="it-IT" sz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C2729700-DB5F-46A1-8D6F-B292D22DAA24}" type="sibTrans" cxnId="{9387A320-C564-40A8-B88B-DBE3BDDDF03E}">
      <dgm:prSet/>
      <dgm:spPr>
        <a:xfrm>
          <a:off x="1114947" y="2604573"/>
          <a:ext cx="4483656" cy="388603"/>
        </a:xfrm>
        <a:custGeom>
          <a:avLst/>
          <a:gdLst/>
          <a:ahLst/>
          <a:cxnLst/>
          <a:rect l="0" t="0" r="0" b="0"/>
          <a:pathLst>
            <a:path>
              <a:moveTo>
                <a:pt x="4483656" y="0"/>
              </a:moveTo>
              <a:lnTo>
                <a:pt x="4483656" y="211401"/>
              </a:lnTo>
              <a:lnTo>
                <a:pt x="0" y="211401"/>
              </a:lnTo>
              <a:lnTo>
                <a:pt x="0" y="388603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  <a:tailEnd type="arrow"/>
        </a:ln>
        <a:effectLst/>
      </dgm:spPr>
      <dgm:t>
        <a:bodyPr/>
        <a:lstStyle/>
        <a:p>
          <a:pPr>
            <a:buNone/>
          </a:pPr>
          <a:endParaRPr lang="it-IT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0E673ABE-46A8-464E-88E1-4DD15637F239}" type="parTrans" cxnId="{9387A320-C564-40A8-B88B-DBE3BDDDF03E}">
      <dgm:prSet/>
      <dgm:spPr/>
      <dgm:t>
        <a:bodyPr/>
        <a:lstStyle/>
        <a:p>
          <a:endParaRPr lang="it-IT"/>
        </a:p>
      </dgm:t>
    </dgm:pt>
    <dgm:pt modelId="{9F7E9FF3-05BC-47B6-9BBC-55F60D064EEF}">
      <dgm:prSet custT="1"/>
      <dgm:spPr>
        <a:solidFill>
          <a:schemeClr val="bg1">
            <a:lumMod val="85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it-IT" sz="1800" b="0" dirty="0">
              <a:latin typeface="Bahnschrift Light" panose="020B0502040204020203" pitchFamily="34" charset="0"/>
            </a:rPr>
            <a:t>Conclusioni</a:t>
          </a:r>
        </a:p>
      </dgm:t>
    </dgm:pt>
    <dgm:pt modelId="{1165F313-4882-4A2C-BF62-31AF869577D9}" type="parTrans" cxnId="{B7478B80-E7AC-4466-B685-953156D58731}">
      <dgm:prSet/>
      <dgm:spPr/>
      <dgm:t>
        <a:bodyPr/>
        <a:lstStyle/>
        <a:p>
          <a:endParaRPr lang="it-IT"/>
        </a:p>
      </dgm:t>
    </dgm:pt>
    <dgm:pt modelId="{17584C08-6AE1-488F-95EB-4D805CC58AAB}" type="sibTrans" cxnId="{B7478B80-E7AC-4466-B685-953156D58731}">
      <dgm:prSet/>
      <dgm:spPr>
        <a:xfrm>
          <a:off x="2024460" y="2013866"/>
          <a:ext cx="3886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8603" y="45720"/>
              </a:lnTo>
            </a:path>
          </a:pathLst>
        </a:custGeom>
        <a:noFill/>
        <a:ln w="6350" cap="flat" cmpd="sng" algn="ctr">
          <a:solidFill>
            <a:srgbClr val="58B6C0">
              <a:hueOff val="-867720"/>
              <a:satOff val="-5954"/>
              <a:lumOff val="3059"/>
              <a:alphaOff val="0"/>
            </a:srgbClr>
          </a:solidFill>
          <a:prstDash val="solid"/>
          <a:miter lim="800000"/>
          <a:tailEnd type="arrow"/>
        </a:ln>
        <a:effectLst/>
      </dgm:spPr>
      <dgm:t>
        <a:bodyPr/>
        <a:lstStyle/>
        <a:p>
          <a:pPr>
            <a:buNone/>
          </a:pPr>
          <a:endParaRPr lang="it-IT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68C401BF-C4AE-40CE-AEDC-65D05A3CCF74}" type="pres">
      <dgm:prSet presAssocID="{17D791D7-E17F-4D14-B1CF-2AE28DDF6562}" presName="Name0" presStyleCnt="0">
        <dgm:presLayoutVars>
          <dgm:dir/>
          <dgm:resizeHandles val="exact"/>
        </dgm:presLayoutVars>
      </dgm:prSet>
      <dgm:spPr/>
    </dgm:pt>
    <dgm:pt modelId="{1C27B09C-15AA-4708-8A47-B7DB0766A247}" type="pres">
      <dgm:prSet presAssocID="{148F8133-80F8-4E96-BA21-548D9F12E419}" presName="node" presStyleLbl="node1" presStyleIdx="0" presStyleCnt="8" custLinFactNeighborY="-2541">
        <dgm:presLayoutVars>
          <dgm:bulletEnabled val="1"/>
        </dgm:presLayoutVars>
      </dgm:prSet>
      <dgm:spPr/>
    </dgm:pt>
    <dgm:pt modelId="{209E4333-932F-4BCE-89E7-BE3F06B03E69}" type="pres">
      <dgm:prSet presAssocID="{871872A5-1EA3-4D87-B287-1B46DE140800}" presName="sibTrans" presStyleLbl="sibTrans1D1" presStyleIdx="0" presStyleCnt="7"/>
      <dgm:spPr/>
    </dgm:pt>
    <dgm:pt modelId="{3FF9E34C-0757-4D6F-B98D-348BE629B0D9}" type="pres">
      <dgm:prSet presAssocID="{871872A5-1EA3-4D87-B287-1B46DE140800}" presName="connectorText" presStyleLbl="sibTrans1D1" presStyleIdx="0" presStyleCnt="7"/>
      <dgm:spPr/>
    </dgm:pt>
    <dgm:pt modelId="{70135C69-19CF-4BBB-9050-3CD14E921877}" type="pres">
      <dgm:prSet presAssocID="{F179511E-0098-4686-B47A-E804B0A3F912}" presName="node" presStyleLbl="node1" presStyleIdx="1" presStyleCnt="8">
        <dgm:presLayoutVars>
          <dgm:bulletEnabled val="1"/>
        </dgm:presLayoutVars>
      </dgm:prSet>
      <dgm:spPr/>
    </dgm:pt>
    <dgm:pt modelId="{011D6896-FD26-45AA-BB89-E88659BBD63D}" type="pres">
      <dgm:prSet presAssocID="{5FBE4460-3AE9-4C51-B6DE-4B9D3562AF29}" presName="sibTrans" presStyleLbl="sibTrans1D1" presStyleIdx="1" presStyleCnt="7"/>
      <dgm:spPr/>
    </dgm:pt>
    <dgm:pt modelId="{C9519205-67F6-4166-BF3D-1E1512512ED2}" type="pres">
      <dgm:prSet presAssocID="{5FBE4460-3AE9-4C51-B6DE-4B9D3562AF29}" presName="connectorText" presStyleLbl="sibTrans1D1" presStyleIdx="1" presStyleCnt="7"/>
      <dgm:spPr/>
    </dgm:pt>
    <dgm:pt modelId="{3220C4AC-20F6-4C78-A2DA-97E101EBBE60}" type="pres">
      <dgm:prSet presAssocID="{41528983-C4E0-4C8C-9227-50DD14E9EA84}" presName="node" presStyleLbl="node1" presStyleIdx="2" presStyleCnt="8">
        <dgm:presLayoutVars>
          <dgm:bulletEnabled val="1"/>
        </dgm:presLayoutVars>
      </dgm:prSet>
      <dgm:spPr/>
    </dgm:pt>
    <dgm:pt modelId="{199646F7-8AD3-42FD-B005-C4A9162775D5}" type="pres">
      <dgm:prSet presAssocID="{0AA180DA-B330-4350-B842-27AFAFA03D6A}" presName="sibTrans" presStyleLbl="sibTrans1D1" presStyleIdx="2" presStyleCnt="7"/>
      <dgm:spPr/>
    </dgm:pt>
    <dgm:pt modelId="{CE29AEAF-1CCB-481F-A51D-248E6F156DC3}" type="pres">
      <dgm:prSet presAssocID="{0AA180DA-B330-4350-B842-27AFAFA03D6A}" presName="connectorText" presStyleLbl="sibTrans1D1" presStyleIdx="2" presStyleCnt="7"/>
      <dgm:spPr/>
    </dgm:pt>
    <dgm:pt modelId="{AB7C3B4A-84AC-401B-93DA-DAC0B1A709F0}" type="pres">
      <dgm:prSet presAssocID="{96335177-16D3-455A-A444-334FCC9EC522}" presName="node" presStyleLbl="node1" presStyleIdx="3" presStyleCnt="8">
        <dgm:presLayoutVars>
          <dgm:bulletEnabled val="1"/>
        </dgm:presLayoutVars>
      </dgm:prSet>
      <dgm:spPr/>
    </dgm:pt>
    <dgm:pt modelId="{CC7D091A-9FC0-4772-8B32-6E1E58B571EF}" type="pres">
      <dgm:prSet presAssocID="{9C2DBB46-3520-4893-B513-D52D664A1BC4}" presName="sibTrans" presStyleLbl="sibTrans1D1" presStyleIdx="3" presStyleCnt="7"/>
      <dgm:spPr/>
    </dgm:pt>
    <dgm:pt modelId="{4B0AED04-C6AF-4EB5-A776-69AE4C2F5A15}" type="pres">
      <dgm:prSet presAssocID="{9C2DBB46-3520-4893-B513-D52D664A1BC4}" presName="connectorText" presStyleLbl="sibTrans1D1" presStyleIdx="3" presStyleCnt="7"/>
      <dgm:spPr/>
    </dgm:pt>
    <dgm:pt modelId="{5049B86B-D40B-443F-AFBE-743BE83DDCB8}" type="pres">
      <dgm:prSet presAssocID="{47A6C741-BEC1-4ED5-B5E9-0019D22FA27C}" presName="node" presStyleLbl="node1" presStyleIdx="4" presStyleCnt="8">
        <dgm:presLayoutVars>
          <dgm:bulletEnabled val="1"/>
        </dgm:presLayoutVars>
      </dgm:prSet>
      <dgm:spPr/>
    </dgm:pt>
    <dgm:pt modelId="{A9CEE515-B951-4775-BC42-05F8F97EE9F8}" type="pres">
      <dgm:prSet presAssocID="{7E0CEBB1-2D7A-44DE-BE28-1D779D182341}" presName="sibTrans" presStyleLbl="sibTrans1D1" presStyleIdx="4" presStyleCnt="7"/>
      <dgm:spPr/>
    </dgm:pt>
    <dgm:pt modelId="{17D59D84-1D54-4308-8285-572A8771A68E}" type="pres">
      <dgm:prSet presAssocID="{7E0CEBB1-2D7A-44DE-BE28-1D779D182341}" presName="connectorText" presStyleLbl="sibTrans1D1" presStyleIdx="4" presStyleCnt="7"/>
      <dgm:spPr/>
    </dgm:pt>
    <dgm:pt modelId="{D09D5D28-4CF3-43FB-ADEB-ABCC1419D417}" type="pres">
      <dgm:prSet presAssocID="{A4563B5F-256B-45AC-85EF-6A0530643BF1}" presName="node" presStyleLbl="node1" presStyleIdx="5" presStyleCnt="8">
        <dgm:presLayoutVars>
          <dgm:bulletEnabled val="1"/>
        </dgm:presLayoutVars>
      </dgm:prSet>
      <dgm:spPr/>
    </dgm:pt>
    <dgm:pt modelId="{81BBD702-E0F1-474C-A363-EA996C9BC413}" type="pres">
      <dgm:prSet presAssocID="{C2729700-DB5F-46A1-8D6F-B292D22DAA24}" presName="sibTrans" presStyleLbl="sibTrans1D1" presStyleIdx="5" presStyleCnt="7"/>
      <dgm:spPr/>
    </dgm:pt>
    <dgm:pt modelId="{A02944C2-0EB7-43C0-BBAF-44AC2C33765F}" type="pres">
      <dgm:prSet presAssocID="{C2729700-DB5F-46A1-8D6F-B292D22DAA24}" presName="connectorText" presStyleLbl="sibTrans1D1" presStyleIdx="5" presStyleCnt="7"/>
      <dgm:spPr/>
    </dgm:pt>
    <dgm:pt modelId="{C4E1F68C-4C23-42AC-A1DD-6C040FF0363D}" type="pres">
      <dgm:prSet presAssocID="{DDF0887B-60BD-43A2-B766-BABE6037BEA1}" presName="node" presStyleLbl="node1" presStyleIdx="6" presStyleCnt="8">
        <dgm:presLayoutVars>
          <dgm:bulletEnabled val="1"/>
        </dgm:presLayoutVars>
      </dgm:prSet>
      <dgm:spPr/>
    </dgm:pt>
    <dgm:pt modelId="{1831153E-5174-4AC7-9E34-2CBCFEFFABCE}" type="pres">
      <dgm:prSet presAssocID="{35793E8D-54FB-4EFF-8B44-5D405267501F}" presName="sibTrans" presStyleLbl="sibTrans1D1" presStyleIdx="6" presStyleCnt="7"/>
      <dgm:spPr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8603" y="45720"/>
              </a:lnTo>
            </a:path>
          </a:pathLst>
        </a:custGeom>
      </dgm:spPr>
    </dgm:pt>
    <dgm:pt modelId="{F1C6F1B6-A4DA-477E-88B4-3253CE2B2B93}" type="pres">
      <dgm:prSet presAssocID="{35793E8D-54FB-4EFF-8B44-5D405267501F}" presName="connectorText" presStyleLbl="sibTrans1D1" presStyleIdx="6" presStyleCnt="7"/>
      <dgm:spPr/>
    </dgm:pt>
    <dgm:pt modelId="{43ED0349-B42C-43A9-9EB4-0253EC9CDFDD}" type="pres">
      <dgm:prSet presAssocID="{9F7E9FF3-05BC-47B6-9BBC-55F60D064EEF}" presName="node" presStyleLbl="node1" presStyleIdx="7" presStyleCnt="8">
        <dgm:presLayoutVars>
          <dgm:bulletEnabled val="1"/>
        </dgm:presLayoutVars>
      </dgm:prSet>
      <dgm:spPr/>
    </dgm:pt>
  </dgm:ptLst>
  <dgm:cxnLst>
    <dgm:cxn modelId="{FC49B20E-BB2F-4EC5-9B49-7D7E351F142A}" type="presOf" srcId="{871872A5-1EA3-4D87-B287-1B46DE140800}" destId="{209E4333-932F-4BCE-89E7-BE3F06B03E69}" srcOrd="0" destOrd="0" presId="urn:microsoft.com/office/officeart/2016/7/layout/RepeatingBendingProcessNew"/>
    <dgm:cxn modelId="{82F6C210-CE66-415A-8126-BF013B2642DE}" type="presOf" srcId="{F179511E-0098-4686-B47A-E804B0A3F912}" destId="{70135C69-19CF-4BBB-9050-3CD14E921877}" srcOrd="0" destOrd="0" presId="urn:microsoft.com/office/officeart/2016/7/layout/RepeatingBendingProcessNew"/>
    <dgm:cxn modelId="{A74F4919-4B03-4CCA-9FA4-D142CFA091AF}" type="presOf" srcId="{148F8133-80F8-4E96-BA21-548D9F12E419}" destId="{1C27B09C-15AA-4708-8A47-B7DB0766A247}" srcOrd="0" destOrd="0" presId="urn:microsoft.com/office/officeart/2016/7/layout/RepeatingBendingProcessNew"/>
    <dgm:cxn modelId="{F1702F1C-E251-4DFD-A303-D445B36B0D7E}" type="presOf" srcId="{7E0CEBB1-2D7A-44DE-BE28-1D779D182341}" destId="{A9CEE515-B951-4775-BC42-05F8F97EE9F8}" srcOrd="0" destOrd="0" presId="urn:microsoft.com/office/officeart/2016/7/layout/RepeatingBendingProcessNew"/>
    <dgm:cxn modelId="{655ABC1C-8970-48F0-9328-C8DCA5813070}" srcId="{17D791D7-E17F-4D14-B1CF-2AE28DDF6562}" destId="{41528983-C4E0-4C8C-9227-50DD14E9EA84}" srcOrd="2" destOrd="0" parTransId="{AF2DE0D3-FC14-43C4-9E7C-416DD67CEB57}" sibTransId="{0AA180DA-B330-4350-B842-27AFAFA03D6A}"/>
    <dgm:cxn modelId="{BEDD251D-276B-4CB0-AF68-FF62D3C32838}" type="presOf" srcId="{35793E8D-54FB-4EFF-8B44-5D405267501F}" destId="{1831153E-5174-4AC7-9E34-2CBCFEFFABCE}" srcOrd="0" destOrd="0" presId="urn:microsoft.com/office/officeart/2016/7/layout/RepeatingBendingProcessNew"/>
    <dgm:cxn modelId="{9387A320-C564-40A8-B88B-DBE3BDDDF03E}" srcId="{17D791D7-E17F-4D14-B1CF-2AE28DDF6562}" destId="{A4563B5F-256B-45AC-85EF-6A0530643BF1}" srcOrd="5" destOrd="0" parTransId="{0E673ABE-46A8-464E-88E1-4DD15637F239}" sibTransId="{C2729700-DB5F-46A1-8D6F-B292D22DAA24}"/>
    <dgm:cxn modelId="{2C24A53A-3116-4A56-B864-BF164883912E}" type="presOf" srcId="{0AA180DA-B330-4350-B842-27AFAFA03D6A}" destId="{CE29AEAF-1CCB-481F-A51D-248E6F156DC3}" srcOrd="1" destOrd="0" presId="urn:microsoft.com/office/officeart/2016/7/layout/RepeatingBendingProcessNew"/>
    <dgm:cxn modelId="{EE58613F-F774-4C83-8D3B-DBDBDDD22D00}" srcId="{17D791D7-E17F-4D14-B1CF-2AE28DDF6562}" destId="{47A6C741-BEC1-4ED5-B5E9-0019D22FA27C}" srcOrd="4" destOrd="0" parTransId="{4CBD416C-115A-466C-BE90-2B7D301404FB}" sibTransId="{7E0CEBB1-2D7A-44DE-BE28-1D779D182341}"/>
    <dgm:cxn modelId="{61438164-6F1A-475C-B471-2E78CD81BBDD}" srcId="{17D791D7-E17F-4D14-B1CF-2AE28DDF6562}" destId="{148F8133-80F8-4E96-BA21-548D9F12E419}" srcOrd="0" destOrd="0" parTransId="{7285019E-FA92-42FE-AA5D-918B3DACD2ED}" sibTransId="{871872A5-1EA3-4D87-B287-1B46DE140800}"/>
    <dgm:cxn modelId="{951C0B47-E06D-4ECC-B062-8ECE0EF88419}" srcId="{17D791D7-E17F-4D14-B1CF-2AE28DDF6562}" destId="{DDF0887B-60BD-43A2-B766-BABE6037BEA1}" srcOrd="6" destOrd="0" parTransId="{133F164A-691E-41EC-986D-52B7A3F9523F}" sibTransId="{35793E8D-54FB-4EFF-8B44-5D405267501F}"/>
    <dgm:cxn modelId="{2C38BF4D-AE32-4A8A-B64F-288369BC0A28}" type="presOf" srcId="{7E0CEBB1-2D7A-44DE-BE28-1D779D182341}" destId="{17D59D84-1D54-4308-8285-572A8771A68E}" srcOrd="1" destOrd="0" presId="urn:microsoft.com/office/officeart/2016/7/layout/RepeatingBendingProcessNew"/>
    <dgm:cxn modelId="{AC46806F-C338-483C-B324-F569B0ACD09B}" type="presOf" srcId="{47A6C741-BEC1-4ED5-B5E9-0019D22FA27C}" destId="{5049B86B-D40B-443F-AFBE-743BE83DDCB8}" srcOrd="0" destOrd="0" presId="urn:microsoft.com/office/officeart/2016/7/layout/RepeatingBendingProcessNew"/>
    <dgm:cxn modelId="{3B698B75-5F4B-470A-B32E-4A1702FE7BB9}" type="presOf" srcId="{9F7E9FF3-05BC-47B6-9BBC-55F60D064EEF}" destId="{43ED0349-B42C-43A9-9EB4-0253EC9CDFDD}" srcOrd="0" destOrd="0" presId="urn:microsoft.com/office/officeart/2016/7/layout/RepeatingBendingProcessNew"/>
    <dgm:cxn modelId="{98EEC87A-652B-4F4E-BE96-EC6676694015}" type="presOf" srcId="{0AA180DA-B330-4350-B842-27AFAFA03D6A}" destId="{199646F7-8AD3-42FD-B005-C4A9162775D5}" srcOrd="0" destOrd="0" presId="urn:microsoft.com/office/officeart/2016/7/layout/RepeatingBendingProcessNew"/>
    <dgm:cxn modelId="{B7478B80-E7AC-4466-B685-953156D58731}" srcId="{17D791D7-E17F-4D14-B1CF-2AE28DDF6562}" destId="{9F7E9FF3-05BC-47B6-9BBC-55F60D064EEF}" srcOrd="7" destOrd="0" parTransId="{1165F313-4882-4A2C-BF62-31AF869577D9}" sibTransId="{17584C08-6AE1-488F-95EB-4D805CC58AAB}"/>
    <dgm:cxn modelId="{FF66EF90-B385-4090-86C3-C020906D8F85}" type="presOf" srcId="{17D791D7-E17F-4D14-B1CF-2AE28DDF6562}" destId="{68C401BF-C4AE-40CE-AEDC-65D05A3CCF74}" srcOrd="0" destOrd="0" presId="urn:microsoft.com/office/officeart/2016/7/layout/RepeatingBendingProcessNew"/>
    <dgm:cxn modelId="{FEE47F91-0530-41AE-AFE6-7C751D306B62}" srcId="{17D791D7-E17F-4D14-B1CF-2AE28DDF6562}" destId="{F179511E-0098-4686-B47A-E804B0A3F912}" srcOrd="1" destOrd="0" parTransId="{024392AA-0617-4741-8E5B-6C92582A8717}" sibTransId="{5FBE4460-3AE9-4C51-B6DE-4B9D3562AF29}"/>
    <dgm:cxn modelId="{42451197-0F91-4E3D-939F-10797DE43E82}" type="presOf" srcId="{9C2DBB46-3520-4893-B513-D52D664A1BC4}" destId="{CC7D091A-9FC0-4772-8B32-6E1E58B571EF}" srcOrd="0" destOrd="0" presId="urn:microsoft.com/office/officeart/2016/7/layout/RepeatingBendingProcessNew"/>
    <dgm:cxn modelId="{212CD6A3-8259-4836-A18D-26CB278C26A2}" type="presOf" srcId="{41528983-C4E0-4C8C-9227-50DD14E9EA84}" destId="{3220C4AC-20F6-4C78-A2DA-97E101EBBE60}" srcOrd="0" destOrd="0" presId="urn:microsoft.com/office/officeart/2016/7/layout/RepeatingBendingProcessNew"/>
    <dgm:cxn modelId="{05730EC7-69E9-497D-A8EA-2044A70C9DDD}" srcId="{17D791D7-E17F-4D14-B1CF-2AE28DDF6562}" destId="{96335177-16D3-455A-A444-334FCC9EC522}" srcOrd="3" destOrd="0" parTransId="{A98D9163-B253-41FC-BBAC-D9A9C04CC17A}" sibTransId="{9C2DBB46-3520-4893-B513-D52D664A1BC4}"/>
    <dgm:cxn modelId="{BC761BC7-26C4-42CB-A82A-CA04A53D4842}" type="presOf" srcId="{871872A5-1EA3-4D87-B287-1B46DE140800}" destId="{3FF9E34C-0757-4D6F-B98D-348BE629B0D9}" srcOrd="1" destOrd="0" presId="urn:microsoft.com/office/officeart/2016/7/layout/RepeatingBendingProcessNew"/>
    <dgm:cxn modelId="{53E1FCC7-5047-4F27-BBFA-1533DB34CBAC}" type="presOf" srcId="{C2729700-DB5F-46A1-8D6F-B292D22DAA24}" destId="{81BBD702-E0F1-474C-A363-EA996C9BC413}" srcOrd="0" destOrd="0" presId="urn:microsoft.com/office/officeart/2016/7/layout/RepeatingBendingProcessNew"/>
    <dgm:cxn modelId="{FA89C5C8-9F3D-4EE8-BF65-52262F5DC9C3}" type="presOf" srcId="{9C2DBB46-3520-4893-B513-D52D664A1BC4}" destId="{4B0AED04-C6AF-4EB5-A776-69AE4C2F5A15}" srcOrd="1" destOrd="0" presId="urn:microsoft.com/office/officeart/2016/7/layout/RepeatingBendingProcessNew"/>
    <dgm:cxn modelId="{C6C21DCE-F291-4176-B3F7-948FD0C29976}" type="presOf" srcId="{96335177-16D3-455A-A444-334FCC9EC522}" destId="{AB7C3B4A-84AC-401B-93DA-DAC0B1A709F0}" srcOrd="0" destOrd="0" presId="urn:microsoft.com/office/officeart/2016/7/layout/RepeatingBendingProcessNew"/>
    <dgm:cxn modelId="{269952D2-FB91-4D9E-A892-7CB67476CF72}" type="presOf" srcId="{5FBE4460-3AE9-4C51-B6DE-4B9D3562AF29}" destId="{C9519205-67F6-4166-BF3D-1E1512512ED2}" srcOrd="1" destOrd="0" presId="urn:microsoft.com/office/officeart/2016/7/layout/RepeatingBendingProcessNew"/>
    <dgm:cxn modelId="{7CF4BAD7-D8E2-478E-95CF-CF4CD641F973}" type="presOf" srcId="{DDF0887B-60BD-43A2-B766-BABE6037BEA1}" destId="{C4E1F68C-4C23-42AC-A1DD-6C040FF0363D}" srcOrd="0" destOrd="0" presId="urn:microsoft.com/office/officeart/2016/7/layout/RepeatingBendingProcessNew"/>
    <dgm:cxn modelId="{9E31BDDF-78D9-40CF-A155-4C66E662C478}" type="presOf" srcId="{C2729700-DB5F-46A1-8D6F-B292D22DAA24}" destId="{A02944C2-0EB7-43C0-BBAF-44AC2C33765F}" srcOrd="1" destOrd="0" presId="urn:microsoft.com/office/officeart/2016/7/layout/RepeatingBendingProcessNew"/>
    <dgm:cxn modelId="{CEEE86E0-271A-49E7-8D5D-542ACA35BCE8}" type="presOf" srcId="{A4563B5F-256B-45AC-85EF-6A0530643BF1}" destId="{D09D5D28-4CF3-43FB-ADEB-ABCC1419D417}" srcOrd="0" destOrd="0" presId="urn:microsoft.com/office/officeart/2016/7/layout/RepeatingBendingProcessNew"/>
    <dgm:cxn modelId="{A955CCEE-E95E-4F9F-8FA8-FB64BD606520}" type="presOf" srcId="{35793E8D-54FB-4EFF-8B44-5D405267501F}" destId="{F1C6F1B6-A4DA-477E-88B4-3253CE2B2B93}" srcOrd="1" destOrd="0" presId="urn:microsoft.com/office/officeart/2016/7/layout/RepeatingBendingProcessNew"/>
    <dgm:cxn modelId="{EE641CFF-F6CB-4041-8FB2-7F9ED84D97DB}" type="presOf" srcId="{5FBE4460-3AE9-4C51-B6DE-4B9D3562AF29}" destId="{011D6896-FD26-45AA-BB89-E88659BBD63D}" srcOrd="0" destOrd="0" presId="urn:microsoft.com/office/officeart/2016/7/layout/RepeatingBendingProcessNew"/>
    <dgm:cxn modelId="{80BFE4D4-291F-45A0-8A62-5A25BF99FADC}" type="presParOf" srcId="{68C401BF-C4AE-40CE-AEDC-65D05A3CCF74}" destId="{1C27B09C-15AA-4708-8A47-B7DB0766A247}" srcOrd="0" destOrd="0" presId="urn:microsoft.com/office/officeart/2016/7/layout/RepeatingBendingProcessNew"/>
    <dgm:cxn modelId="{6EF328DB-63F6-4747-A5D9-FE7D7AD3883C}" type="presParOf" srcId="{68C401BF-C4AE-40CE-AEDC-65D05A3CCF74}" destId="{209E4333-932F-4BCE-89E7-BE3F06B03E69}" srcOrd="1" destOrd="0" presId="urn:microsoft.com/office/officeart/2016/7/layout/RepeatingBendingProcessNew"/>
    <dgm:cxn modelId="{0AB3FDA6-D043-432F-A8D9-725A4212B33B}" type="presParOf" srcId="{209E4333-932F-4BCE-89E7-BE3F06B03E69}" destId="{3FF9E34C-0757-4D6F-B98D-348BE629B0D9}" srcOrd="0" destOrd="0" presId="urn:microsoft.com/office/officeart/2016/7/layout/RepeatingBendingProcessNew"/>
    <dgm:cxn modelId="{D75DF364-36D4-4F13-9D28-3F8FA86BB36D}" type="presParOf" srcId="{68C401BF-C4AE-40CE-AEDC-65D05A3CCF74}" destId="{70135C69-19CF-4BBB-9050-3CD14E921877}" srcOrd="2" destOrd="0" presId="urn:microsoft.com/office/officeart/2016/7/layout/RepeatingBendingProcessNew"/>
    <dgm:cxn modelId="{4D46D165-343B-4CBC-B261-399B880406D8}" type="presParOf" srcId="{68C401BF-C4AE-40CE-AEDC-65D05A3CCF74}" destId="{011D6896-FD26-45AA-BB89-E88659BBD63D}" srcOrd="3" destOrd="0" presId="urn:microsoft.com/office/officeart/2016/7/layout/RepeatingBendingProcessNew"/>
    <dgm:cxn modelId="{BC694ECA-466A-481C-99A3-250A7C44C203}" type="presParOf" srcId="{011D6896-FD26-45AA-BB89-E88659BBD63D}" destId="{C9519205-67F6-4166-BF3D-1E1512512ED2}" srcOrd="0" destOrd="0" presId="urn:microsoft.com/office/officeart/2016/7/layout/RepeatingBendingProcessNew"/>
    <dgm:cxn modelId="{9B3D151E-0DD3-4CD3-BB8E-FCA68E48FB14}" type="presParOf" srcId="{68C401BF-C4AE-40CE-AEDC-65D05A3CCF74}" destId="{3220C4AC-20F6-4C78-A2DA-97E101EBBE60}" srcOrd="4" destOrd="0" presId="urn:microsoft.com/office/officeart/2016/7/layout/RepeatingBendingProcessNew"/>
    <dgm:cxn modelId="{0EE548FE-CFA3-43BE-9518-78FA38AD7848}" type="presParOf" srcId="{68C401BF-C4AE-40CE-AEDC-65D05A3CCF74}" destId="{199646F7-8AD3-42FD-B005-C4A9162775D5}" srcOrd="5" destOrd="0" presId="urn:microsoft.com/office/officeart/2016/7/layout/RepeatingBendingProcessNew"/>
    <dgm:cxn modelId="{9AFDCE98-29B4-4BC9-9108-13A346D00EA4}" type="presParOf" srcId="{199646F7-8AD3-42FD-B005-C4A9162775D5}" destId="{CE29AEAF-1CCB-481F-A51D-248E6F156DC3}" srcOrd="0" destOrd="0" presId="urn:microsoft.com/office/officeart/2016/7/layout/RepeatingBendingProcessNew"/>
    <dgm:cxn modelId="{1D99ED64-C81E-49DF-89FF-53177F61E0A9}" type="presParOf" srcId="{68C401BF-C4AE-40CE-AEDC-65D05A3CCF74}" destId="{AB7C3B4A-84AC-401B-93DA-DAC0B1A709F0}" srcOrd="6" destOrd="0" presId="urn:microsoft.com/office/officeart/2016/7/layout/RepeatingBendingProcessNew"/>
    <dgm:cxn modelId="{4B059307-EDC2-44C1-93C9-4AF3167A417D}" type="presParOf" srcId="{68C401BF-C4AE-40CE-AEDC-65D05A3CCF74}" destId="{CC7D091A-9FC0-4772-8B32-6E1E58B571EF}" srcOrd="7" destOrd="0" presId="urn:microsoft.com/office/officeart/2016/7/layout/RepeatingBendingProcessNew"/>
    <dgm:cxn modelId="{0ECA72D5-8CB1-43CB-9DAA-F4FF6865B814}" type="presParOf" srcId="{CC7D091A-9FC0-4772-8B32-6E1E58B571EF}" destId="{4B0AED04-C6AF-4EB5-A776-69AE4C2F5A15}" srcOrd="0" destOrd="0" presId="urn:microsoft.com/office/officeart/2016/7/layout/RepeatingBendingProcessNew"/>
    <dgm:cxn modelId="{613AEDE7-C9B3-4299-85B4-E907246039DA}" type="presParOf" srcId="{68C401BF-C4AE-40CE-AEDC-65D05A3CCF74}" destId="{5049B86B-D40B-443F-AFBE-743BE83DDCB8}" srcOrd="8" destOrd="0" presId="urn:microsoft.com/office/officeart/2016/7/layout/RepeatingBendingProcessNew"/>
    <dgm:cxn modelId="{CEB49513-FF00-4C9A-9FDE-9E561A861BAA}" type="presParOf" srcId="{68C401BF-C4AE-40CE-AEDC-65D05A3CCF74}" destId="{A9CEE515-B951-4775-BC42-05F8F97EE9F8}" srcOrd="9" destOrd="0" presId="urn:microsoft.com/office/officeart/2016/7/layout/RepeatingBendingProcessNew"/>
    <dgm:cxn modelId="{89BBC081-3092-4A18-A140-DAB20D94FC2F}" type="presParOf" srcId="{A9CEE515-B951-4775-BC42-05F8F97EE9F8}" destId="{17D59D84-1D54-4308-8285-572A8771A68E}" srcOrd="0" destOrd="0" presId="urn:microsoft.com/office/officeart/2016/7/layout/RepeatingBendingProcessNew"/>
    <dgm:cxn modelId="{E155F383-F871-4C75-B5D4-7A3166C86E69}" type="presParOf" srcId="{68C401BF-C4AE-40CE-AEDC-65D05A3CCF74}" destId="{D09D5D28-4CF3-43FB-ADEB-ABCC1419D417}" srcOrd="10" destOrd="0" presId="urn:microsoft.com/office/officeart/2016/7/layout/RepeatingBendingProcessNew"/>
    <dgm:cxn modelId="{A457AD37-33A7-4010-9CD5-83FF9B15B8EF}" type="presParOf" srcId="{68C401BF-C4AE-40CE-AEDC-65D05A3CCF74}" destId="{81BBD702-E0F1-474C-A363-EA996C9BC413}" srcOrd="11" destOrd="0" presId="urn:microsoft.com/office/officeart/2016/7/layout/RepeatingBendingProcessNew"/>
    <dgm:cxn modelId="{4415CFDF-9070-49D3-B668-3B16D053EC3E}" type="presParOf" srcId="{81BBD702-E0F1-474C-A363-EA996C9BC413}" destId="{A02944C2-0EB7-43C0-BBAF-44AC2C33765F}" srcOrd="0" destOrd="0" presId="urn:microsoft.com/office/officeart/2016/7/layout/RepeatingBendingProcessNew"/>
    <dgm:cxn modelId="{3EF81E10-1F7C-49D2-9645-302A42A6E264}" type="presParOf" srcId="{68C401BF-C4AE-40CE-AEDC-65D05A3CCF74}" destId="{C4E1F68C-4C23-42AC-A1DD-6C040FF0363D}" srcOrd="12" destOrd="0" presId="urn:microsoft.com/office/officeart/2016/7/layout/RepeatingBendingProcessNew"/>
    <dgm:cxn modelId="{EC2A5023-2BCC-4F1B-A9E1-14A6B8C8D166}" type="presParOf" srcId="{68C401BF-C4AE-40CE-AEDC-65D05A3CCF74}" destId="{1831153E-5174-4AC7-9E34-2CBCFEFFABCE}" srcOrd="13" destOrd="0" presId="urn:microsoft.com/office/officeart/2016/7/layout/RepeatingBendingProcessNew"/>
    <dgm:cxn modelId="{A869DDE4-1D66-4368-A83D-CC0B9072E6C2}" type="presParOf" srcId="{1831153E-5174-4AC7-9E34-2CBCFEFFABCE}" destId="{F1C6F1B6-A4DA-477E-88B4-3253CE2B2B93}" srcOrd="0" destOrd="0" presId="urn:microsoft.com/office/officeart/2016/7/layout/RepeatingBendingProcessNew"/>
    <dgm:cxn modelId="{2283CD3E-B9B0-4604-933E-70363239926A}" type="presParOf" srcId="{68C401BF-C4AE-40CE-AEDC-65D05A3CCF74}" destId="{43ED0349-B42C-43A9-9EB4-0253EC9CDFDD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9E4333-932F-4BCE-89E7-BE3F06B03E69}">
      <dsp:nvSpPr>
        <dsp:cNvPr id="0" name=""/>
        <dsp:cNvSpPr/>
      </dsp:nvSpPr>
      <dsp:spPr>
        <a:xfrm>
          <a:off x="2038366" y="563678"/>
          <a:ext cx="4366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1401" y="45720"/>
              </a:lnTo>
              <a:lnTo>
                <a:pt x="211401" y="45740"/>
              </a:lnTo>
              <a:lnTo>
                <a:pt x="388603" y="45740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>
            <a:solidFill>
              <a:srgbClr val="FF0000"/>
            </a:solidFill>
            <a:latin typeface="Calibri"/>
            <a:ea typeface="+mn-ea"/>
            <a:cs typeface="+mn-cs"/>
          </a:endParaRPr>
        </a:p>
      </dsp:txBody>
      <dsp:txXfrm>
        <a:off x="2244974" y="607060"/>
        <a:ext cx="0" cy="0"/>
      </dsp:txXfrm>
    </dsp:sp>
    <dsp:sp modelId="{1C27B09C-15AA-4708-8A47-B7DB0766A247}">
      <dsp:nvSpPr>
        <dsp:cNvPr id="0" name=""/>
        <dsp:cNvSpPr/>
      </dsp:nvSpPr>
      <dsp:spPr>
        <a:xfrm>
          <a:off x="8836" y="0"/>
          <a:ext cx="2031329" cy="1218797"/>
        </a:xfrm>
        <a:prstGeom prst="rect">
          <a:avLst/>
        </a:prstGeom>
        <a:solidFill>
          <a:schemeClr val="bg1">
            <a:lumMod val="85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37" tIns="104481" rIns="99537" bIns="10448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200" kern="1200" dirty="0">
            <a:solidFill>
              <a:sysClr val="windowText" lastClr="000000"/>
            </a:solidFill>
            <a:latin typeface="Bahnschrift Light" panose="020B0502040204020203" pitchFamily="34" charset="0"/>
            <a:ea typeface="+mn-ea"/>
            <a:cs typeface="+mn-cs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sysClr val="windowText" lastClr="000000"/>
              </a:solidFill>
              <a:latin typeface="Bahnschrift Light" panose="020B0502040204020203" pitchFamily="34" charset="0"/>
              <a:ea typeface="+mn-ea"/>
              <a:cs typeface="+mn-cs"/>
            </a:rPr>
            <a:t>Acquisizione dati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2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2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8836" y="0"/>
        <a:ext cx="2031329" cy="1218797"/>
      </dsp:txXfrm>
    </dsp:sp>
    <dsp:sp modelId="{011D6896-FD26-45AA-BB89-E88659BBD63D}">
      <dsp:nvSpPr>
        <dsp:cNvPr id="0" name=""/>
        <dsp:cNvSpPr/>
      </dsp:nvSpPr>
      <dsp:spPr>
        <a:xfrm>
          <a:off x="4536901" y="586900"/>
          <a:ext cx="4366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8603" y="45720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4743524" y="630282"/>
        <a:ext cx="0" cy="0"/>
      </dsp:txXfrm>
    </dsp:sp>
    <dsp:sp modelId="{70135C69-19CF-4BBB-9050-3CD14E921877}">
      <dsp:nvSpPr>
        <dsp:cNvPr id="0" name=""/>
        <dsp:cNvSpPr/>
      </dsp:nvSpPr>
      <dsp:spPr>
        <a:xfrm>
          <a:off x="2507372" y="23221"/>
          <a:ext cx="2031329" cy="1218797"/>
        </a:xfrm>
        <a:prstGeom prst="rect">
          <a:avLst/>
        </a:prstGeom>
        <a:solidFill>
          <a:schemeClr val="bg1">
            <a:lumMod val="85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37" tIns="104481" rIns="99537" bIns="10448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200" kern="1200" dirty="0">
            <a:solidFill>
              <a:sysClr val="windowText" lastClr="000000"/>
            </a:solidFill>
            <a:latin typeface="Bahnschrift Light" panose="020B0502040204020203" pitchFamily="34" charset="0"/>
            <a:ea typeface="+mn-ea"/>
            <a:cs typeface="+mn-cs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sysClr val="windowText" lastClr="000000"/>
              </a:solidFill>
              <a:latin typeface="Bahnschrift Light" panose="020B0502040204020203" pitchFamily="34" charset="0"/>
              <a:ea typeface="+mn-ea"/>
              <a:cs typeface="+mn-cs"/>
            </a:rPr>
            <a:t>Analisi esplorativa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2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2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2507372" y="23221"/>
        <a:ext cx="2031329" cy="1218797"/>
      </dsp:txXfrm>
    </dsp:sp>
    <dsp:sp modelId="{199646F7-8AD3-42FD-B005-C4A9162775D5}">
      <dsp:nvSpPr>
        <dsp:cNvPr id="0" name=""/>
        <dsp:cNvSpPr/>
      </dsp:nvSpPr>
      <dsp:spPr>
        <a:xfrm>
          <a:off x="1024501" y="1240219"/>
          <a:ext cx="4997070" cy="436605"/>
        </a:xfrm>
        <a:custGeom>
          <a:avLst/>
          <a:gdLst/>
          <a:ahLst/>
          <a:cxnLst/>
          <a:rect l="0" t="0" r="0" b="0"/>
          <a:pathLst>
            <a:path>
              <a:moveTo>
                <a:pt x="4483656" y="0"/>
              </a:moveTo>
              <a:lnTo>
                <a:pt x="4483656" y="211401"/>
              </a:lnTo>
              <a:lnTo>
                <a:pt x="0" y="211401"/>
              </a:lnTo>
              <a:lnTo>
                <a:pt x="0" y="388603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3397565" y="1456183"/>
        <a:ext cx="0" cy="0"/>
      </dsp:txXfrm>
    </dsp:sp>
    <dsp:sp modelId="{3220C4AC-20F6-4C78-A2DA-97E101EBBE60}">
      <dsp:nvSpPr>
        <dsp:cNvPr id="0" name=""/>
        <dsp:cNvSpPr/>
      </dsp:nvSpPr>
      <dsp:spPr>
        <a:xfrm>
          <a:off x="5005907" y="23221"/>
          <a:ext cx="2031329" cy="1218797"/>
        </a:xfrm>
        <a:prstGeom prst="rect">
          <a:avLst/>
        </a:prstGeom>
        <a:solidFill>
          <a:schemeClr val="bg1">
            <a:lumMod val="85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37" tIns="104481" rIns="99537" bIns="10448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200" kern="1200" dirty="0">
            <a:solidFill>
              <a:sysClr val="windowText" lastClr="000000"/>
            </a:solidFill>
            <a:latin typeface="Bahnschrift Light" panose="020B0502040204020203" pitchFamily="34" charset="0"/>
            <a:ea typeface="+mn-ea"/>
            <a:cs typeface="+mn-cs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>
              <a:solidFill>
                <a:sysClr val="windowText" lastClr="000000"/>
              </a:solidFill>
              <a:latin typeface="Bahnschrift Light" panose="020B0502040204020203" pitchFamily="34" charset="0"/>
              <a:ea typeface="+mn-ea"/>
              <a:cs typeface="+mn-cs"/>
            </a:rPr>
            <a:t>Preprocessing</a:t>
          </a:r>
          <a:endParaRPr lang="it-IT" sz="1800" kern="1200" dirty="0">
            <a:solidFill>
              <a:sysClr val="windowText" lastClr="000000"/>
            </a:solidFill>
            <a:latin typeface="Bahnschrift Light" panose="020B0502040204020203" pitchFamily="34" charset="0"/>
            <a:ea typeface="+mn-ea"/>
            <a:cs typeface="+mn-cs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2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2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5005907" y="23221"/>
        <a:ext cx="2031329" cy="1218797"/>
      </dsp:txXfrm>
    </dsp:sp>
    <dsp:sp modelId="{CC7D091A-9FC0-4772-8B32-6E1E58B571EF}">
      <dsp:nvSpPr>
        <dsp:cNvPr id="0" name=""/>
        <dsp:cNvSpPr/>
      </dsp:nvSpPr>
      <dsp:spPr>
        <a:xfrm>
          <a:off x="2038366" y="2272904"/>
          <a:ext cx="4366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8603" y="45720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2244989" y="2316285"/>
        <a:ext cx="0" cy="0"/>
      </dsp:txXfrm>
    </dsp:sp>
    <dsp:sp modelId="{AB7C3B4A-84AC-401B-93DA-DAC0B1A709F0}">
      <dsp:nvSpPr>
        <dsp:cNvPr id="0" name=""/>
        <dsp:cNvSpPr/>
      </dsp:nvSpPr>
      <dsp:spPr>
        <a:xfrm>
          <a:off x="8836" y="1709225"/>
          <a:ext cx="2031329" cy="1218797"/>
        </a:xfrm>
        <a:prstGeom prst="rect">
          <a:avLst/>
        </a:prstGeom>
        <a:solidFill>
          <a:schemeClr val="bg1">
            <a:lumMod val="85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37" tIns="104481" rIns="99537" bIns="10448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200" kern="1200" dirty="0">
            <a:solidFill>
              <a:sysClr val="windowText" lastClr="000000"/>
            </a:solidFill>
            <a:latin typeface="Bahnschrift Light" panose="020B0502040204020203" pitchFamily="34" charset="0"/>
            <a:ea typeface="+mn-ea"/>
            <a:cs typeface="+mn-cs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>
              <a:solidFill>
                <a:sysClr val="windowText" lastClr="000000"/>
              </a:solidFill>
              <a:latin typeface="Bahnschrift Light" panose="020B0502040204020203" pitchFamily="34" charset="0"/>
              <a:ea typeface="+mn-ea"/>
              <a:cs typeface="+mn-cs"/>
            </a:rPr>
            <a:t>Analisi Serie storica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2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2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8836" y="1709225"/>
        <a:ext cx="2031329" cy="1218797"/>
      </dsp:txXfrm>
    </dsp:sp>
    <dsp:sp modelId="{A9CEE515-B951-4775-BC42-05F8F97EE9F8}">
      <dsp:nvSpPr>
        <dsp:cNvPr id="0" name=""/>
        <dsp:cNvSpPr/>
      </dsp:nvSpPr>
      <dsp:spPr>
        <a:xfrm>
          <a:off x="4536901" y="2272904"/>
          <a:ext cx="4366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8603" y="45720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4743524" y="2316285"/>
        <a:ext cx="0" cy="0"/>
      </dsp:txXfrm>
    </dsp:sp>
    <dsp:sp modelId="{5049B86B-D40B-443F-AFBE-743BE83DDCB8}">
      <dsp:nvSpPr>
        <dsp:cNvPr id="0" name=""/>
        <dsp:cNvSpPr/>
      </dsp:nvSpPr>
      <dsp:spPr>
        <a:xfrm>
          <a:off x="2507372" y="1709225"/>
          <a:ext cx="2031329" cy="1218797"/>
        </a:xfrm>
        <a:prstGeom prst="rect">
          <a:avLst/>
        </a:prstGeom>
        <a:solidFill>
          <a:schemeClr val="bg1">
            <a:lumMod val="85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37" tIns="104481" rIns="99537" bIns="10448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200" kern="1200" dirty="0">
            <a:solidFill>
              <a:sysClr val="windowText" lastClr="000000"/>
            </a:solidFill>
            <a:latin typeface="Bahnschrift Light" panose="020B0502040204020203" pitchFamily="34" charset="0"/>
            <a:ea typeface="+mn-ea"/>
            <a:cs typeface="+mn-cs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sysClr val="windowText" lastClr="000000"/>
              </a:solidFill>
              <a:latin typeface="Bahnschrift Light" panose="020B0502040204020203" pitchFamily="34" charset="0"/>
              <a:ea typeface="+mn-ea"/>
              <a:cs typeface="+mn-cs"/>
            </a:rPr>
            <a:t>Modellazione ARIMA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2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2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2507372" y="1709225"/>
        <a:ext cx="2031329" cy="1218797"/>
      </dsp:txXfrm>
    </dsp:sp>
    <dsp:sp modelId="{81BBD702-E0F1-474C-A363-EA996C9BC413}">
      <dsp:nvSpPr>
        <dsp:cNvPr id="0" name=""/>
        <dsp:cNvSpPr/>
      </dsp:nvSpPr>
      <dsp:spPr>
        <a:xfrm>
          <a:off x="1024501" y="2926222"/>
          <a:ext cx="4997070" cy="436605"/>
        </a:xfrm>
        <a:custGeom>
          <a:avLst/>
          <a:gdLst/>
          <a:ahLst/>
          <a:cxnLst/>
          <a:rect l="0" t="0" r="0" b="0"/>
          <a:pathLst>
            <a:path>
              <a:moveTo>
                <a:pt x="4483656" y="0"/>
              </a:moveTo>
              <a:lnTo>
                <a:pt x="4483656" y="211401"/>
              </a:lnTo>
              <a:lnTo>
                <a:pt x="0" y="211401"/>
              </a:lnTo>
              <a:lnTo>
                <a:pt x="0" y="388603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3397565" y="3142187"/>
        <a:ext cx="0" cy="0"/>
      </dsp:txXfrm>
    </dsp:sp>
    <dsp:sp modelId="{D09D5D28-4CF3-43FB-ADEB-ABCC1419D417}">
      <dsp:nvSpPr>
        <dsp:cNvPr id="0" name=""/>
        <dsp:cNvSpPr/>
      </dsp:nvSpPr>
      <dsp:spPr>
        <a:xfrm>
          <a:off x="5005907" y="1709225"/>
          <a:ext cx="2031329" cy="1218797"/>
        </a:xfrm>
        <a:prstGeom prst="rect">
          <a:avLst/>
        </a:prstGeom>
        <a:solidFill>
          <a:schemeClr val="bg1">
            <a:lumMod val="85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37" tIns="104481" rIns="99537" bIns="10448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200" kern="1200" dirty="0">
            <a:solidFill>
              <a:sysClr val="windowText" lastClr="000000"/>
            </a:solidFill>
            <a:latin typeface="Bahnschrift Light" panose="020B0502040204020203" pitchFamily="34" charset="0"/>
            <a:ea typeface="+mn-ea"/>
            <a:cs typeface="+mn-cs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sysClr val="windowText" lastClr="000000"/>
              </a:solidFill>
              <a:latin typeface="Bahnschrift Light" panose="020B0502040204020203" pitchFamily="34" charset="0"/>
              <a:ea typeface="+mn-ea"/>
              <a:cs typeface="+mn-cs"/>
            </a:rPr>
            <a:t>Modellazione UCM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200" kern="1200" dirty="0">
            <a:solidFill>
              <a:sysClr val="windowText" lastClr="000000"/>
            </a:solidFill>
            <a:latin typeface="Bahnschrift Light" panose="020B0502040204020203" pitchFamily="34" charset="0"/>
            <a:ea typeface="+mn-ea"/>
            <a:cs typeface="+mn-cs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2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5005907" y="1709225"/>
        <a:ext cx="2031329" cy="1218797"/>
      </dsp:txXfrm>
    </dsp:sp>
    <dsp:sp modelId="{1831153E-5174-4AC7-9E34-2CBCFEFFABCE}">
      <dsp:nvSpPr>
        <dsp:cNvPr id="0" name=""/>
        <dsp:cNvSpPr/>
      </dsp:nvSpPr>
      <dsp:spPr>
        <a:xfrm>
          <a:off x="2038366" y="3958907"/>
          <a:ext cx="4366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8603" y="45720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2244989" y="4002289"/>
        <a:ext cx="23360" cy="4676"/>
      </dsp:txXfrm>
    </dsp:sp>
    <dsp:sp modelId="{C4E1F68C-4C23-42AC-A1DD-6C040FF0363D}">
      <dsp:nvSpPr>
        <dsp:cNvPr id="0" name=""/>
        <dsp:cNvSpPr/>
      </dsp:nvSpPr>
      <dsp:spPr>
        <a:xfrm>
          <a:off x="8836" y="3395228"/>
          <a:ext cx="2031329" cy="1218797"/>
        </a:xfrm>
        <a:prstGeom prst="rect">
          <a:avLst/>
        </a:prstGeom>
        <a:solidFill>
          <a:schemeClr val="bg1">
            <a:lumMod val="85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37" tIns="104481" rIns="99537" bIns="1044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0" i="0" kern="1200" dirty="0">
              <a:latin typeface="Bahnschrift Light" panose="020B0502040204020203" pitchFamily="34" charset="0"/>
            </a:rPr>
            <a:t>Modelli non lineari</a:t>
          </a:r>
        </a:p>
      </dsp:txBody>
      <dsp:txXfrm>
        <a:off x="8836" y="3395228"/>
        <a:ext cx="2031329" cy="1218797"/>
      </dsp:txXfrm>
    </dsp:sp>
    <dsp:sp modelId="{43ED0349-B42C-43A9-9EB4-0253EC9CDFDD}">
      <dsp:nvSpPr>
        <dsp:cNvPr id="0" name=""/>
        <dsp:cNvSpPr/>
      </dsp:nvSpPr>
      <dsp:spPr>
        <a:xfrm>
          <a:off x="2507372" y="3395228"/>
          <a:ext cx="2031329" cy="1218797"/>
        </a:xfrm>
        <a:prstGeom prst="rect">
          <a:avLst/>
        </a:prstGeom>
        <a:solidFill>
          <a:schemeClr val="bg1">
            <a:lumMod val="85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37" tIns="104481" rIns="99537" bIns="1044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0" kern="1200" dirty="0">
              <a:latin typeface="Bahnschrift Light" panose="020B0502040204020203" pitchFamily="34" charset="0"/>
            </a:rPr>
            <a:t>Conclusioni</a:t>
          </a:r>
        </a:p>
      </dsp:txBody>
      <dsp:txXfrm>
        <a:off x="2507372" y="3395228"/>
        <a:ext cx="2031329" cy="12187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48BE60-B326-4648-BE1E-B78100733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19054AA-9374-43C8-972F-941A9C955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FBB614-8D90-433E-BEAA-25D0180DA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DAFD-98C1-4B5C-927D-B440C7270D93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AA9F3B-BB88-42EC-8CF6-935AB0A4F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445246-2925-4F2B-9A69-047DA847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95E0-F92F-42FD-A671-9B6DC1F8AF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10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443693-6CD8-473D-AF46-73EAC356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4AFC153-CB92-4CAC-80D2-FFB83C7F3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9E3472-D8D4-4DC7-9D0A-E3A168AC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DAFD-98C1-4B5C-927D-B440C7270D93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DE4E1E-9F22-4B0E-A77B-009F43FA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354381-1427-4F3E-9068-F400E9A6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95E0-F92F-42FD-A671-9B6DC1F8AF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252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06EA18F-4E7E-4BB2-8F8D-8D4885152C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37AE42F-915F-41A8-98B9-E9CDEB5E1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51120A-F83A-4105-A0A2-B4CF7AC4A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DAFD-98C1-4B5C-927D-B440C7270D93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9F4037-BBA0-40A1-8634-BB80E72D5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3E08CB-8253-4231-985B-FD651576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95E0-F92F-42FD-A671-9B6DC1F8AF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672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014DEF-A1A5-4B74-A4F5-9F127D18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4C73BA-A2E6-41BD-9734-78939160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B69780-8634-4557-9533-C9080C31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DAFD-98C1-4B5C-927D-B440C7270D93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ACDE80-61C3-4AC9-8683-C39A2F66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2CFB56-B728-42DC-8A6C-6CDC7956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95E0-F92F-42FD-A671-9B6DC1F8AF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168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9370B2-6EA3-4E65-9549-704080BF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9994C19-4F26-4C08-AF71-709995DDC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617638-EAAF-4500-88D6-6727E754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DAFD-98C1-4B5C-927D-B440C7270D93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0B2F3B-53CE-4D3D-97E4-2AD79BEA8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A95597E-6C91-4579-8E1B-690033AC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95E0-F92F-42FD-A671-9B6DC1F8AF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143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CF8051-1CDB-47CC-B718-2FA0574C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73E36E-23A3-4F30-A835-8A21DACE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EE38C1B-CBFC-49C9-AFF3-82307BC14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E7F90A6-2E75-4CD8-BAA6-46DE235FA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DAFD-98C1-4B5C-927D-B440C7270D93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246CB23-5976-4311-91BF-CBA3182C8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9CD80C-B8DA-4289-8AC9-6C64B52F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95E0-F92F-42FD-A671-9B6DC1F8AF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38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C9A381-FCAA-40AE-8556-5D5C0DCB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72ADB6F-35F9-473F-89F6-957D478CD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2850931-F9B0-473B-9AB3-67455EE39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A8B5F88-F81A-4FBB-89CB-0BAF42CA0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0C8D694-CBD2-4404-B575-73D8EC0E4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83281C8-5DCF-4FE1-833B-D9270107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DAFD-98C1-4B5C-927D-B440C7270D93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47D4B36-C86E-42B9-8003-5C5A24A6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0F6277A-704B-4543-A000-3DAFD9EA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95E0-F92F-42FD-A671-9B6DC1F8AF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98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746758-1901-456E-94AC-12E4C964B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A614D61-AC20-4424-B239-A9A4930E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DAFD-98C1-4B5C-927D-B440C7270D93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3384D69-FAAA-4193-A767-A6EAEE06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249829A-F6D3-454B-8DC7-340D036DC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95E0-F92F-42FD-A671-9B6DC1F8AF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878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2D26349-36F7-4625-8FA8-B36CF0571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DAFD-98C1-4B5C-927D-B440C7270D93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D53EEAF-2573-439E-919A-E111AA1DF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4FF9375-B6E6-4064-A137-E02E70B01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95E0-F92F-42FD-A671-9B6DC1F8AF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347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0F3F7B-CB0E-4C97-9E7D-3ED54C80F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94EC1B-6DFB-4E05-8C77-E16064BE8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3B2DBF3-E3E5-4CAD-81EE-13C190FE4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F234D7-3E41-4AA9-AA49-C7D54BAD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DAFD-98C1-4B5C-927D-B440C7270D93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5045A34-C69B-4348-AD39-37E33AB1C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BA35D69-EF17-4FD9-A54E-BF792E711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95E0-F92F-42FD-A671-9B6DC1F8AF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313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708D27-4BF9-4070-8EEF-57DD083D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D003B6C-DBB0-47F3-BF32-5B955AF4E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FA9CE39-BE5C-4E59-8002-B800EA277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E16121-8E22-41FB-A5AF-E95CD0FA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DAFD-98C1-4B5C-927D-B440C7270D93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A0861A5-E951-458A-BC39-5B78CD67C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A81D50C-8BB2-4E67-8CE8-E635DBEB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95E0-F92F-42FD-A671-9B6DC1F8AF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558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0">
              <a:schemeClr val="bg1">
                <a:lumMod val="87000"/>
                <a:alpha val="70000"/>
              </a:schemeClr>
            </a:gs>
            <a:gs pos="0">
              <a:srgbClr val="9E9E9E">
                <a:alpha val="60000"/>
              </a:srgbClr>
            </a:gs>
            <a:gs pos="100000">
              <a:schemeClr val="accent3">
                <a:lumMod val="60000"/>
                <a:lumOff val="4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CE2706F-6F85-42A9-A536-DB9B8557D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1846870-75E5-4213-9F52-FB2554689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31E025-B0AB-4105-9C39-6EC23684D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CDAFD-98C1-4B5C-927D-B440C7270D93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13435D-30A4-4774-B219-E04B068E7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022913-9559-485D-BE77-A7F1EF78A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995E0-F92F-42FD-A671-9B6DC1F8AF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967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F25E3AD1-CDA5-403B-A4A6-1B93255D81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058" y="495966"/>
            <a:ext cx="2494596" cy="246570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3CA4972-2640-4D51-9CCF-34332C9D2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917" y="941882"/>
            <a:ext cx="5197361" cy="944975"/>
          </a:xfrm>
          <a:prstGeom prst="rect">
            <a:avLst/>
          </a:prstGeom>
          <a:noFill/>
          <a:effectLst>
            <a:glow>
              <a:schemeClr val="accent1">
                <a:alpha val="22000"/>
              </a:schemeClr>
            </a:glow>
            <a:outerShdw dist="50800" sx="2000" sy="2000" algn="ctr" rotWithShape="0">
              <a:srgbClr val="000000"/>
            </a:outerShdw>
            <a:reflection blurRad="38100" stA="45000" endPos="56000" dist="50800" dir="5400000" sy="-100000" algn="bl" rotWithShape="0"/>
            <a:softEdge rad="0"/>
          </a:effec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2A38D8A-E143-44E9-805E-2C5C46087B3F}"/>
              </a:ext>
            </a:extLst>
          </p:cNvPr>
          <p:cNvSpPr txBox="1"/>
          <p:nvPr/>
        </p:nvSpPr>
        <p:spPr>
          <a:xfrm>
            <a:off x="5247172" y="5920167"/>
            <a:ext cx="1989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i="1" dirty="0">
                <a:latin typeface="Bahnschrift Light" panose="020B0502040204020203" pitchFamily="34" charset="0"/>
              </a:rPr>
              <a:t>Gabriele Strano </a:t>
            </a:r>
          </a:p>
          <a:p>
            <a:r>
              <a:rPr lang="it-IT" sz="1400" i="1" dirty="0">
                <a:latin typeface="Bahnschrift Light" panose="020B0502040204020203" pitchFamily="34" charset="0"/>
              </a:rPr>
              <a:t>Matricola: 866563</a:t>
            </a: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34E9F728-9841-4220-AAB4-80E78F2C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745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i="1" dirty="0">
                <a:latin typeface="Bahnschrift Light" panose="020B0502040204020203" pitchFamily="34" charset="0"/>
              </a:rPr>
              <a:t>Streaming Data Management and Time Series Analysis</a:t>
            </a:r>
            <a:endParaRPr lang="it-IT" sz="4000" b="1" i="1" dirty="0">
              <a:latin typeface="Bahnschrift Light" panose="020B05020402040202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45A310E-30CE-4344-84FC-45F78AF17D58}"/>
              </a:ext>
            </a:extLst>
          </p:cNvPr>
          <p:cNvSpPr txBox="1"/>
          <p:nvPr/>
        </p:nvSpPr>
        <p:spPr>
          <a:xfrm>
            <a:off x="3873062" y="4749558"/>
            <a:ext cx="4445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i="1" dirty="0">
                <a:latin typeface="Bahnschrift Light" panose="020B0502040204020203" pitchFamily="34" charset="0"/>
              </a:rPr>
              <a:t>Progetto d’esame</a:t>
            </a:r>
          </a:p>
        </p:txBody>
      </p:sp>
    </p:spTree>
    <p:extLst>
      <p:ext uri="{BB962C8B-B14F-4D97-AF65-F5344CB8AC3E}">
        <p14:creationId xmlns:p14="http://schemas.microsoft.com/office/powerpoint/2010/main" val="3922925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316749-00C5-4EA9-8F9C-A7A3BFB0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7072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latin typeface="Bahnschrift Light" panose="020B0502040204020203" pitchFamily="34" charset="0"/>
              </a:rPr>
              <a:t>Modelli Machine Learning - KNN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FF2E5EC-DF95-424E-A23F-CD7EB108B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764" y="2901028"/>
            <a:ext cx="6100549" cy="359184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9836A1B-753A-4AA6-A9D0-349458DD79B8}"/>
              </a:ext>
            </a:extLst>
          </p:cNvPr>
          <p:cNvSpPr txBox="1"/>
          <p:nvPr/>
        </p:nvSpPr>
        <p:spPr>
          <a:xfrm>
            <a:off x="386687" y="1951672"/>
            <a:ext cx="488589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Bahnschrift Light" panose="020B0502040204020203" pitchFamily="34" charset="0"/>
              </a:rPr>
              <a:t>Libreria </a:t>
            </a:r>
            <a:r>
              <a:rPr lang="it-IT" sz="2400" b="0" i="1" u="none" strike="noStrike" baseline="0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tsfknn</a:t>
            </a:r>
            <a:r>
              <a:rPr lang="it-IT" sz="2400" b="0" i="0" u="none" strike="noStrike" baseline="0" dirty="0">
                <a:solidFill>
                  <a:srgbClr val="000000"/>
                </a:solidFill>
                <a:latin typeface="Bahnschrift Light" panose="020B0502040204020203" pitchFamily="34" charset="0"/>
              </a:rPr>
              <a:t>. </a:t>
            </a:r>
            <a:endParaRPr lang="it-IT" sz="2400" dirty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Bahnschrift Light" panose="020B0502040204020203" pitchFamily="34" charset="0"/>
              </a:rPr>
              <a:t>p = 168 (settimanale)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Bahnschrift Light" panose="020B0502040204020203" pitchFamily="34" charset="0"/>
              </a:rPr>
              <a:t>k = 7 (numero di sequenze da considerare)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Bahnschrift Light" panose="020B0502040204020203" pitchFamily="34" charset="0"/>
              </a:rPr>
              <a:t>h = 672 (lunghezza </a:t>
            </a:r>
            <a:r>
              <a:rPr lang="it-IT" sz="2400" dirty="0" err="1">
                <a:latin typeface="Bahnschrift Light" panose="020B0502040204020203" pitchFamily="34" charset="0"/>
              </a:rPr>
              <a:t>validation</a:t>
            </a:r>
            <a:r>
              <a:rPr lang="it-IT" sz="2400" dirty="0">
                <a:latin typeface="Bahnschrift Light" panose="020B0502040204020203" pitchFamily="34" charset="0"/>
              </a:rPr>
              <a:t> 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Bahnschrift Light" panose="020B0502040204020203" pitchFamily="34" charset="0"/>
              </a:rPr>
              <a:t>MAPE = 11.51%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59AD7A-A80D-4C82-B7A5-82033926A1BC}"/>
              </a:ext>
            </a:extLst>
          </p:cNvPr>
          <p:cNvSpPr txBox="1"/>
          <p:nvPr/>
        </p:nvSpPr>
        <p:spPr>
          <a:xfrm>
            <a:off x="5704763" y="1542198"/>
            <a:ext cx="6100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Bahnschrift Light" panose="020B0502040204020203" pitchFamily="34" charset="0"/>
              </a:rPr>
              <a:t>In basso, vengono mostrate in rosso le previsioni effettuate, in verde i valori reali del </a:t>
            </a:r>
            <a:r>
              <a:rPr lang="it-IT" sz="2400" dirty="0" err="1">
                <a:latin typeface="Bahnschrift Light" panose="020B0502040204020203" pitchFamily="34" charset="0"/>
              </a:rPr>
              <a:t>validation</a:t>
            </a:r>
            <a:r>
              <a:rPr lang="it-IT" sz="2400" dirty="0">
                <a:latin typeface="Bahnschrift Light" panose="020B0502040204020203" pitchFamily="34" charset="0"/>
              </a:rPr>
              <a:t> set di febbraio.</a:t>
            </a:r>
          </a:p>
        </p:txBody>
      </p:sp>
    </p:spTree>
    <p:extLst>
      <p:ext uri="{BB962C8B-B14F-4D97-AF65-F5344CB8AC3E}">
        <p14:creationId xmlns:p14="http://schemas.microsoft.com/office/powerpoint/2010/main" val="1778323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10E359-13C7-4B53-8883-BDFE0E51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352"/>
            <a:ext cx="10515600" cy="1325563"/>
          </a:xfrm>
        </p:spPr>
        <p:txBody>
          <a:bodyPr/>
          <a:lstStyle/>
          <a:p>
            <a:pPr algn="ctr"/>
            <a:r>
              <a:rPr lang="it-IT" sz="4400" b="1" dirty="0">
                <a:latin typeface="Bahnschrift Light" panose="020B0502040204020203" pitchFamily="34" charset="0"/>
              </a:rPr>
              <a:t>Modelli Machine Learning - LSTM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536B83E-DE63-4B18-B662-C118B538927F}"/>
              </a:ext>
            </a:extLst>
          </p:cNvPr>
          <p:cNvSpPr txBox="1"/>
          <p:nvPr/>
        </p:nvSpPr>
        <p:spPr>
          <a:xfrm>
            <a:off x="484495" y="1449684"/>
            <a:ext cx="53908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>
                <a:latin typeface="Bahnschrift Light" panose="020B0502040204020203" pitchFamily="34" charset="0"/>
              </a:rPr>
              <a:t>Ambiente</a:t>
            </a:r>
            <a:r>
              <a:rPr lang="it-IT" sz="2400" dirty="0">
                <a:latin typeface="Bahnschrift Light" panose="020B0502040204020203" pitchFamily="34" charset="0"/>
              </a:rPr>
              <a:t>: Python, Google </a:t>
            </a:r>
            <a:r>
              <a:rPr lang="it-IT" sz="2400" dirty="0" err="1">
                <a:latin typeface="Bahnschrift Light" panose="020B0502040204020203" pitchFamily="34" charset="0"/>
              </a:rPr>
              <a:t>Colab</a:t>
            </a:r>
            <a:endParaRPr lang="it-IT" sz="2400" dirty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>
                <a:latin typeface="Bahnschrift Light" panose="020B0502040204020203" pitchFamily="34" charset="0"/>
              </a:rPr>
              <a:t>Libreria</a:t>
            </a:r>
            <a:r>
              <a:rPr lang="it-IT" sz="2400" dirty="0">
                <a:latin typeface="Bahnschrift Light" panose="020B0502040204020203" pitchFamily="34" charset="0"/>
              </a:rPr>
              <a:t>: </a:t>
            </a:r>
            <a:r>
              <a:rPr lang="it-IT" sz="2400" dirty="0" err="1">
                <a:latin typeface="Bahnschrift Light" panose="020B0502040204020203" pitchFamily="34" charset="0"/>
              </a:rPr>
              <a:t>Keras</a:t>
            </a:r>
            <a:endParaRPr lang="it-IT" sz="2400" dirty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 err="1">
                <a:latin typeface="Bahnschrift Light" panose="020B0502040204020203" pitchFamily="34" charset="0"/>
              </a:rPr>
              <a:t>Preprocessing</a:t>
            </a:r>
            <a:r>
              <a:rPr lang="it-IT" sz="2400" dirty="0">
                <a:latin typeface="Bahnschrift Light" panose="020B0502040204020203" pitchFamily="34" charset="0"/>
              </a:rPr>
              <a:t>: Normalizzazione </a:t>
            </a:r>
            <a:r>
              <a:rPr lang="it-IT" sz="2400" dirty="0" err="1">
                <a:latin typeface="Bahnschrift Light" panose="020B0502040204020203" pitchFamily="34" charset="0"/>
              </a:rPr>
              <a:t>min_max</a:t>
            </a:r>
            <a:r>
              <a:rPr lang="it-IT" sz="2400" dirty="0">
                <a:latin typeface="Bahnschrift Light" panose="020B0502040204020203" pitchFamily="34" charset="0"/>
              </a:rPr>
              <a:t> </a:t>
            </a:r>
            <a:r>
              <a:rPr lang="it-IT" sz="2400" dirty="0" err="1">
                <a:latin typeface="Bahnschrift Light" panose="020B0502040204020203" pitchFamily="34" charset="0"/>
              </a:rPr>
              <a:t>scaler</a:t>
            </a:r>
            <a:r>
              <a:rPr lang="it-IT" sz="2400" dirty="0">
                <a:latin typeface="Bahnschrift Light" panose="020B0502040204020203" pitchFamily="34" charset="0"/>
              </a:rPr>
              <a:t> (0,1);  </a:t>
            </a:r>
            <a:r>
              <a:rPr lang="it-IT" sz="2400" dirty="0" err="1">
                <a:latin typeface="Bahnschrift Light" panose="020B0502040204020203" pitchFamily="34" charset="0"/>
              </a:rPr>
              <a:t>Lookback</a:t>
            </a:r>
            <a:r>
              <a:rPr lang="it-IT" sz="2400" dirty="0">
                <a:latin typeface="Bahnschrift Light" panose="020B0502040204020203" pitchFamily="34" charset="0"/>
              </a:rPr>
              <a:t> 168;  nuova forma </a:t>
            </a:r>
            <a:r>
              <a:rPr lang="it-IT" sz="2400" dirty="0" err="1">
                <a:latin typeface="Bahnschrift Light" panose="020B0502040204020203" pitchFamily="34" charset="0"/>
              </a:rPr>
              <a:t>train</a:t>
            </a:r>
            <a:r>
              <a:rPr lang="it-IT" sz="2400" dirty="0">
                <a:latin typeface="Bahnschrift Light" panose="020B0502040204020203" pitchFamily="34" charset="0"/>
              </a:rPr>
              <a:t> e test set </a:t>
            </a:r>
            <a:r>
              <a:rPr lang="it-IT" sz="2400" b="0" i="0" u="none" strike="noStrike" baseline="0" dirty="0">
                <a:solidFill>
                  <a:srgbClr val="000000"/>
                </a:solidFill>
                <a:latin typeface="Bahnschrift Light" panose="020B0502040204020203" pitchFamily="34" charset="0"/>
              </a:rPr>
              <a:t>array 3d con dimensioni: </a:t>
            </a:r>
            <a:r>
              <a:rPr lang="it-IT" sz="2400" b="0" i="1" u="none" strike="noStrike" baseline="0" dirty="0">
                <a:solidFill>
                  <a:srgbClr val="000000"/>
                </a:solidFill>
                <a:latin typeface="Bahnschrift Light" panose="020B0502040204020203" pitchFamily="34" charset="0"/>
              </a:rPr>
              <a:t>(sample, time steps, features). </a:t>
            </a:r>
            <a:endParaRPr lang="it-IT" sz="2400" dirty="0">
              <a:latin typeface="Bahnschrift Light" panose="020B0502040204020203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4B0C7D8-F629-4B84-A1BC-67023410B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879455"/>
            <a:ext cx="5819335" cy="377719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C71AB84-FF7D-4C56-B3D1-395D6B94B794}"/>
              </a:ext>
            </a:extLst>
          </p:cNvPr>
          <p:cNvSpPr txBox="1"/>
          <p:nvPr/>
        </p:nvSpPr>
        <p:spPr>
          <a:xfrm>
            <a:off x="5950424" y="1468645"/>
            <a:ext cx="5964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ahnschrift Light" panose="020B0502040204020203" pitchFamily="34" charset="0"/>
              </a:rPr>
              <a:t>In basso, con il colore arancione le previsioni effettuate attraverso la rete neurale addestrata.</a:t>
            </a:r>
            <a:endParaRPr lang="it-IT" sz="2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F08884F-79AE-4F7E-A965-D1C7F0FD73F4}"/>
              </a:ext>
            </a:extLst>
          </p:cNvPr>
          <p:cNvSpPr txBox="1"/>
          <p:nvPr/>
        </p:nvSpPr>
        <p:spPr>
          <a:xfrm>
            <a:off x="409433" y="4348324"/>
            <a:ext cx="55409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Bahnschrift Light" panose="020B0502040204020203" pitchFamily="34" charset="0"/>
              </a:rPr>
              <a:t>Forma finale: </a:t>
            </a:r>
            <a:r>
              <a:rPr lang="it-IT" sz="2400" b="0" i="0" u="none" strike="noStrike" baseline="0" dirty="0">
                <a:solidFill>
                  <a:srgbClr val="000000"/>
                </a:solidFill>
                <a:latin typeface="Bahnschrift Light" panose="020B0502040204020203" pitchFamily="34" charset="0"/>
              </a:rPr>
              <a:t>rete neurale ricorrente con </a:t>
            </a:r>
            <a:r>
              <a:rPr lang="it-IT" sz="2400" b="0" i="0" u="none" strike="noStrike" baseline="0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layer</a:t>
            </a:r>
            <a:r>
              <a:rPr lang="it-IT" sz="2400" b="0" i="0" u="none" strike="noStrike" baseline="0" dirty="0">
                <a:solidFill>
                  <a:srgbClr val="000000"/>
                </a:solidFill>
                <a:latin typeface="Bahnschrift Light" panose="020B0502040204020203" pitchFamily="34" charset="0"/>
              </a:rPr>
              <a:t> LSTM da 100 neuroni, 1 livello di </a:t>
            </a:r>
            <a:r>
              <a:rPr lang="it-IT" sz="2400" b="0" i="0" u="none" strike="noStrike" baseline="0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droput</a:t>
            </a:r>
            <a:r>
              <a:rPr lang="it-IT" sz="2400" b="0" i="0" u="none" strike="noStrike" baseline="0">
                <a:solidFill>
                  <a:srgbClr val="000000"/>
                </a:solidFill>
                <a:latin typeface="Bahnschrift Light" panose="020B0502040204020203" pitchFamily="34" charset="0"/>
              </a:rPr>
              <a:t>, 1 </a:t>
            </a:r>
            <a:r>
              <a:rPr lang="it-IT" sz="2400" b="0" i="0" u="none" strike="noStrike" baseline="0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layer</a:t>
            </a:r>
            <a:r>
              <a:rPr lang="it-IT" sz="2400" b="0" i="0" u="none" strike="noStrike" baseline="0" dirty="0">
                <a:solidFill>
                  <a:srgbClr val="000000"/>
                </a:solidFill>
                <a:latin typeface="Bahnschrift Light" panose="020B0502040204020203" pitchFamily="34" charset="0"/>
              </a:rPr>
              <a:t> di output di tipo Dense con un solo neurone. </a:t>
            </a:r>
          </a:p>
          <a:p>
            <a:r>
              <a:rPr lang="it-IT" sz="2400" b="0" i="0" u="none" strike="noStrike" baseline="0" dirty="0">
                <a:solidFill>
                  <a:srgbClr val="000000"/>
                </a:solidFill>
                <a:latin typeface="Bahnschrift Light" panose="020B0502040204020203" pitchFamily="34" charset="0"/>
              </a:rPr>
              <a:t>Numero di epoche = 50 </a:t>
            </a:r>
          </a:p>
          <a:p>
            <a:r>
              <a:rPr lang="it-IT" sz="2400" dirty="0">
                <a:solidFill>
                  <a:srgbClr val="000000"/>
                </a:solidFill>
                <a:latin typeface="Bahnschrift Light" panose="020B0502040204020203" pitchFamily="34" charset="0"/>
              </a:rPr>
              <a:t>Batch size = 45</a:t>
            </a:r>
            <a:endParaRPr lang="it-IT" sz="2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527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221168-545E-4B7F-9AD2-AB3340BC2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8015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latin typeface="Bahnschrift Light" panose="020B0502040204020203" pitchFamily="34" charset="0"/>
              </a:rPr>
              <a:t>Conclusioni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E7967CE-1668-4F3C-A1E0-40A340366A6C}"/>
              </a:ext>
            </a:extLst>
          </p:cNvPr>
          <p:cNvSpPr txBox="1"/>
          <p:nvPr/>
        </p:nvSpPr>
        <p:spPr>
          <a:xfrm>
            <a:off x="592543" y="1583140"/>
            <a:ext cx="35108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Bahnschrift Light" panose="020B0502040204020203" pitchFamily="34" charset="0"/>
              </a:rPr>
              <a:t>Problemi: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Bahnschrift Light" panose="020B0502040204020203" pitchFamily="34" charset="0"/>
              </a:rPr>
              <a:t>serie storica reale, restano parti non spiegate dai modelli.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Bahnschrift Light" panose="020B0502040204020203" pitchFamily="34" charset="0"/>
              </a:rPr>
              <a:t>Pochi dati per addestrare i nostri modelli.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Bahnschrift Light" panose="020B0502040204020203" pitchFamily="34" charset="0"/>
              </a:rPr>
              <a:t>Problemi computazionali, specialmente nell’utilizzo dei modelli ARIMA.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4D4387F-1ADB-4D19-86A1-2D6F2B81D1E7}"/>
              </a:ext>
            </a:extLst>
          </p:cNvPr>
          <p:cNvSpPr txBox="1"/>
          <p:nvPr/>
        </p:nvSpPr>
        <p:spPr>
          <a:xfrm>
            <a:off x="4349084" y="3120400"/>
            <a:ext cx="27558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Bahnschrift Light" panose="020B0502040204020203" pitchFamily="34" charset="0"/>
              </a:rPr>
              <a:t>Osservazioni: </a:t>
            </a:r>
            <a:endParaRPr lang="it-IT" sz="2400" dirty="0">
              <a:latin typeface="Bahnschrift Light" panose="020B0502040204020203" pitchFamily="34" charset="0"/>
            </a:endParaRPr>
          </a:p>
          <a:p>
            <a:r>
              <a:rPr lang="it-IT" sz="2400" dirty="0">
                <a:latin typeface="Bahnschrift Light" panose="020B0502040204020203" pitchFamily="34" charset="0"/>
              </a:rPr>
              <a:t>i modelli lineari sembrano adattarsi meglio alla serie storica trattata rispetto a quelli della famiglia del machine learning.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932B27E-3C37-40EA-8710-B55136BA166A}"/>
              </a:ext>
            </a:extLst>
          </p:cNvPr>
          <p:cNvSpPr txBox="1"/>
          <p:nvPr/>
        </p:nvSpPr>
        <p:spPr>
          <a:xfrm>
            <a:off x="7720087" y="1583140"/>
            <a:ext cx="38793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Bahnschrift Light" panose="020B0502040204020203" pitchFamily="34" charset="0"/>
              </a:rPr>
              <a:t>Opportunità: </a:t>
            </a:r>
          </a:p>
          <a:p>
            <a:r>
              <a:rPr lang="it-IT" sz="2400" dirty="0">
                <a:latin typeface="Bahnschrift Light" panose="020B0502040204020203" pitchFamily="34" charset="0"/>
              </a:rPr>
              <a:t>il modello che più degli altri ha margini di miglioramento è la rete neurale con strati LSTM.</a:t>
            </a:r>
          </a:p>
          <a:p>
            <a:r>
              <a:rPr lang="it-IT" sz="2400" dirty="0">
                <a:latin typeface="Bahnschrift Light" panose="020B0502040204020203" pitchFamily="34" charset="0"/>
              </a:rPr>
              <a:t>Sia per la sua struttura, cioè la possibilità di aggiungere strati alla rete, sia perché quella implementata in questo elaborato è di ridotte dimensioni.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1F826C3-8E62-48E0-8E0B-75AAD8F6C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2205962" y="1200007"/>
            <a:ext cx="766265" cy="76626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A3AE51D-B090-404B-AC7D-7AB5F15F3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503" y="2734868"/>
            <a:ext cx="766266" cy="77106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23A836A-98C0-4750-AF95-8D08370D1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401" y="1200008"/>
            <a:ext cx="958330" cy="76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02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6F5856-69B4-4DCA-951E-D2455FA2C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507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>
                <a:latin typeface="Bahnschrift Light" panose="020B0502040204020203" pitchFamily="34" charset="0"/>
              </a:rPr>
              <a:t>Grazie per l’attenzione.</a:t>
            </a:r>
            <a:endParaRPr lang="it-IT" sz="4000" b="1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34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7B013E-CCA8-4357-87C5-A05AA369E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47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latin typeface="Bahnschrift Light" panose="020B0502040204020203" pitchFamily="34" charset="0"/>
              </a:rPr>
              <a:t>Il task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0BD9BF-7908-4C0C-9F0A-1A2069D81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4355065"/>
            <a:ext cx="10515600" cy="1603375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it-IT" b="1" dirty="0">
                <a:latin typeface="Bahnschrift Light" panose="020B0502040204020203" pitchFamily="34" charset="0"/>
              </a:rPr>
              <a:t>Output</a:t>
            </a:r>
            <a:r>
              <a:rPr lang="it-IT" dirty="0"/>
              <a:t>: </a:t>
            </a:r>
            <a:r>
              <a:rPr lang="it-IT" sz="2400" dirty="0">
                <a:latin typeface="Bahnschrift Light" panose="020B0502040204020203" pitchFamily="34" charset="0"/>
              </a:rPr>
              <a:t>Il dataset risultante dalla nostra analisi sarà composto da 5 colonne: </a:t>
            </a:r>
            <a:r>
              <a:rPr lang="it-IT" sz="2400" i="1" dirty="0">
                <a:latin typeface="Bahnschrift Light" panose="020B0502040204020203" pitchFamily="34" charset="0"/>
              </a:rPr>
              <a:t>Date, Hour, ARIMA, UCM, ML.</a:t>
            </a:r>
          </a:p>
          <a:p>
            <a:pPr marL="0" indent="0">
              <a:buNone/>
            </a:pPr>
            <a:r>
              <a:rPr lang="it-IT" sz="2400" i="1" dirty="0">
                <a:latin typeface="Bahnschrift Light" panose="020B0502040204020203" pitchFamily="34" charset="0"/>
              </a:rPr>
              <a:t>Le colonne ARIMA, UCM, ML </a:t>
            </a:r>
            <a:r>
              <a:rPr lang="it-IT" sz="2400" dirty="0">
                <a:latin typeface="Bahnschrift Light" panose="020B0502040204020203" pitchFamily="34" charset="0"/>
              </a:rPr>
              <a:t>conterranno le previsioni effettuare con il migliore tra i modelli testati per ognuna delle rispettive tipologie.</a:t>
            </a:r>
          </a:p>
          <a:p>
            <a:pPr marL="0" indent="0">
              <a:buNone/>
            </a:pPr>
            <a:endParaRPr lang="it-IT" sz="2400" i="1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A0E9D501-2D5D-4838-BF6D-C0D2752EE7EC}"/>
              </a:ext>
            </a:extLst>
          </p:cNvPr>
          <p:cNvSpPr txBox="1">
            <a:spLocks/>
          </p:cNvSpPr>
          <p:nvPr/>
        </p:nvSpPr>
        <p:spPr>
          <a:xfrm>
            <a:off x="990600" y="1614628"/>
            <a:ext cx="10515600" cy="160337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b="1" dirty="0">
                <a:latin typeface="Bahnschrift Light" panose="020B0502040204020203" pitchFamily="34" charset="0"/>
              </a:rPr>
              <a:t>Input</a:t>
            </a:r>
            <a:r>
              <a:rPr lang="it-IT" dirty="0"/>
              <a:t>: </a:t>
            </a:r>
            <a:r>
              <a:rPr lang="it-IT" sz="2400" dirty="0">
                <a:latin typeface="Bahnschrift Light" panose="020B0502040204020203" pitchFamily="34" charset="0"/>
              </a:rPr>
              <a:t>il dataset da analizzare contiene 3 colonne: </a:t>
            </a:r>
            <a:r>
              <a:rPr lang="it-IT" sz="2400" i="1" dirty="0">
                <a:latin typeface="Bahnschrift Light" panose="020B0502040204020203" pitchFamily="34" charset="0"/>
              </a:rPr>
              <a:t>Date</a:t>
            </a:r>
            <a:r>
              <a:rPr lang="it-IT" sz="2400" dirty="0">
                <a:latin typeface="Bahnschrift Light" panose="020B0502040204020203" pitchFamily="34" charset="0"/>
              </a:rPr>
              <a:t>, </a:t>
            </a:r>
            <a:r>
              <a:rPr lang="it-IT" sz="2400" i="1" dirty="0">
                <a:latin typeface="Bahnschrift Light" panose="020B0502040204020203" pitchFamily="34" charset="0"/>
              </a:rPr>
              <a:t>Hour</a:t>
            </a:r>
            <a:r>
              <a:rPr lang="it-IT" sz="2400" dirty="0">
                <a:latin typeface="Bahnschrift Light" panose="020B0502040204020203" pitchFamily="34" charset="0"/>
              </a:rPr>
              <a:t>, </a:t>
            </a:r>
            <a:r>
              <a:rPr lang="it-IT" sz="2400" i="1" dirty="0">
                <a:latin typeface="Bahnschrift Light" panose="020B0502040204020203" pitchFamily="34" charset="0"/>
              </a:rPr>
              <a:t>CO</a:t>
            </a:r>
            <a:r>
              <a:rPr lang="it-IT" sz="2400" dirty="0">
                <a:latin typeface="Bahnschrift Light" panose="020B0502040204020203" pitchFamily="34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400" dirty="0">
                <a:latin typeface="Bahnschrift Light" panose="020B0502040204020203" pitchFamily="34" charset="0"/>
              </a:rPr>
              <a:t>La colonna </a:t>
            </a:r>
            <a:r>
              <a:rPr lang="it-IT" sz="2400" i="1" dirty="0">
                <a:latin typeface="Bahnschrift Light" panose="020B0502040204020203" pitchFamily="34" charset="0"/>
              </a:rPr>
              <a:t>CO</a:t>
            </a:r>
            <a:r>
              <a:rPr lang="it-IT" sz="2400" dirty="0">
                <a:latin typeface="Bahnschrift Light" panose="020B0502040204020203" pitchFamily="34" charset="0"/>
              </a:rPr>
              <a:t> contiene i valori di monossido di carbonio per il periodo che va dal </a:t>
            </a:r>
            <a:r>
              <a:rPr lang="en-US" sz="2400" dirty="0">
                <a:latin typeface="Bahnschrift Light" panose="020B0502040204020203" pitchFamily="34" charset="0"/>
              </a:rPr>
              <a:t>2004-03-10 (hour=18) a 2005-02-28 (hour=23).</a:t>
            </a:r>
            <a:endParaRPr lang="it-IT" sz="2400" dirty="0">
              <a:latin typeface="Bahnschrift Light" panose="020B0502040204020203" pitchFamily="34" charset="0"/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AA143437-648B-47F5-8A21-A341A6EE653F}"/>
              </a:ext>
            </a:extLst>
          </p:cNvPr>
          <p:cNvGrpSpPr/>
          <p:nvPr/>
        </p:nvGrpSpPr>
        <p:grpSpPr>
          <a:xfrm rot="5400000">
            <a:off x="5877697" y="3740815"/>
            <a:ext cx="436605" cy="91440"/>
            <a:chOff x="2038366" y="563678"/>
            <a:chExt cx="436605" cy="91440"/>
          </a:xfrm>
        </p:grpSpPr>
        <p:sp>
          <p:nvSpPr>
            <p:cNvPr id="8" name="Connettore diritto 3">
              <a:extLst>
                <a:ext uri="{FF2B5EF4-FFF2-40B4-BE49-F238E27FC236}">
                  <a16:creationId xmlns:a16="http://schemas.microsoft.com/office/drawing/2014/main" id="{AD6EF5F9-7834-4148-A080-CCADE1A2F443}"/>
                </a:ext>
              </a:extLst>
            </p:cNvPr>
            <p:cNvSpPr/>
            <p:nvPr/>
          </p:nvSpPr>
          <p:spPr>
            <a:xfrm>
              <a:off x="2038366" y="563678"/>
              <a:ext cx="436605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11401" y="45720"/>
                  </a:lnTo>
                  <a:lnTo>
                    <a:pt x="211401" y="45740"/>
                  </a:lnTo>
                  <a:lnTo>
                    <a:pt x="388603" y="45740"/>
                  </a:lnTo>
                </a:path>
              </a:pathLst>
            </a:cu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arrow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Connettore diritto 4">
              <a:extLst>
                <a:ext uri="{FF2B5EF4-FFF2-40B4-BE49-F238E27FC236}">
                  <a16:creationId xmlns:a16="http://schemas.microsoft.com/office/drawing/2014/main" id="{FF3DC2FB-06FA-4896-8E24-CEB2876D3C56}"/>
                </a:ext>
              </a:extLst>
            </p:cNvPr>
            <p:cNvSpPr txBox="1"/>
            <p:nvPr/>
          </p:nvSpPr>
          <p:spPr>
            <a:xfrm>
              <a:off x="2244974" y="607060"/>
              <a:ext cx="0" cy="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it-IT" sz="500" kern="1200">
                <a:solidFill>
                  <a:srgbClr val="FF0000"/>
                </a:solidFill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724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F5E6DC73-18E5-4332-865C-367AA158AA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4130399"/>
              </p:ext>
            </p:extLst>
          </p:nvPr>
        </p:nvGraphicFramePr>
        <p:xfrm>
          <a:off x="2854670" y="1605897"/>
          <a:ext cx="7046074" cy="4637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olo 8">
            <a:extLst>
              <a:ext uri="{FF2B5EF4-FFF2-40B4-BE49-F238E27FC236}">
                <a16:creationId xmlns:a16="http://schemas.microsoft.com/office/drawing/2014/main" id="{C306D509-CBAB-471B-A8CA-09EEAF61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4623"/>
            <a:ext cx="10515600" cy="962230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latin typeface="Bahnschrift Light" panose="020B0502040204020203" pitchFamily="34" charset="0"/>
              </a:rPr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172678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4610A1A-3066-46D8-B6A6-C030BC7F2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967"/>
            <a:ext cx="9834349" cy="1047291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 err="1">
                <a:latin typeface="Bahnschrift Light" panose="020B0502040204020203" pitchFamily="34" charset="0"/>
              </a:rPr>
              <a:t>Preprocessing</a:t>
            </a:r>
            <a:endParaRPr lang="it-IT" sz="4000" b="1" dirty="0">
              <a:latin typeface="Bahnschrift Light" panose="020B0502040204020203" pitchFamily="34" charset="0"/>
            </a:endParaRP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8B088754-40DE-4773-BB57-E933474F2CDC}"/>
              </a:ext>
            </a:extLst>
          </p:cNvPr>
          <p:cNvSpPr/>
          <p:nvPr/>
        </p:nvSpPr>
        <p:spPr>
          <a:xfrm>
            <a:off x="518810" y="2429300"/>
            <a:ext cx="1686635" cy="9521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Date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AA0A9F16-89E0-4559-9C15-A43AAD2FEF95}"/>
              </a:ext>
            </a:extLst>
          </p:cNvPr>
          <p:cNvSpPr/>
          <p:nvPr/>
        </p:nvSpPr>
        <p:spPr>
          <a:xfrm>
            <a:off x="2916742" y="2429300"/>
            <a:ext cx="1686632" cy="95210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Hour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08D4DD85-7E97-4B54-9001-D612F5C4DD72}"/>
              </a:ext>
            </a:extLst>
          </p:cNvPr>
          <p:cNvSpPr/>
          <p:nvPr/>
        </p:nvSpPr>
        <p:spPr>
          <a:xfrm>
            <a:off x="1281946" y="4120022"/>
            <a:ext cx="2371298" cy="13255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Timestamp</a:t>
            </a:r>
            <a:endParaRPr lang="it-IT" sz="2400" dirty="0">
              <a:solidFill>
                <a:schemeClr val="tx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053834BA-C19E-42E9-B9EB-1D90748C20CC}"/>
              </a:ext>
            </a:extLst>
          </p:cNvPr>
          <p:cNvSpPr/>
          <p:nvPr/>
        </p:nvSpPr>
        <p:spPr>
          <a:xfrm>
            <a:off x="8106771" y="1397211"/>
            <a:ext cx="2210936" cy="132556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Null</a:t>
            </a:r>
            <a:r>
              <a:rPr lang="it-IT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values</a:t>
            </a:r>
            <a:r>
              <a:rPr lang="it-IT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it-IT" dirty="0">
                <a:solidFill>
                  <a:schemeClr val="tx1"/>
                </a:solidFill>
                <a:latin typeface="Bahnschrift Light" panose="020B0502040204020203" pitchFamily="34" charset="0"/>
              </a:rPr>
              <a:t>(t…</a:t>
            </a:r>
            <a:r>
              <a:rPr lang="it-IT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t+k</a:t>
            </a:r>
            <a:r>
              <a:rPr lang="it-IT" dirty="0">
                <a:solidFill>
                  <a:schemeClr val="tx1"/>
                </a:solidFill>
                <a:latin typeface="Bahnschrift Light" panose="020B0502040204020203" pitchFamily="34" charset="0"/>
              </a:rPr>
              <a:t>)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094D9B5-862B-4244-8177-7E9E7BEC40F5}"/>
              </a:ext>
            </a:extLst>
          </p:cNvPr>
          <p:cNvSpPr/>
          <p:nvPr/>
        </p:nvSpPr>
        <p:spPr>
          <a:xfrm>
            <a:off x="8106771" y="3246088"/>
            <a:ext cx="2210936" cy="11826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ARIMA 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4C0578A7-6EEF-4E8F-8873-992B456BB943}"/>
              </a:ext>
            </a:extLst>
          </p:cNvPr>
          <p:cNvSpPr/>
          <p:nvPr/>
        </p:nvSpPr>
        <p:spPr>
          <a:xfrm>
            <a:off x="9294125" y="4714515"/>
            <a:ext cx="2390631" cy="13255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Validation</a:t>
            </a:r>
            <a:r>
              <a:rPr lang="it-IT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</a:p>
          <a:p>
            <a:pPr algn="ctr"/>
            <a:r>
              <a:rPr lang="it-IT" dirty="0">
                <a:solidFill>
                  <a:schemeClr val="tx1"/>
                </a:solidFill>
                <a:latin typeface="Bahnschrift Light" panose="020B0502040204020203" pitchFamily="34" charset="0"/>
              </a:rPr>
              <a:t>(t+k+1…t+k+24)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4C72BDE-2BB4-409F-9112-D21F1A12A099}"/>
              </a:ext>
            </a:extLst>
          </p:cNvPr>
          <p:cNvSpPr/>
          <p:nvPr/>
        </p:nvSpPr>
        <p:spPr>
          <a:xfrm>
            <a:off x="6616891" y="4714515"/>
            <a:ext cx="2390631" cy="13255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Train set</a:t>
            </a:r>
          </a:p>
          <a:p>
            <a:pPr algn="ctr"/>
            <a:r>
              <a:rPr lang="it-IT" dirty="0">
                <a:solidFill>
                  <a:schemeClr val="tx1"/>
                </a:solidFill>
                <a:latin typeface="Bahnschrift Light" panose="020B0502040204020203" pitchFamily="34" charset="0"/>
              </a:rPr>
              <a:t>(0…t-1)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116C49DA-3DA7-4D2C-A24A-03B374FE1D55}"/>
              </a:ext>
            </a:extLst>
          </p:cNvPr>
          <p:cNvCxnSpPr>
            <a:cxnSpLocks/>
          </p:cNvCxnSpPr>
          <p:nvPr/>
        </p:nvCxnSpPr>
        <p:spPr>
          <a:xfrm flipH="1">
            <a:off x="9212239" y="2722774"/>
            <a:ext cx="0" cy="523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2D55A6B9-63B0-4161-B3B2-F0198ADC9DFD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8657422" y="4452858"/>
            <a:ext cx="543444" cy="45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5B52B716-CF3E-4E2B-B64C-B2E90E64888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212239" y="4457880"/>
            <a:ext cx="431986" cy="45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0DE02AF-15C1-465A-9289-2412E1D2C786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467595" y="3362539"/>
            <a:ext cx="1055802" cy="757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1B06FBB7-D3B4-4DAB-8D25-ECC8BB2C917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490448" y="3398488"/>
            <a:ext cx="977147" cy="72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o di addizione 20">
            <a:extLst>
              <a:ext uri="{FF2B5EF4-FFF2-40B4-BE49-F238E27FC236}">
                <a16:creationId xmlns:a16="http://schemas.microsoft.com/office/drawing/2014/main" id="{66DE2FB2-E5A8-4D6C-97DD-3F01C6AED84B}"/>
              </a:ext>
            </a:extLst>
          </p:cNvPr>
          <p:cNvSpPr/>
          <p:nvPr/>
        </p:nvSpPr>
        <p:spPr>
          <a:xfrm>
            <a:off x="2333767" y="2722774"/>
            <a:ext cx="450376" cy="523314"/>
          </a:xfrm>
          <a:prstGeom prst="mathPlus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013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B814DF-3246-4D4A-B569-04F74330D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617"/>
            <a:ext cx="10515600" cy="110883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latin typeface="Bahnschrift Light" panose="020B0502040204020203" pitchFamily="34" charset="0"/>
              </a:rPr>
              <a:t>Analisi serie storica</a:t>
            </a:r>
            <a:endParaRPr lang="it-IT" sz="4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07BBE65-CA58-4846-94BB-43FF4D8D4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19" y="1473958"/>
            <a:ext cx="5697681" cy="3365328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43BACC87-1063-44EB-8243-7321C2D5B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830" y="3712192"/>
            <a:ext cx="5728780" cy="278068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A4F5066-2081-4D8E-ADF8-BE98B4107044}"/>
              </a:ext>
            </a:extLst>
          </p:cNvPr>
          <p:cNvSpPr txBox="1"/>
          <p:nvPr/>
        </p:nvSpPr>
        <p:spPr>
          <a:xfrm>
            <a:off x="398319" y="5050302"/>
            <a:ext cx="5697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ahnschrift Light" panose="020B0502040204020203" pitchFamily="34" charset="0"/>
              </a:rPr>
              <a:t>Serie storica senza ulteriori </a:t>
            </a:r>
            <a:r>
              <a:rPr lang="it-IT" sz="2400" dirty="0" err="1">
                <a:latin typeface="Bahnschrift Light" panose="020B0502040204020203" pitchFamily="34" charset="0"/>
              </a:rPr>
              <a:t>null-value</a:t>
            </a:r>
            <a:endParaRPr lang="it-IT" sz="2400" dirty="0">
              <a:latin typeface="Bahnschrift Light" panose="020B05020402040202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38E5E59-032E-4B72-9340-89DD88BBBCB4}"/>
              </a:ext>
            </a:extLst>
          </p:cNvPr>
          <p:cNvSpPr txBox="1"/>
          <p:nvPr/>
        </p:nvSpPr>
        <p:spPr>
          <a:xfrm>
            <a:off x="6213830" y="2380086"/>
            <a:ext cx="5697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ahnschrift Light" panose="020B0502040204020203" pitchFamily="34" charset="0"/>
              </a:rPr>
              <a:t>Serie storica decomposta, è possibile osservare la componente trend e ben due componenti stagionali.</a:t>
            </a:r>
          </a:p>
        </p:txBody>
      </p:sp>
    </p:spTree>
    <p:extLst>
      <p:ext uri="{BB962C8B-B14F-4D97-AF65-F5344CB8AC3E}">
        <p14:creationId xmlns:p14="http://schemas.microsoft.com/office/powerpoint/2010/main" val="343650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0A92E9-FDFB-47F1-92E7-31F4B1E4A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997" y="134335"/>
            <a:ext cx="10325669" cy="1095185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latin typeface="Bahnschrift Light" panose="020B0502040204020203" pitchFamily="34" charset="0"/>
              </a:rPr>
              <a:t>Analisi serie storica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E1D5876-6F33-4C66-9B2B-500A96467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22" y="4064159"/>
            <a:ext cx="11537778" cy="266723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2728EF4-9143-4F0D-9D02-14936E0AD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2" y="1561514"/>
            <a:ext cx="4604576" cy="250264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390DD9B-35C1-4D10-96B0-BAFD3B7220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824" y="1561514"/>
            <a:ext cx="4604576" cy="250264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59DDD42-6A3E-4DEB-B9D9-A21AE56D906F}"/>
              </a:ext>
            </a:extLst>
          </p:cNvPr>
          <p:cNvSpPr txBox="1"/>
          <p:nvPr/>
        </p:nvSpPr>
        <p:spPr>
          <a:xfrm>
            <a:off x="3966524" y="1060177"/>
            <a:ext cx="4459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Bahnschrift Light" panose="020B0502040204020203" pitchFamily="34" charset="0"/>
              </a:rPr>
              <a:t>Doppia componente stagionale:</a:t>
            </a:r>
          </a:p>
          <a:p>
            <a:r>
              <a:rPr lang="it-IT" sz="2400" dirty="0">
                <a:latin typeface="Bahnschrift Light" panose="020B0502040204020203" pitchFamily="34" charset="0"/>
              </a:rPr>
              <a:t>            24h           168h</a:t>
            </a:r>
          </a:p>
        </p:txBody>
      </p:sp>
    </p:spTree>
    <p:extLst>
      <p:ext uri="{BB962C8B-B14F-4D97-AF65-F5344CB8AC3E}">
        <p14:creationId xmlns:p14="http://schemas.microsoft.com/office/powerpoint/2010/main" val="2123393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034FCA-07FF-417C-B6DD-29BF78AAE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538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latin typeface="Bahnschrift Light" panose="020B0502040204020203" pitchFamily="34" charset="0"/>
              </a:rPr>
              <a:t>ARIMA</a:t>
            </a:r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E3F265F-508F-48CE-A166-B16046532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40" y="2050078"/>
            <a:ext cx="4220164" cy="204816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30910A-8202-4291-976F-0C5565766C52}"/>
              </a:ext>
            </a:extLst>
          </p:cNvPr>
          <p:cNvSpPr txBox="1"/>
          <p:nvPr/>
        </p:nvSpPr>
        <p:spPr>
          <a:xfrm>
            <a:off x="554940" y="1514009"/>
            <a:ext cx="4220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ahnschrift Light" panose="020B0502040204020203" pitchFamily="34" charset="0"/>
              </a:rPr>
              <a:t>Modelli candidati e risultati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C85AB15-7C07-4358-9C03-34C54622926B}"/>
              </a:ext>
            </a:extLst>
          </p:cNvPr>
          <p:cNvSpPr txBox="1"/>
          <p:nvPr/>
        </p:nvSpPr>
        <p:spPr>
          <a:xfrm>
            <a:off x="6588241" y="2043021"/>
            <a:ext cx="4220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ahnschrift Light" panose="020B0502040204020203" pitchFamily="34" charset="0"/>
              </a:rPr>
              <a:t>Stagionalità settimanale modellata con: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B0BE481F-5265-43D0-9872-1E8C3E1203FD}"/>
              </a:ext>
            </a:extLst>
          </p:cNvPr>
          <p:cNvSpPr/>
          <p:nvPr/>
        </p:nvSpPr>
        <p:spPr>
          <a:xfrm>
            <a:off x="5883686" y="3074159"/>
            <a:ext cx="2814637" cy="108153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Dummies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B608BC-D22C-4DBB-9B01-1D2016153AFC}"/>
              </a:ext>
            </a:extLst>
          </p:cNvPr>
          <p:cNvSpPr/>
          <p:nvPr/>
        </p:nvSpPr>
        <p:spPr>
          <a:xfrm>
            <a:off x="8822423" y="3074159"/>
            <a:ext cx="2814637" cy="108153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Sinusoidi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7670221-DA9E-4F98-A80B-2B762CE6C250}"/>
              </a:ext>
            </a:extLst>
          </p:cNvPr>
          <p:cNvSpPr txBox="1"/>
          <p:nvPr/>
        </p:nvSpPr>
        <p:spPr>
          <a:xfrm>
            <a:off x="554940" y="5008728"/>
            <a:ext cx="110821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Bahnschrift Light" panose="020B0502040204020203" pitchFamily="34" charset="0"/>
              </a:rPr>
              <a:t>Il modello finale selezionato è stato </a:t>
            </a:r>
            <a:r>
              <a:rPr lang="it-IT" sz="2400" i="1" dirty="0">
                <a:latin typeface="Bahnschrift Light" panose="020B0502040204020203" pitchFamily="34" charset="0"/>
              </a:rPr>
              <a:t>ARIMA(3,1,1)(1,0,0)</a:t>
            </a:r>
            <a:r>
              <a:rPr lang="it-IT" sz="1800" b="0" i="1" u="none" strike="noStrike" baseline="0" dirty="0">
                <a:solidFill>
                  <a:srgbClr val="000000"/>
                </a:solidFill>
              </a:rPr>
              <a:t> </a:t>
            </a:r>
            <a:r>
              <a:rPr lang="it-IT" sz="1200" b="0" i="1" u="none" strike="noStrike" baseline="0" dirty="0">
                <a:solidFill>
                  <a:srgbClr val="000000"/>
                </a:solidFill>
              </a:rPr>
              <a:t>24</a:t>
            </a:r>
            <a:r>
              <a:rPr lang="it-IT" sz="1800" b="0" i="1" u="none" strike="noStrike" baseline="0" dirty="0">
                <a:solidFill>
                  <a:srgbClr val="000000"/>
                </a:solidFill>
              </a:rPr>
              <a:t>. </a:t>
            </a:r>
            <a:r>
              <a:rPr lang="it-IT" sz="2400" b="0" i="0" u="none" strike="noStrike" baseline="0" dirty="0">
                <a:solidFill>
                  <a:srgbClr val="000000"/>
                </a:solidFill>
                <a:latin typeface="Bahnschrift Light" panose="020B0502040204020203" pitchFamily="34" charset="0"/>
              </a:rPr>
              <a:t>Con l’utilizzo di </a:t>
            </a:r>
            <a:r>
              <a:rPr lang="it-IT" sz="2400" b="0" i="0" u="none" strike="noStrike" baseline="0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regressori</a:t>
            </a:r>
            <a:r>
              <a:rPr lang="it-IT" sz="2400" b="0" i="0" u="none" strike="noStrike" baseline="0" dirty="0">
                <a:solidFill>
                  <a:srgbClr val="000000"/>
                </a:solidFill>
                <a:latin typeface="Bahnschrift Light" panose="020B0502040204020203" pitchFamily="34" charset="0"/>
              </a:rPr>
              <a:t> esterni per modellare al meglio le stagionalità.</a:t>
            </a:r>
          </a:p>
          <a:p>
            <a:r>
              <a:rPr lang="it-IT" sz="2400" dirty="0">
                <a:solidFill>
                  <a:srgbClr val="000000"/>
                </a:solidFill>
                <a:latin typeface="Bahnschrift Light" panose="020B0502040204020203" pitchFamily="34" charset="0"/>
              </a:rPr>
              <a:t>Sono state create tramite la funzione </a:t>
            </a:r>
            <a:r>
              <a:rPr lang="it-IT" sz="2400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fourier</a:t>
            </a:r>
            <a:r>
              <a:rPr lang="it-IT" sz="2400" dirty="0">
                <a:solidFill>
                  <a:srgbClr val="000000"/>
                </a:solidFill>
                <a:latin typeface="Bahnschrift Light" panose="020B0502040204020203" pitchFamily="34" charset="0"/>
              </a:rPr>
              <a:t> 4 sinusoidi per la stagionalità giornaliera e 2 sinusoidi per quella settimanale.</a:t>
            </a:r>
            <a:endParaRPr lang="it-IT" sz="2400" b="0" i="0" u="none" strike="noStrike" baseline="0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r>
              <a:rPr lang="it-IT" sz="1800" b="0" i="0" u="none" strike="noStrike" baseline="0" dirty="0">
                <a:solidFill>
                  <a:srgbClr val="000000"/>
                </a:solidFill>
              </a:rPr>
              <a:t> </a:t>
            </a:r>
            <a:endParaRPr lang="it-IT" sz="2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380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852783-CF3C-4E5D-A4B8-03833232C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79"/>
            <a:ext cx="10515600" cy="92134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latin typeface="Bahnschrift Light" panose="020B0502040204020203" pitchFamily="34" charset="0"/>
              </a:rPr>
              <a:t>Previsioni ARIMA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AB69A1B-191A-41C9-A64E-ACC554A97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" y="1281441"/>
            <a:ext cx="5739618" cy="344966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0A9FB8C-5388-4EB6-8E86-79A1C823B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25461"/>
            <a:ext cx="5955323" cy="344966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22DF5A-AD95-41C8-BB49-A6CF3E6FB76F}"/>
              </a:ext>
            </a:extLst>
          </p:cNvPr>
          <p:cNvSpPr txBox="1"/>
          <p:nvPr/>
        </p:nvSpPr>
        <p:spPr>
          <a:xfrm>
            <a:off x="140677" y="4889798"/>
            <a:ext cx="573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Bahnschrift Light" panose="020B0502040204020203" pitchFamily="34" charset="0"/>
              </a:rPr>
              <a:t>In alto vengono mostrate invece le previsioni effettuate sul </a:t>
            </a:r>
            <a:r>
              <a:rPr lang="it-IT" sz="2400" dirty="0" err="1">
                <a:latin typeface="Bahnschrift Light" panose="020B0502040204020203" pitchFamily="34" charset="0"/>
              </a:rPr>
              <a:t>validation</a:t>
            </a:r>
            <a:r>
              <a:rPr lang="it-IT" sz="2400" dirty="0">
                <a:latin typeface="Bahnschrift Light" panose="020B0502040204020203" pitchFamily="34" charset="0"/>
              </a:rPr>
              <a:t> set di febbraio.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3EAB208-7FE2-4A52-9C34-E5128DBEE326}"/>
              </a:ext>
            </a:extLst>
          </p:cNvPr>
          <p:cNvSpPr txBox="1"/>
          <p:nvPr/>
        </p:nvSpPr>
        <p:spPr>
          <a:xfrm>
            <a:off x="6096000" y="1195345"/>
            <a:ext cx="59553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Bahnschrift Light" panose="020B0502040204020203" pitchFamily="34" charset="0"/>
              </a:rPr>
              <a:t>In basso, le previsioni finali riguardo al mese di marzo, in rosso i valori previsti. </a:t>
            </a:r>
            <a:r>
              <a:rPr lang="it-IT" sz="2400" dirty="0">
                <a:solidFill>
                  <a:srgbClr val="000000"/>
                </a:solidFill>
                <a:latin typeface="Bahnschrift Light" panose="020B0502040204020203" pitchFamily="34" charset="0"/>
              </a:rPr>
              <a:t>Nel grafico sono rappresentati </a:t>
            </a:r>
            <a:r>
              <a:rPr lang="it-IT" sz="2400" b="0" i="0" u="none" strike="noStrike" baseline="0" dirty="0">
                <a:solidFill>
                  <a:srgbClr val="000000"/>
                </a:solidFill>
                <a:latin typeface="Bahnschrift Light" panose="020B0502040204020203" pitchFamily="34" charset="0"/>
              </a:rPr>
              <a:t>gli intervalli di confidenza al 80% ed al 95% con tonalità di rosso più leggere. </a:t>
            </a:r>
            <a:endParaRPr lang="it-IT" sz="2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176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5E5DAC-FB47-4F87-824F-7DC5B3CD7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651" y="269590"/>
            <a:ext cx="10515600" cy="110883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latin typeface="Bahnschrift Light" panose="020B0502040204020203" pitchFamily="34" charset="0"/>
              </a:rPr>
              <a:t>UCM</a:t>
            </a:r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65FD79D-9548-4DDE-BB87-77A166388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16" y="1927064"/>
            <a:ext cx="5968716" cy="150193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B1CF175-D96A-4332-BB7A-43ACB0D5EDC4}"/>
              </a:ext>
            </a:extLst>
          </p:cNvPr>
          <p:cNvSpPr txBox="1"/>
          <p:nvPr/>
        </p:nvSpPr>
        <p:spPr>
          <a:xfrm>
            <a:off x="241014" y="1383510"/>
            <a:ext cx="4740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ahnschrift Light" panose="020B0502040204020203" pitchFamily="34" charset="0"/>
              </a:rPr>
              <a:t>Migliori modelli testati e risultati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432B552-564D-474B-B4C1-0414B04B38F6}"/>
              </a:ext>
            </a:extLst>
          </p:cNvPr>
          <p:cNvSpPr txBox="1"/>
          <p:nvPr/>
        </p:nvSpPr>
        <p:spPr>
          <a:xfrm>
            <a:off x="236465" y="3688308"/>
            <a:ext cx="58549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Bahnschrift Light" panose="020B0502040204020203" pitchFamily="34" charset="0"/>
              </a:rPr>
              <a:t>Il modello finale scelto per la tipologia UCM è stato un modello con RW, con 8 armoniche per la stagionalità giornaliera, 2 armoniche per la stagionalità settimanale (168h) e </a:t>
            </a:r>
            <a:r>
              <a:rPr lang="it-IT" sz="2400" dirty="0" err="1">
                <a:latin typeface="Bahnschrift Light" panose="020B0502040204020203" pitchFamily="34" charset="0"/>
              </a:rPr>
              <a:t>regressori</a:t>
            </a:r>
            <a:r>
              <a:rPr lang="it-IT" sz="2400" dirty="0">
                <a:latin typeface="Bahnschrift Light" panose="020B0502040204020203" pitchFamily="34" charset="0"/>
              </a:rPr>
              <a:t> ARIMA(7,0,0). </a:t>
            </a:r>
          </a:p>
          <a:p>
            <a:r>
              <a:rPr lang="it-IT" sz="2400" dirty="0">
                <a:latin typeface="Bahnschrift Light" panose="020B0502040204020203" pitchFamily="34" charset="0"/>
              </a:rPr>
              <a:t>MAPE = 12.83% (su febbraio).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4044A87-8C97-45EA-A298-E7F9E6481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266" y="2879678"/>
            <a:ext cx="5645717" cy="3531311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396778A-665A-4822-9B65-6C7659578044}"/>
              </a:ext>
            </a:extLst>
          </p:cNvPr>
          <p:cNvSpPr txBox="1"/>
          <p:nvPr/>
        </p:nvSpPr>
        <p:spPr>
          <a:xfrm>
            <a:off x="6305266" y="1845175"/>
            <a:ext cx="5645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Bahnschrift Light" panose="020B0502040204020203" pitchFamily="34" charset="0"/>
              </a:rPr>
              <a:t>Previsioni effettuate riguardo al mese di marzo con UCM.</a:t>
            </a:r>
          </a:p>
        </p:txBody>
      </p:sp>
    </p:spTree>
    <p:extLst>
      <p:ext uri="{BB962C8B-B14F-4D97-AF65-F5344CB8AC3E}">
        <p14:creationId xmlns:p14="http://schemas.microsoft.com/office/powerpoint/2010/main" val="20983216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</TotalTime>
  <Words>634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Bahnschrift Light</vt:lpstr>
      <vt:lpstr>Calibri</vt:lpstr>
      <vt:lpstr>Calibri Light</vt:lpstr>
      <vt:lpstr>Tema di Office</vt:lpstr>
      <vt:lpstr>Streaming Data Management and Time Series Analysis</vt:lpstr>
      <vt:lpstr>Il task</vt:lpstr>
      <vt:lpstr>Workflow</vt:lpstr>
      <vt:lpstr>Preprocessing</vt:lpstr>
      <vt:lpstr>Analisi serie storica</vt:lpstr>
      <vt:lpstr>Analisi serie storica</vt:lpstr>
      <vt:lpstr>ARIMA</vt:lpstr>
      <vt:lpstr>Previsioni ARIMA</vt:lpstr>
      <vt:lpstr>UCM</vt:lpstr>
      <vt:lpstr>Modelli Machine Learning - KNN</vt:lpstr>
      <vt:lpstr>Modelli Machine Learning - LSTM</vt:lpstr>
      <vt:lpstr>Conclusioni</vt:lpstr>
      <vt:lpstr>Grazie per l’attenzione.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Data Management and Time Series Analysis</dc:title>
  <dc:creator>GABRIELE STRANO</dc:creator>
  <cp:lastModifiedBy>GABRIELE STRANO</cp:lastModifiedBy>
  <cp:revision>31</cp:revision>
  <dcterms:created xsi:type="dcterms:W3CDTF">2022-02-05T11:19:24Z</dcterms:created>
  <dcterms:modified xsi:type="dcterms:W3CDTF">2022-02-07T14:30:34Z</dcterms:modified>
</cp:coreProperties>
</file>