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8399" y="1669104"/>
            <a:ext cx="8679915" cy="1748729"/>
          </a:xfrm>
        </p:spPr>
        <p:txBody>
          <a:bodyPr>
            <a:normAutofit/>
          </a:bodyPr>
          <a:lstStyle/>
          <a:p>
            <a:r>
              <a:rPr lang="pt-BR" sz="7200" b="1" dirty="0" smtClean="0"/>
              <a:t>Marketing </a:t>
            </a:r>
            <a:r>
              <a:rPr lang="pt-BR" sz="7200" b="1" dirty="0" err="1" smtClean="0"/>
              <a:t>Presentation</a:t>
            </a:r>
            <a:endParaRPr lang="pt-BR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15" y="3970921"/>
            <a:ext cx="8673427" cy="1322587"/>
          </a:xfrm>
        </p:spPr>
        <p:txBody>
          <a:bodyPr>
            <a:normAutofit/>
          </a:bodyPr>
          <a:lstStyle/>
          <a:p>
            <a:r>
              <a:rPr lang="pt-BR" sz="3600" b="1" dirty="0" err="1" smtClean="0"/>
              <a:t>Ifood</a:t>
            </a:r>
            <a:r>
              <a:rPr lang="pt-BR" sz="3600" b="1" dirty="0" smtClean="0"/>
              <a:t> - Data </a:t>
            </a:r>
            <a:r>
              <a:rPr lang="pt-BR" sz="3600" b="1" dirty="0" err="1" smtClean="0"/>
              <a:t>Analysis</a:t>
            </a:r>
            <a:endParaRPr lang="pt-BR" sz="3600" b="1" dirty="0"/>
          </a:p>
        </p:txBody>
      </p:sp>
      <p:pic>
        <p:nvPicPr>
          <p:cNvPr id="1026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nalysi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93" y="3870037"/>
            <a:ext cx="1116156" cy="11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81018" y="208824"/>
            <a:ext cx="811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 smtClean="0"/>
              <a:t>Two</a:t>
            </a:r>
            <a:r>
              <a:rPr lang="pt-BR" sz="4000" dirty="0" smtClean="0"/>
              <a:t> Best “Personas” </a:t>
            </a:r>
            <a:r>
              <a:rPr lang="pt-BR" sz="4000" dirty="0" err="1" smtClean="0"/>
              <a:t>to</a:t>
            </a:r>
            <a:r>
              <a:rPr lang="pt-BR" sz="4000" dirty="0" smtClean="0"/>
              <a:t> </a:t>
            </a:r>
            <a:r>
              <a:rPr lang="pt-BR" sz="4000" dirty="0" err="1" smtClean="0"/>
              <a:t>Invest</a:t>
            </a:r>
            <a:endParaRPr lang="pt-BR" sz="40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957455" y="1089891"/>
            <a:ext cx="0" cy="54864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4265" y="2319139"/>
            <a:ext cx="483206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Over 50 </a:t>
            </a:r>
            <a:r>
              <a:rPr lang="pt-BR" sz="2000" b="1" dirty="0" err="1" smtClean="0"/>
              <a:t>years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old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Male </a:t>
            </a:r>
            <a:r>
              <a:rPr lang="pt-BR" sz="2000" b="1" dirty="0" err="1" smtClean="0"/>
              <a:t>or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Female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Single;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 smtClean="0"/>
              <a:t>Married</a:t>
            </a:r>
            <a:r>
              <a:rPr lang="pt-BR" sz="2000" b="1" dirty="0" smtClean="0"/>
              <a:t> </a:t>
            </a:r>
            <a:r>
              <a:rPr lang="pt-BR" sz="2000" b="1" dirty="0" err="1"/>
              <a:t>without</a:t>
            </a:r>
            <a:r>
              <a:rPr lang="pt-BR" sz="2000" b="1" dirty="0"/>
              <a:t> </a:t>
            </a:r>
            <a:r>
              <a:rPr lang="pt-BR" sz="2000" b="1" dirty="0" err="1" smtClean="0"/>
              <a:t>children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 smtClean="0"/>
              <a:t>Minimun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Education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Graduation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High </a:t>
            </a:r>
            <a:r>
              <a:rPr lang="pt-BR" sz="2000" b="1" dirty="0" err="1" smtClean="0"/>
              <a:t>Income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 smtClean="0"/>
              <a:t>Lower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Average</a:t>
            </a:r>
            <a:r>
              <a:rPr lang="pt-BR" sz="2000" b="1" dirty="0" smtClean="0"/>
              <a:t> Ticket;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</a:t>
            </a:r>
            <a:r>
              <a:rPr lang="en-US" sz="2000" b="1" dirty="0" smtClean="0"/>
              <a:t>reater Adherence </a:t>
            </a:r>
            <a:r>
              <a:rPr lang="en-US" sz="2000" b="1" dirty="0"/>
              <a:t>to the </a:t>
            </a:r>
            <a:r>
              <a:rPr lang="en-US" sz="2000" b="1" dirty="0" smtClean="0"/>
              <a:t>Marketing Campaign;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11665" y="2319139"/>
            <a:ext cx="4832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 smtClean="0"/>
              <a:t>Under</a:t>
            </a:r>
            <a:r>
              <a:rPr lang="pt-BR" sz="2000" b="1" dirty="0" smtClean="0"/>
              <a:t> 30 </a:t>
            </a:r>
            <a:r>
              <a:rPr lang="pt-BR" sz="2000" b="1" dirty="0" err="1" smtClean="0"/>
              <a:t>years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old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Male </a:t>
            </a:r>
            <a:r>
              <a:rPr lang="pt-BR" sz="2000" b="1" dirty="0" err="1" smtClean="0"/>
              <a:t>or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Female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Single;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No </a:t>
            </a:r>
            <a:r>
              <a:rPr lang="pt-BR" sz="2000" b="1" dirty="0" err="1" smtClean="0"/>
              <a:t>Child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 smtClean="0"/>
              <a:t>Minimun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Education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Graduation</a:t>
            </a:r>
            <a:r>
              <a:rPr lang="pt-BR" sz="20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 smtClean="0"/>
              <a:t>Higher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Average</a:t>
            </a:r>
            <a:r>
              <a:rPr lang="pt-BR" sz="2000" b="1" dirty="0" smtClean="0"/>
              <a:t> Ticket;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Worts</a:t>
            </a:r>
            <a:r>
              <a:rPr lang="en-US" sz="2000" b="1" dirty="0" smtClean="0"/>
              <a:t> </a:t>
            </a:r>
            <a:r>
              <a:rPr lang="en-US" sz="2000" b="1" dirty="0"/>
              <a:t>Adherence to the Marketing Campaign;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Quadro 10"/>
          <p:cNvSpPr/>
          <p:nvPr/>
        </p:nvSpPr>
        <p:spPr>
          <a:xfrm>
            <a:off x="266411" y="2193529"/>
            <a:ext cx="5201516" cy="3251200"/>
          </a:xfrm>
          <a:prstGeom prst="frame">
            <a:avLst>
              <a:gd name="adj1" fmla="val 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Quadro 11"/>
          <p:cNvSpPr/>
          <p:nvPr/>
        </p:nvSpPr>
        <p:spPr>
          <a:xfrm>
            <a:off x="6446984" y="2193529"/>
            <a:ext cx="5201516" cy="3251200"/>
          </a:xfrm>
          <a:prstGeom prst="frame">
            <a:avLst>
              <a:gd name="adj1" fmla="val 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4581" y="3026849"/>
            <a:ext cx="8679915" cy="1748729"/>
          </a:xfrm>
        </p:spPr>
        <p:txBody>
          <a:bodyPr>
            <a:noAutofit/>
          </a:bodyPr>
          <a:lstStyle/>
          <a:p>
            <a:r>
              <a:rPr lang="pt-BR" sz="19900" dirty="0" err="1" smtClean="0"/>
              <a:t>Thanks</a:t>
            </a:r>
            <a:r>
              <a:rPr lang="pt-BR" sz="19900" dirty="0" smtClean="0"/>
              <a:t>!</a:t>
            </a:r>
            <a:endParaRPr lang="pt-BR" sz="19900" dirty="0"/>
          </a:p>
        </p:txBody>
      </p:sp>
      <p:pic>
        <p:nvPicPr>
          <p:cNvPr id="5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7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2615" y="2355273"/>
            <a:ext cx="5490224" cy="1689390"/>
          </a:xfrm>
        </p:spPr>
        <p:txBody>
          <a:bodyPr>
            <a:noAutofit/>
          </a:bodyPr>
          <a:lstStyle/>
          <a:p>
            <a:r>
              <a:rPr lang="pt-BR" sz="4800" b="1" dirty="0" err="1" smtClean="0"/>
              <a:t>Last</a:t>
            </a:r>
            <a:r>
              <a:rPr lang="pt-BR" sz="4800" b="1" dirty="0" smtClean="0"/>
              <a:t> Marketing </a:t>
            </a:r>
            <a:r>
              <a:rPr lang="pt-BR" sz="4800" b="1" dirty="0" err="1" smtClean="0"/>
              <a:t>Campaign</a:t>
            </a:r>
            <a:r>
              <a:rPr lang="pt-BR" sz="4800" b="1" dirty="0" smtClean="0"/>
              <a:t> Data </a:t>
            </a:r>
            <a:r>
              <a:rPr lang="pt-BR" sz="4800" b="1" dirty="0" err="1" smtClean="0"/>
              <a:t>Analysis</a:t>
            </a:r>
            <a:endParaRPr lang="pt-BR" sz="4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2615" y="4262487"/>
            <a:ext cx="5490223" cy="77133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b="1" dirty="0" err="1" smtClean="0"/>
              <a:t>Part</a:t>
            </a:r>
            <a:r>
              <a:rPr lang="pt-BR" sz="2400" b="1" dirty="0" smtClean="0"/>
              <a:t> I – Data </a:t>
            </a:r>
            <a:r>
              <a:rPr lang="pt-BR" sz="2400" b="1" dirty="0" err="1" smtClean="0"/>
              <a:t>Exploration</a:t>
            </a:r>
            <a:endParaRPr lang="pt-BR" sz="2400" b="1" dirty="0" smtClean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4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242614" y="5726545"/>
            <a:ext cx="620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"If you torture the data long enough, it will confess to anything."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z="1600" dirty="0" smtClean="0"/>
              <a:t>				    Ronald </a:t>
            </a:r>
            <a:r>
              <a:rPr lang="en-US" sz="1600" dirty="0" err="1"/>
              <a:t>Coase</a:t>
            </a:r>
            <a:r>
              <a:rPr lang="en-US" sz="1600" dirty="0"/>
              <a:t> </a:t>
            </a:r>
            <a:r>
              <a:rPr lang="en-US" sz="1600" dirty="0" smtClean="0"/>
              <a:t>, Nobel of Economics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377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Relevant</a:t>
            </a:r>
            <a:r>
              <a:rPr lang="pt-BR" b="1" dirty="0" smtClean="0"/>
              <a:t> Insights </a:t>
            </a:r>
            <a:r>
              <a:rPr lang="pt-BR" b="1" dirty="0" err="1" smtClean="0"/>
              <a:t>was</a:t>
            </a:r>
            <a:r>
              <a:rPr lang="pt-BR" b="1" dirty="0" smtClean="0"/>
              <a:t> </a:t>
            </a:r>
            <a:r>
              <a:rPr lang="pt-BR" b="1" dirty="0" err="1" smtClean="0"/>
              <a:t>colleted</a:t>
            </a:r>
            <a:r>
              <a:rPr lang="pt-BR" b="1" dirty="0" smtClean="0"/>
              <a:t> for </a:t>
            </a:r>
            <a:r>
              <a:rPr lang="pt-BR" b="1" dirty="0" err="1" smtClean="0"/>
              <a:t>the</a:t>
            </a:r>
            <a:r>
              <a:rPr lang="pt-BR" b="1" dirty="0" smtClean="0"/>
              <a:t> business!!!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328" y="882075"/>
            <a:ext cx="7065818" cy="5248622"/>
          </a:xfrm>
        </p:spPr>
        <p:txBody>
          <a:bodyPr>
            <a:noAutofit/>
          </a:bodyPr>
          <a:lstStyle/>
          <a:p>
            <a:r>
              <a:rPr lang="en-US" sz="1300" dirty="0" smtClean="0"/>
              <a:t>On </a:t>
            </a:r>
            <a:r>
              <a:rPr lang="en-US" sz="1300" dirty="0"/>
              <a:t>average, customers who joined an offer have a salary 18% higher than those who did not accept;</a:t>
            </a:r>
          </a:p>
          <a:p>
            <a:r>
              <a:rPr lang="en-US" sz="1300" dirty="0" smtClean="0"/>
              <a:t>On </a:t>
            </a:r>
            <a:r>
              <a:rPr lang="en-US" sz="1300" dirty="0"/>
              <a:t>average, customers who joined and who did </a:t>
            </a:r>
            <a:r>
              <a:rPr lang="en-US" sz="1300" dirty="0" smtClean="0"/>
              <a:t>not, </a:t>
            </a:r>
            <a:r>
              <a:rPr lang="en-US" sz="1300" dirty="0"/>
              <a:t>have the same number of visits to the site;</a:t>
            </a:r>
          </a:p>
          <a:p>
            <a:r>
              <a:rPr lang="en-US" sz="1300" dirty="0" smtClean="0"/>
              <a:t>Customers </a:t>
            </a:r>
            <a:r>
              <a:rPr lang="en-US" sz="1300" dirty="0"/>
              <a:t>who have more frequent adherence to marketing campaigns tend to have a higher salary;</a:t>
            </a:r>
          </a:p>
          <a:p>
            <a:r>
              <a:rPr lang="en-US" sz="1300" dirty="0" smtClean="0"/>
              <a:t>Greater the </a:t>
            </a:r>
            <a:r>
              <a:rPr lang="en-US" sz="1300" dirty="0"/>
              <a:t>number of children, the less likely they are to join the offer;</a:t>
            </a:r>
          </a:p>
          <a:p>
            <a:r>
              <a:rPr lang="en-US" sz="1300" dirty="0" smtClean="0"/>
              <a:t>Both </a:t>
            </a:r>
            <a:r>
              <a:rPr lang="en-US" sz="1300" dirty="0"/>
              <a:t>people who joined and those who did not have an average age around 50 years;</a:t>
            </a:r>
          </a:p>
          <a:p>
            <a:r>
              <a:rPr lang="en-US" sz="1300" dirty="0" smtClean="0"/>
              <a:t>30</a:t>
            </a:r>
            <a:r>
              <a:rPr lang="en-US" sz="1300" dirty="0"/>
              <a:t>% of the people who joined the offer are single;</a:t>
            </a:r>
          </a:p>
          <a:p>
            <a:r>
              <a:rPr lang="en-US" sz="1300" dirty="0" smtClean="0"/>
              <a:t>67</a:t>
            </a:r>
            <a:r>
              <a:rPr lang="en-US" sz="1300" dirty="0"/>
              <a:t>% of the people who did not join the offer are married or together;</a:t>
            </a:r>
          </a:p>
          <a:p>
            <a:r>
              <a:rPr lang="en-US" sz="1300" dirty="0" smtClean="0"/>
              <a:t>On </a:t>
            </a:r>
            <a:r>
              <a:rPr lang="en-US" sz="1300" dirty="0"/>
              <a:t>average, in the last 2 years, customers who joined the offer spent 86% more than those who did not;</a:t>
            </a:r>
          </a:p>
          <a:p>
            <a:r>
              <a:rPr lang="en-US" sz="1300" dirty="0" smtClean="0"/>
              <a:t>People </a:t>
            </a:r>
            <a:r>
              <a:rPr lang="en-US" sz="1300" dirty="0"/>
              <a:t>who joined the marketing offer only 0.6% have Basic education;</a:t>
            </a:r>
          </a:p>
          <a:p>
            <a:r>
              <a:rPr lang="en-US" sz="1300" dirty="0" smtClean="0"/>
              <a:t>On </a:t>
            </a:r>
            <a:r>
              <a:rPr lang="en-US" sz="1300" dirty="0"/>
              <a:t>average, graduates spend more;</a:t>
            </a:r>
          </a:p>
          <a:p>
            <a:r>
              <a:rPr lang="en-US" sz="1300" dirty="0" smtClean="0"/>
              <a:t>People </a:t>
            </a:r>
            <a:r>
              <a:rPr lang="en-US" sz="1300" dirty="0"/>
              <a:t>who have children use more discounts on purchases than they do not have children;</a:t>
            </a:r>
          </a:p>
          <a:p>
            <a:r>
              <a:rPr lang="en-US" sz="1300" dirty="0" smtClean="0"/>
              <a:t>On </a:t>
            </a:r>
            <a:r>
              <a:rPr lang="en-US" sz="1300" dirty="0"/>
              <a:t>average, in days, the </a:t>
            </a:r>
            <a:r>
              <a:rPr lang="en-US" sz="1300" dirty="0" err="1"/>
              <a:t>recency</a:t>
            </a:r>
            <a:r>
              <a:rPr lang="en-US" sz="1300" dirty="0"/>
              <a:t> to new purchase of customer did not accepted marketing campaign is 45% higher than;</a:t>
            </a:r>
            <a:endParaRPr lang="pt-BR" sz="1300" dirty="0"/>
          </a:p>
        </p:txBody>
      </p:sp>
      <p:pic>
        <p:nvPicPr>
          <p:cNvPr id="4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36413" y="5365738"/>
            <a:ext cx="3498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 smtClean="0"/>
              <a:t>Understanding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the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past</a:t>
            </a:r>
            <a:r>
              <a:rPr lang="pt-BR" sz="3200" b="1" dirty="0" smtClean="0"/>
              <a:t>!</a:t>
            </a:r>
            <a:endParaRPr lang="pt-BR" sz="3200" b="1" dirty="0"/>
          </a:p>
        </p:txBody>
      </p:sp>
      <p:pic>
        <p:nvPicPr>
          <p:cNvPr id="3080" name="Picture 8" descr="Resultado de imagem para past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8056" l="10000" r="96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81" y="117109"/>
            <a:ext cx="1543955" cy="15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459188" y="637309"/>
            <a:ext cx="107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present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590385" y="995297"/>
            <a:ext cx="107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past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90385" y="329530"/>
            <a:ext cx="111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Lest’s</a:t>
            </a:r>
            <a:r>
              <a:rPr lang="pt-BR" sz="1400" dirty="0" smtClean="0"/>
              <a:t> go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471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err="1" smtClean="0"/>
              <a:t>Looking</a:t>
            </a:r>
            <a:r>
              <a:rPr lang="pt-BR" sz="4800" b="1" dirty="0" smtClean="0"/>
              <a:t> for </a:t>
            </a:r>
            <a:r>
              <a:rPr lang="pt-BR" sz="4800" b="1" dirty="0" err="1" smtClean="0"/>
              <a:t>Customer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Behaviors</a:t>
            </a:r>
            <a:r>
              <a:rPr lang="pt-BR" sz="4800" b="1" dirty="0" smtClean="0"/>
              <a:t>!!!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901" y="812422"/>
            <a:ext cx="6630208" cy="5248622"/>
          </a:xfrm>
        </p:spPr>
        <p:txBody>
          <a:bodyPr>
            <a:noAutofit/>
          </a:bodyPr>
          <a:lstStyle/>
          <a:p>
            <a:r>
              <a:rPr lang="en-US" sz="1730" dirty="0"/>
              <a:t>People aged 30 and under have a higher average ticket than other age ranges;</a:t>
            </a:r>
          </a:p>
          <a:p>
            <a:r>
              <a:rPr lang="en-US" sz="1730" dirty="0" smtClean="0"/>
              <a:t>The </a:t>
            </a:r>
            <a:r>
              <a:rPr lang="en-US" sz="1730" dirty="0"/>
              <a:t>average ticket for people aged 30 and under is 19% higher than the second place: people over 50;</a:t>
            </a:r>
          </a:p>
          <a:p>
            <a:r>
              <a:rPr lang="en-US" sz="1730" dirty="0" smtClean="0"/>
              <a:t>In </a:t>
            </a:r>
            <a:r>
              <a:rPr lang="en-US" sz="1730" dirty="0"/>
              <a:t>absolute value, people over 50 have a greater adherence to the marketing offer;</a:t>
            </a:r>
          </a:p>
          <a:p>
            <a:r>
              <a:rPr lang="en-US" sz="1730" dirty="0" smtClean="0"/>
              <a:t>People </a:t>
            </a:r>
            <a:r>
              <a:rPr lang="en-US" sz="1730" dirty="0"/>
              <a:t>aged 30 or under have a higher frequency of adherence to marketing campaigns, in addition, this frequency decreases with increasing age;</a:t>
            </a:r>
          </a:p>
          <a:p>
            <a:r>
              <a:rPr lang="en-US" sz="1730" dirty="0" smtClean="0"/>
              <a:t>Customers </a:t>
            </a:r>
            <a:r>
              <a:rPr lang="en-US" sz="1730" dirty="0"/>
              <a:t>over 50 bought more wine, about 382k, more than twice as many customers between 40 and 50 are in second place;</a:t>
            </a:r>
          </a:p>
          <a:p>
            <a:r>
              <a:rPr lang="en-US" sz="1730" dirty="0" smtClean="0"/>
              <a:t>Customers </a:t>
            </a:r>
            <a:r>
              <a:rPr lang="en-US" sz="1730" dirty="0"/>
              <a:t>over 50 bought more </a:t>
            </a:r>
            <a:r>
              <a:rPr lang="en-US" sz="1730" dirty="0" smtClean="0"/>
              <a:t>meat products, </a:t>
            </a:r>
            <a:r>
              <a:rPr lang="en-US" sz="1730" dirty="0"/>
              <a:t>about 187k;</a:t>
            </a:r>
          </a:p>
          <a:p>
            <a:r>
              <a:rPr lang="en-US" sz="1730" dirty="0" smtClean="0"/>
              <a:t>In </a:t>
            </a:r>
            <a:r>
              <a:rPr lang="en-US" sz="1730" dirty="0"/>
              <a:t>absolute numbers, most purchases are made via store at all age ranges;</a:t>
            </a:r>
            <a:endParaRPr lang="pt-BR" sz="1730" dirty="0"/>
          </a:p>
        </p:txBody>
      </p:sp>
      <p:pic>
        <p:nvPicPr>
          <p:cNvPr id="4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36413" y="5365738"/>
            <a:ext cx="3498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 smtClean="0"/>
              <a:t>Looking</a:t>
            </a:r>
            <a:r>
              <a:rPr lang="pt-BR" sz="3200" b="1" dirty="0" smtClean="0"/>
              <a:t> for </a:t>
            </a:r>
            <a:r>
              <a:rPr lang="pt-BR" sz="3200" b="1" dirty="0" err="1" smtClean="0"/>
              <a:t>Patterns</a:t>
            </a:r>
            <a:r>
              <a:rPr lang="pt-BR" sz="3200" b="1" dirty="0" smtClean="0"/>
              <a:t>!</a:t>
            </a:r>
            <a:endParaRPr lang="pt-BR" sz="3200" b="1" dirty="0"/>
          </a:p>
        </p:txBody>
      </p:sp>
      <p:pic>
        <p:nvPicPr>
          <p:cNvPr id="4098" name="Picture 2" descr="Resultado de imagem para patterns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1" b="9719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40" y="197911"/>
            <a:ext cx="1839480" cy="12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6" y="2259458"/>
            <a:ext cx="5490224" cy="1689390"/>
          </a:xfrm>
        </p:spPr>
        <p:txBody>
          <a:bodyPr>
            <a:noAutofit/>
          </a:bodyPr>
          <a:lstStyle/>
          <a:p>
            <a:r>
              <a:rPr lang="pt-BR" sz="4800" b="1" dirty="0" err="1"/>
              <a:t>Last</a:t>
            </a:r>
            <a:r>
              <a:rPr lang="pt-BR" sz="4800" b="1" dirty="0"/>
              <a:t> Marketing </a:t>
            </a:r>
            <a:r>
              <a:rPr lang="pt-BR" sz="4800" b="1" dirty="0" err="1"/>
              <a:t>Campaign</a:t>
            </a:r>
            <a:r>
              <a:rPr lang="pt-BR" sz="4800" b="1" dirty="0"/>
              <a:t> Data </a:t>
            </a:r>
            <a:r>
              <a:rPr lang="pt-BR" sz="4800" b="1" dirty="0" err="1"/>
              <a:t>Analysis</a:t>
            </a:r>
            <a:endParaRPr lang="pt-BR" sz="4800" dirty="0"/>
          </a:p>
        </p:txBody>
      </p:sp>
      <p:pic>
        <p:nvPicPr>
          <p:cNvPr id="4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049741" y="4297279"/>
            <a:ext cx="4784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FEFF"/>
                </a:solidFill>
              </a:rPr>
              <a:t>Part</a:t>
            </a:r>
            <a:r>
              <a:rPr lang="pt-BR" sz="2400" b="1" dirty="0">
                <a:solidFill>
                  <a:srgbClr val="FFFEFF"/>
                </a:solidFill>
              </a:rPr>
              <a:t> </a:t>
            </a:r>
            <a:r>
              <a:rPr lang="pt-BR" sz="2400" b="1" dirty="0" smtClean="0">
                <a:solidFill>
                  <a:srgbClr val="FFFEFF"/>
                </a:solidFill>
              </a:rPr>
              <a:t>II </a:t>
            </a:r>
            <a:r>
              <a:rPr lang="pt-BR" sz="2400" b="1" dirty="0">
                <a:solidFill>
                  <a:srgbClr val="FFFEFF"/>
                </a:solidFill>
              </a:rPr>
              <a:t>– </a:t>
            </a:r>
            <a:r>
              <a:rPr lang="pt-BR" sz="2400" b="1" dirty="0" err="1" smtClean="0">
                <a:solidFill>
                  <a:srgbClr val="FFFEFF"/>
                </a:solidFill>
              </a:rPr>
              <a:t>Predictive</a:t>
            </a:r>
            <a:r>
              <a:rPr lang="pt-BR" sz="2400" b="1" dirty="0" smtClean="0">
                <a:solidFill>
                  <a:srgbClr val="FFFEFF"/>
                </a:solidFill>
              </a:rPr>
              <a:t> </a:t>
            </a:r>
            <a:r>
              <a:rPr lang="pt-BR" sz="2400" b="1" dirty="0" err="1" smtClean="0">
                <a:solidFill>
                  <a:srgbClr val="FFFEFF"/>
                </a:solidFill>
              </a:rPr>
              <a:t>Models</a:t>
            </a:r>
            <a:endParaRPr lang="pt-BR" sz="2400" b="1" dirty="0">
              <a:solidFill>
                <a:srgbClr val="FFFE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77310" y="5747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Colfax Regular"/>
              </a:rPr>
              <a:t>“</a:t>
            </a:r>
            <a:r>
              <a:rPr lang="en-US" i="1" dirty="0"/>
              <a:t>Without big data, you are blind and deaf and in the middle of a freeway.” </a:t>
            </a:r>
            <a:endParaRPr lang="en-US" i="1" dirty="0" smtClean="0"/>
          </a:p>
          <a:p>
            <a:pPr fontAlgn="base"/>
            <a:r>
              <a:rPr lang="en-US" i="1" dirty="0"/>
              <a:t>	</a:t>
            </a:r>
            <a:r>
              <a:rPr lang="en-US" i="1" dirty="0" smtClean="0"/>
              <a:t>							Geoffrey </a:t>
            </a:r>
            <a:r>
              <a:rPr lang="en-US" i="1" dirty="0"/>
              <a:t>Moore</a:t>
            </a:r>
          </a:p>
        </p:txBody>
      </p:sp>
    </p:spTree>
    <p:extLst>
      <p:ext uri="{BB962C8B-B14F-4D97-AF65-F5344CB8AC3E}">
        <p14:creationId xmlns:p14="http://schemas.microsoft.com/office/powerpoint/2010/main" val="15971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err="1" smtClean="0"/>
              <a:t>Classification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Model</a:t>
            </a:r>
            <a:r>
              <a:rPr lang="pt-BR" sz="4400" b="1" dirty="0" smtClean="0"/>
              <a:t>:</a:t>
            </a:r>
            <a:br>
              <a:rPr lang="pt-BR" sz="4400" b="1" dirty="0" smtClean="0"/>
            </a:br>
            <a:r>
              <a:rPr lang="pt-BR" sz="4400" b="1" dirty="0" smtClean="0"/>
              <a:t>Yes </a:t>
            </a:r>
            <a:r>
              <a:rPr lang="pt-BR" sz="4400" b="1" dirty="0" err="1" smtClean="0"/>
              <a:t>or</a:t>
            </a:r>
            <a:r>
              <a:rPr lang="pt-BR" sz="4400" b="1" dirty="0" smtClean="0"/>
              <a:t> No </a:t>
            </a:r>
            <a:r>
              <a:rPr lang="pt-BR" sz="4400" b="1" dirty="0" err="1" smtClean="0"/>
              <a:t>to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offer</a:t>
            </a:r>
            <a:r>
              <a:rPr lang="pt-BR" sz="4400" b="1" dirty="0" smtClean="0"/>
              <a:t>?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73865" y="1365586"/>
            <a:ext cx="6519371" cy="4749481"/>
          </a:xfrm>
        </p:spPr>
        <p:txBody>
          <a:bodyPr>
            <a:normAutofit fontScale="55000" lnSpcReduction="20000"/>
          </a:bodyPr>
          <a:lstStyle/>
          <a:p>
            <a:r>
              <a:rPr lang="pt-BR" sz="3200" b="1" dirty="0" err="1" smtClean="0"/>
              <a:t>Most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important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features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was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considered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to</a:t>
            </a:r>
            <a:r>
              <a:rPr lang="pt-BR" sz="3200" b="1" dirty="0" smtClean="0"/>
              <a:t> build </a:t>
            </a:r>
            <a:r>
              <a:rPr lang="pt-BR" sz="3200" b="1" dirty="0" err="1" smtClean="0"/>
              <a:t>the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model</a:t>
            </a:r>
            <a:r>
              <a:rPr lang="pt-BR" sz="3200" b="1" dirty="0" smtClean="0"/>
              <a:t>:</a:t>
            </a:r>
          </a:p>
          <a:p>
            <a:r>
              <a:rPr lang="pt-BR" sz="2600" dirty="0" smtClean="0"/>
              <a:t>Total </a:t>
            </a:r>
            <a:r>
              <a:rPr lang="pt-BR" sz="2600" dirty="0" err="1" smtClean="0"/>
              <a:t>Spend</a:t>
            </a:r>
            <a:r>
              <a:rPr lang="pt-BR" sz="2600" dirty="0" smtClean="0"/>
              <a:t>: Money </a:t>
            </a:r>
            <a:r>
              <a:rPr lang="pt-BR" sz="2600" dirty="0" err="1" smtClean="0"/>
              <a:t>spend</a:t>
            </a:r>
            <a:r>
              <a:rPr lang="pt-BR" sz="2600" dirty="0" smtClean="0"/>
              <a:t> in </a:t>
            </a:r>
            <a:r>
              <a:rPr lang="pt-BR" sz="2600" dirty="0" err="1" smtClean="0"/>
              <a:t>all</a:t>
            </a:r>
            <a:r>
              <a:rPr lang="pt-BR" sz="2600" dirty="0" smtClean="0"/>
              <a:t> </a:t>
            </a:r>
            <a:r>
              <a:rPr lang="pt-BR" sz="2600" dirty="0" err="1" smtClean="0"/>
              <a:t>products</a:t>
            </a:r>
            <a:r>
              <a:rPr lang="pt-BR" sz="2600" dirty="0" smtClean="0"/>
              <a:t>;</a:t>
            </a:r>
          </a:p>
          <a:p>
            <a:r>
              <a:rPr lang="pt-BR" sz="2600" dirty="0" err="1" smtClean="0"/>
              <a:t>Customer</a:t>
            </a:r>
            <a:r>
              <a:rPr lang="pt-BR" sz="2600" dirty="0" smtClean="0"/>
              <a:t> </a:t>
            </a:r>
            <a:r>
              <a:rPr lang="pt-BR" sz="2600" dirty="0" err="1" smtClean="0"/>
              <a:t>Frequency</a:t>
            </a:r>
            <a:r>
              <a:rPr lang="pt-BR" sz="2600" dirty="0" smtClean="0"/>
              <a:t>: The </a:t>
            </a:r>
            <a:r>
              <a:rPr lang="pt-BR" sz="2600" dirty="0" err="1" smtClean="0"/>
              <a:t>frequency</a:t>
            </a:r>
            <a:r>
              <a:rPr lang="pt-BR" sz="2600" dirty="0" smtClean="0"/>
              <a:t> </a:t>
            </a:r>
            <a:r>
              <a:rPr lang="pt-BR" sz="2600" dirty="0" err="1" smtClean="0"/>
              <a:t>of</a:t>
            </a:r>
            <a:r>
              <a:rPr lang="pt-BR" sz="2600" dirty="0" smtClean="0"/>
              <a:t> </a:t>
            </a:r>
            <a:r>
              <a:rPr lang="pt-BR" sz="2600" dirty="0" err="1" smtClean="0"/>
              <a:t>accept</a:t>
            </a:r>
            <a:r>
              <a:rPr lang="pt-BR" sz="2600" dirty="0" smtClean="0"/>
              <a:t> </a:t>
            </a:r>
            <a:r>
              <a:rPr lang="pt-BR" sz="2600" dirty="0" err="1" smtClean="0"/>
              <a:t>offer</a:t>
            </a:r>
            <a:r>
              <a:rPr lang="pt-BR" sz="2600" dirty="0" smtClean="0"/>
              <a:t>;</a:t>
            </a:r>
          </a:p>
          <a:p>
            <a:r>
              <a:rPr lang="pt-BR" sz="2600" dirty="0" err="1" smtClean="0"/>
              <a:t>Accepted</a:t>
            </a:r>
            <a:r>
              <a:rPr lang="pt-BR" sz="2600" dirty="0" smtClean="0"/>
              <a:t> </a:t>
            </a:r>
            <a:r>
              <a:rPr lang="pt-BR" sz="2600" dirty="0" err="1" smtClean="0"/>
              <a:t>first</a:t>
            </a:r>
            <a:r>
              <a:rPr lang="pt-BR" sz="2600" dirty="0" smtClean="0"/>
              <a:t> </a:t>
            </a:r>
            <a:r>
              <a:rPr lang="pt-BR" sz="2600" dirty="0" err="1" smtClean="0"/>
              <a:t>and</a:t>
            </a:r>
            <a:r>
              <a:rPr lang="pt-BR" sz="2600" dirty="0" smtClean="0"/>
              <a:t> </a:t>
            </a:r>
            <a:r>
              <a:rPr lang="pt-BR" sz="2600" dirty="0" err="1" smtClean="0"/>
              <a:t>fiveth</a:t>
            </a:r>
            <a:r>
              <a:rPr lang="pt-BR" sz="2600" dirty="0" smtClean="0"/>
              <a:t> Marketing </a:t>
            </a:r>
            <a:r>
              <a:rPr lang="pt-BR" sz="2600" dirty="0" err="1" smtClean="0"/>
              <a:t>Campaign</a:t>
            </a:r>
            <a:r>
              <a:rPr lang="pt-BR" sz="2600" dirty="0" smtClean="0"/>
              <a:t>;</a:t>
            </a:r>
          </a:p>
          <a:p>
            <a:r>
              <a:rPr lang="pt-BR" sz="2600" dirty="0" err="1" smtClean="0"/>
              <a:t>Recency</a:t>
            </a:r>
            <a:r>
              <a:rPr lang="pt-BR" sz="2600" dirty="0" smtClean="0"/>
              <a:t>: </a:t>
            </a:r>
            <a:r>
              <a:rPr lang="pt-BR" sz="2600" dirty="0" err="1" smtClean="0"/>
              <a:t>Number</a:t>
            </a:r>
            <a:r>
              <a:rPr lang="pt-BR" sz="2600" dirty="0" smtClean="0"/>
              <a:t> </a:t>
            </a:r>
            <a:r>
              <a:rPr lang="pt-BR" sz="2600" dirty="0" err="1" smtClean="0"/>
              <a:t>of</a:t>
            </a:r>
            <a:r>
              <a:rPr lang="pt-BR" sz="2600" dirty="0" smtClean="0"/>
              <a:t> </a:t>
            </a:r>
            <a:r>
              <a:rPr lang="pt-BR" sz="2600" dirty="0" err="1" smtClean="0"/>
              <a:t>days</a:t>
            </a:r>
            <a:r>
              <a:rPr lang="pt-BR" sz="2600" dirty="0" smtClean="0"/>
              <a:t> </a:t>
            </a:r>
            <a:r>
              <a:rPr lang="pt-BR" sz="2600" dirty="0" err="1" smtClean="0"/>
              <a:t>since</a:t>
            </a:r>
            <a:r>
              <a:rPr lang="pt-BR" sz="2600" dirty="0" smtClean="0"/>
              <a:t> </a:t>
            </a:r>
            <a:r>
              <a:rPr lang="pt-BR" sz="2600" dirty="0" err="1" smtClean="0"/>
              <a:t>the</a:t>
            </a:r>
            <a:r>
              <a:rPr lang="pt-BR" sz="2600" dirty="0" smtClean="0"/>
              <a:t> </a:t>
            </a:r>
            <a:r>
              <a:rPr lang="pt-BR" sz="2600" dirty="0" err="1" smtClean="0"/>
              <a:t>last</a:t>
            </a:r>
            <a:r>
              <a:rPr lang="pt-BR" sz="2600" dirty="0" smtClean="0"/>
              <a:t> </a:t>
            </a:r>
            <a:r>
              <a:rPr lang="pt-BR" sz="2600" dirty="0" err="1" smtClean="0"/>
              <a:t>purchase</a:t>
            </a:r>
            <a:r>
              <a:rPr lang="pt-BR" sz="2600" dirty="0" smtClean="0"/>
              <a:t>;</a:t>
            </a:r>
          </a:p>
          <a:p>
            <a:r>
              <a:rPr lang="pt-BR" sz="3200" b="1" dirty="0" err="1" smtClean="0"/>
              <a:t>Model</a:t>
            </a:r>
            <a:r>
              <a:rPr lang="pt-BR" sz="3200" b="1" dirty="0" smtClean="0"/>
              <a:t> Performance:</a:t>
            </a:r>
          </a:p>
          <a:p>
            <a:r>
              <a:rPr lang="pt-BR" sz="2600" dirty="0"/>
              <a:t>Test some </a:t>
            </a:r>
            <a:r>
              <a:rPr lang="pt-BR" sz="2600" dirty="0" err="1"/>
              <a:t>models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evaluate</a:t>
            </a:r>
            <a:r>
              <a:rPr lang="pt-BR" sz="2600" dirty="0"/>
              <a:t>;</a:t>
            </a:r>
          </a:p>
          <a:p>
            <a:r>
              <a:rPr lang="pt-BR" sz="2600" dirty="0" smtClean="0"/>
              <a:t>94,6% </a:t>
            </a:r>
            <a:r>
              <a:rPr lang="pt-BR" sz="2600" dirty="0" err="1" smtClean="0"/>
              <a:t>of</a:t>
            </a:r>
            <a:r>
              <a:rPr lang="pt-BR" sz="2600" dirty="0" smtClean="0"/>
              <a:t> </a:t>
            </a:r>
            <a:r>
              <a:rPr lang="pt-BR" sz="2600" dirty="0" err="1" smtClean="0"/>
              <a:t>Accuracy</a:t>
            </a:r>
            <a:r>
              <a:rPr lang="pt-BR" sz="2600" dirty="0" smtClean="0"/>
              <a:t> in </a:t>
            </a:r>
            <a:r>
              <a:rPr lang="pt-BR" sz="2600" dirty="0" err="1" smtClean="0"/>
              <a:t>Classification</a:t>
            </a:r>
            <a:r>
              <a:rPr lang="pt-BR" sz="2600" dirty="0" smtClean="0"/>
              <a:t>;</a:t>
            </a:r>
          </a:p>
          <a:p>
            <a:r>
              <a:rPr lang="pt-BR" sz="2600" dirty="0" err="1" smtClean="0"/>
              <a:t>Random</a:t>
            </a:r>
            <a:r>
              <a:rPr lang="pt-BR" sz="2600" dirty="0" smtClean="0"/>
              <a:t> Forest </a:t>
            </a:r>
            <a:r>
              <a:rPr lang="pt-BR" sz="2600" dirty="0" err="1" smtClean="0"/>
              <a:t>Classifier</a:t>
            </a:r>
            <a:endParaRPr lang="pt-BR" sz="2600" dirty="0" smtClean="0"/>
          </a:p>
          <a:p>
            <a:endParaRPr lang="pt-BR" b="1" dirty="0" smtClean="0"/>
          </a:p>
          <a:p>
            <a:r>
              <a:rPr lang="pt-BR" sz="3300" b="1" dirty="0" err="1" smtClean="0"/>
              <a:t>Objective</a:t>
            </a:r>
            <a:r>
              <a:rPr lang="pt-BR" sz="3300" b="1" dirty="0" smtClean="0"/>
              <a:t>: </a:t>
            </a:r>
            <a:r>
              <a:rPr lang="pt-BR" sz="3600" b="1" dirty="0" err="1" smtClean="0">
                <a:solidFill>
                  <a:srgbClr val="92D050"/>
                </a:solidFill>
              </a:rPr>
              <a:t>Save</a:t>
            </a:r>
            <a:r>
              <a:rPr lang="pt-BR" sz="3600" b="1" dirty="0" smtClean="0">
                <a:solidFill>
                  <a:srgbClr val="92D050"/>
                </a:solidFill>
              </a:rPr>
              <a:t> Money </a:t>
            </a:r>
            <a:r>
              <a:rPr lang="pt-BR" sz="3300" b="1" dirty="0" smtClean="0"/>
              <a:t>in </a:t>
            </a:r>
            <a:r>
              <a:rPr lang="pt-BR" sz="3600" b="1" dirty="0" err="1">
                <a:solidFill>
                  <a:srgbClr val="00B0F0"/>
                </a:solidFill>
              </a:rPr>
              <a:t>C</a:t>
            </a:r>
            <a:r>
              <a:rPr lang="pt-BR" sz="3600" b="1" dirty="0" err="1" smtClean="0">
                <a:solidFill>
                  <a:srgbClr val="00B0F0"/>
                </a:solidFill>
              </a:rPr>
              <a:t>ustomer</a:t>
            </a:r>
            <a:r>
              <a:rPr lang="pt-BR" sz="3600" b="1" dirty="0" smtClean="0">
                <a:solidFill>
                  <a:srgbClr val="00B0F0"/>
                </a:solidFill>
              </a:rPr>
              <a:t> </a:t>
            </a:r>
            <a:r>
              <a:rPr lang="pt-BR" sz="3600" b="1" dirty="0" err="1" smtClean="0">
                <a:solidFill>
                  <a:srgbClr val="00B0F0"/>
                </a:solidFill>
              </a:rPr>
              <a:t>Acquisition</a:t>
            </a:r>
            <a:r>
              <a:rPr lang="pt-BR" sz="3600" b="1" dirty="0" smtClean="0">
                <a:solidFill>
                  <a:srgbClr val="00B0F0"/>
                </a:solidFill>
              </a:rPr>
              <a:t> </a:t>
            </a:r>
            <a:r>
              <a:rPr lang="pt-BR" sz="3300" b="1" dirty="0" err="1" smtClean="0"/>
              <a:t>and</a:t>
            </a:r>
            <a:r>
              <a:rPr lang="pt-BR" sz="3300" b="1" dirty="0" smtClean="0"/>
              <a:t> </a:t>
            </a:r>
            <a:r>
              <a:rPr lang="pt-BR" sz="3300" b="1" dirty="0" err="1" smtClean="0"/>
              <a:t>be</a:t>
            </a:r>
            <a:r>
              <a:rPr lang="pt-BR" sz="3300" b="1" dirty="0" smtClean="0"/>
              <a:t> </a:t>
            </a:r>
            <a:r>
              <a:rPr lang="pt-BR" sz="3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</a:t>
            </a:r>
            <a:r>
              <a:rPr lang="pt-BR" sz="3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effective</a:t>
            </a:r>
            <a:r>
              <a:rPr lang="pt-BR" sz="3300" b="1" dirty="0" smtClean="0"/>
              <a:t>!!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026082" y="146655"/>
            <a:ext cx="689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800" b="1" dirty="0" err="1" smtClean="0">
                <a:solidFill>
                  <a:srgbClr val="202124"/>
                </a:solidFill>
              </a:rPr>
              <a:t>Which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>
                <a:solidFill>
                  <a:srgbClr val="202124"/>
                </a:solidFill>
              </a:rPr>
              <a:t>customers</a:t>
            </a:r>
            <a:r>
              <a:rPr lang="pt-BR" altLang="pt-BR" sz="2800" b="1" dirty="0">
                <a:solidFill>
                  <a:srgbClr val="202124"/>
                </a:solidFill>
              </a:rPr>
              <a:t> are </a:t>
            </a:r>
            <a:r>
              <a:rPr lang="pt-BR" altLang="pt-BR" sz="2800" b="1" dirty="0" err="1">
                <a:solidFill>
                  <a:srgbClr val="202124"/>
                </a:solidFill>
              </a:rPr>
              <a:t>most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>
                <a:solidFill>
                  <a:srgbClr val="202124"/>
                </a:solidFill>
              </a:rPr>
              <a:t>likely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>
                <a:solidFill>
                  <a:srgbClr val="202124"/>
                </a:solidFill>
              </a:rPr>
              <a:t>to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>
                <a:solidFill>
                  <a:srgbClr val="202124"/>
                </a:solidFill>
              </a:rPr>
              <a:t>accept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>
                <a:solidFill>
                  <a:srgbClr val="202124"/>
                </a:solidFill>
              </a:rPr>
              <a:t>the</a:t>
            </a:r>
            <a:r>
              <a:rPr lang="pt-BR" altLang="pt-BR" sz="2800" b="1" dirty="0">
                <a:solidFill>
                  <a:srgbClr val="202124"/>
                </a:solidFill>
              </a:rPr>
              <a:t> marketing </a:t>
            </a:r>
            <a:r>
              <a:rPr lang="pt-BR" altLang="pt-BR" sz="2800" b="1" dirty="0" err="1">
                <a:solidFill>
                  <a:srgbClr val="202124"/>
                </a:solidFill>
              </a:rPr>
              <a:t>campaign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offer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?</a:t>
            </a:r>
            <a:endParaRPr lang="pt-BR" sz="2800" b="1" dirty="0"/>
          </a:p>
        </p:txBody>
      </p:sp>
      <p:pic>
        <p:nvPicPr>
          <p:cNvPr id="5125" name="Picture 5" descr="Resultado de imagem para predi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55" y="2939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054885" y="5245666"/>
            <a:ext cx="3498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Improve </a:t>
            </a:r>
            <a:r>
              <a:rPr lang="pt-BR" sz="3200" b="1" dirty="0" err="1" smtClean="0"/>
              <a:t>Results</a:t>
            </a:r>
            <a:r>
              <a:rPr lang="pt-BR" sz="3200" b="1" dirty="0" smtClean="0"/>
              <a:t>!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1794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70" y="3279998"/>
            <a:ext cx="4143231" cy="1223298"/>
          </a:xfrm>
        </p:spPr>
        <p:txBody>
          <a:bodyPr/>
          <a:lstStyle/>
          <a:p>
            <a:r>
              <a:rPr lang="pt-BR" sz="4000" b="1" dirty="0" err="1" smtClean="0"/>
              <a:t>Regressor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Model</a:t>
            </a:r>
            <a:r>
              <a:rPr lang="pt-BR" sz="4000" b="1" dirty="0" smtClean="0"/>
              <a:t>:</a:t>
            </a:r>
            <a:br>
              <a:rPr lang="pt-BR" sz="4000" b="1" dirty="0" smtClean="0"/>
            </a:br>
            <a:r>
              <a:rPr lang="pt-BR" sz="4000" b="1" dirty="0" err="1" smtClean="0"/>
              <a:t>Predict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how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much</a:t>
            </a:r>
            <a:r>
              <a:rPr lang="pt-BR" sz="4000" b="1" dirty="0" smtClean="0"/>
              <a:t> </a:t>
            </a:r>
            <a:br>
              <a:rPr lang="pt-BR" sz="4000" b="1" dirty="0" smtClean="0"/>
            </a:br>
            <a:r>
              <a:rPr lang="pt-BR" sz="4000" b="1" dirty="0" smtClean="0"/>
              <a:t>a future cliente </a:t>
            </a:r>
            <a:r>
              <a:rPr lang="pt-BR" sz="4000" b="1" dirty="0" err="1" smtClean="0"/>
              <a:t>will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spend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products</a:t>
            </a:r>
            <a:r>
              <a:rPr lang="pt-BR" sz="4000" b="1" dirty="0" smtClean="0"/>
              <a:t>!!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46928" y="1359380"/>
            <a:ext cx="6275035" cy="5249940"/>
          </a:xfrm>
        </p:spPr>
        <p:txBody>
          <a:bodyPr>
            <a:normAutofit/>
          </a:bodyPr>
          <a:lstStyle/>
          <a:p>
            <a:r>
              <a:rPr lang="pt-BR" b="1" dirty="0" err="1"/>
              <a:t>Most</a:t>
            </a:r>
            <a:r>
              <a:rPr lang="pt-BR" b="1" dirty="0"/>
              <a:t> </a:t>
            </a:r>
            <a:r>
              <a:rPr lang="pt-BR" b="1" dirty="0" err="1"/>
              <a:t>important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b="1" dirty="0" err="1"/>
              <a:t>was</a:t>
            </a:r>
            <a:r>
              <a:rPr lang="pt-BR" b="1" dirty="0"/>
              <a:t> </a:t>
            </a:r>
            <a:r>
              <a:rPr lang="pt-BR" b="1" dirty="0" err="1"/>
              <a:t>considered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build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model</a:t>
            </a:r>
            <a:r>
              <a:rPr lang="pt-BR" b="1" dirty="0"/>
              <a:t>:</a:t>
            </a:r>
          </a:p>
          <a:p>
            <a:r>
              <a:rPr lang="pt-BR" sz="1600" dirty="0" err="1" smtClean="0"/>
              <a:t>Only</a:t>
            </a:r>
            <a:r>
              <a:rPr lang="pt-BR" sz="1600" dirty="0" smtClean="0"/>
              <a:t> </a:t>
            </a:r>
            <a:r>
              <a:rPr lang="pt-BR" sz="1600" dirty="0" err="1" smtClean="0"/>
              <a:t>used</a:t>
            </a:r>
            <a:r>
              <a:rPr lang="pt-BR" sz="1600" dirty="0" smtClean="0"/>
              <a:t> </a:t>
            </a:r>
            <a:r>
              <a:rPr lang="pt-BR" sz="1600" dirty="0" err="1" smtClean="0"/>
              <a:t>socio-economics</a:t>
            </a:r>
            <a:r>
              <a:rPr lang="pt-BR" sz="1600" dirty="0" smtClean="0"/>
              <a:t> data;</a:t>
            </a:r>
            <a:endParaRPr lang="pt-BR" sz="1600" dirty="0"/>
          </a:p>
          <a:p>
            <a:r>
              <a:rPr lang="pt-BR" sz="1600" dirty="0" err="1" smtClean="0"/>
              <a:t>Income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person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sz="1600" dirty="0" err="1" smtClean="0"/>
              <a:t>How</a:t>
            </a:r>
            <a:r>
              <a:rPr lang="pt-BR" sz="1600" dirty="0" smtClean="0"/>
              <a:t> </a:t>
            </a:r>
            <a:r>
              <a:rPr lang="pt-BR" sz="1600" dirty="0" err="1" smtClean="0"/>
              <a:t>much</a:t>
            </a:r>
            <a:r>
              <a:rPr lang="pt-BR" sz="1600" dirty="0" smtClean="0"/>
              <a:t> </a:t>
            </a:r>
            <a:r>
              <a:rPr lang="pt-BR" sz="1600" dirty="0" err="1" smtClean="0"/>
              <a:t>children</a:t>
            </a:r>
            <a:r>
              <a:rPr lang="pt-BR" sz="1600" dirty="0" smtClean="0"/>
              <a:t> </a:t>
            </a:r>
            <a:r>
              <a:rPr lang="pt-BR" sz="1600" dirty="0" err="1" smtClean="0"/>
              <a:t>this</a:t>
            </a:r>
            <a:r>
              <a:rPr lang="pt-BR" sz="1600" dirty="0" smtClean="0"/>
              <a:t> cliente </a:t>
            </a:r>
            <a:r>
              <a:rPr lang="pt-BR" sz="1600" dirty="0" err="1" smtClean="0"/>
              <a:t>has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sz="1600" dirty="0" err="1" smtClean="0"/>
              <a:t>Number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web site </a:t>
            </a:r>
            <a:r>
              <a:rPr lang="pt-BR" sz="1600" dirty="0" err="1" smtClean="0"/>
              <a:t>visits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b="1" dirty="0" err="1"/>
              <a:t>Model</a:t>
            </a:r>
            <a:r>
              <a:rPr lang="pt-BR" b="1" dirty="0"/>
              <a:t> Performance:</a:t>
            </a:r>
          </a:p>
          <a:p>
            <a:r>
              <a:rPr lang="pt-BR" sz="1600" dirty="0"/>
              <a:t>Test some </a:t>
            </a:r>
            <a:r>
              <a:rPr lang="pt-BR" sz="1600" dirty="0" err="1"/>
              <a:t>models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evaluate</a:t>
            </a:r>
            <a:r>
              <a:rPr lang="pt-BR" sz="1600" dirty="0"/>
              <a:t>;</a:t>
            </a:r>
          </a:p>
          <a:p>
            <a:r>
              <a:rPr lang="pt-BR" sz="1600" dirty="0" err="1" smtClean="0"/>
              <a:t>This</a:t>
            </a:r>
            <a:r>
              <a:rPr lang="pt-BR" sz="1600" dirty="0" smtClean="0"/>
              <a:t> </a:t>
            </a:r>
            <a:r>
              <a:rPr lang="pt-BR" sz="1600" dirty="0" err="1" smtClean="0"/>
              <a:t>model</a:t>
            </a:r>
            <a:r>
              <a:rPr lang="pt-BR" sz="1600" dirty="0" smtClean="0"/>
              <a:t> </a:t>
            </a:r>
            <a:r>
              <a:rPr lang="pt-BR" sz="1600" dirty="0" err="1" smtClean="0"/>
              <a:t>has</a:t>
            </a:r>
            <a:r>
              <a:rPr lang="pt-BR" sz="1600" dirty="0" smtClean="0"/>
              <a:t> a </a:t>
            </a:r>
            <a:r>
              <a:rPr lang="pt-BR" sz="1600" dirty="0" err="1" smtClean="0"/>
              <a:t>mean</a:t>
            </a:r>
            <a:r>
              <a:rPr lang="pt-BR" sz="1600" dirty="0" smtClean="0"/>
              <a:t> </a:t>
            </a:r>
            <a:r>
              <a:rPr lang="pt-BR" sz="1600" dirty="0" err="1" smtClean="0"/>
              <a:t>absolute</a:t>
            </a:r>
            <a:r>
              <a:rPr lang="pt-BR" sz="1600" dirty="0" smtClean="0"/>
              <a:t>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b="1" dirty="0" smtClean="0"/>
              <a:t>+- $ 95.00</a:t>
            </a:r>
            <a:endParaRPr lang="pt-BR" sz="1600" b="1" dirty="0"/>
          </a:p>
          <a:p>
            <a:endParaRPr lang="pt-BR" b="1" dirty="0"/>
          </a:p>
          <a:p>
            <a:r>
              <a:rPr lang="pt-BR" sz="2000" b="1" dirty="0" err="1"/>
              <a:t>Objective</a:t>
            </a:r>
            <a:r>
              <a:rPr lang="pt-BR" sz="2000" b="1" dirty="0"/>
              <a:t>: </a:t>
            </a:r>
            <a:r>
              <a:rPr lang="pt-BR" sz="2000" b="1" dirty="0" err="1" smtClean="0"/>
              <a:t>Identify</a:t>
            </a:r>
            <a:r>
              <a:rPr lang="pt-BR" sz="2000" b="1" dirty="0" smtClean="0"/>
              <a:t> </a:t>
            </a:r>
            <a:r>
              <a:rPr lang="pt-BR" sz="2400" b="1" dirty="0" smtClean="0">
                <a:solidFill>
                  <a:srgbClr val="92D050"/>
                </a:solidFill>
              </a:rPr>
              <a:t>new </a:t>
            </a:r>
            <a:r>
              <a:rPr lang="pt-BR" sz="2400" b="1" dirty="0" err="1" smtClean="0">
                <a:solidFill>
                  <a:srgbClr val="92D050"/>
                </a:solidFill>
              </a:rPr>
              <a:t>potential</a:t>
            </a:r>
            <a:r>
              <a:rPr lang="pt-BR" sz="2400" b="1" dirty="0" smtClean="0">
                <a:solidFill>
                  <a:srgbClr val="92D050"/>
                </a:solidFill>
              </a:rPr>
              <a:t> </a:t>
            </a:r>
            <a:r>
              <a:rPr lang="pt-BR" sz="2400" b="1" dirty="0" err="1" smtClean="0">
                <a:solidFill>
                  <a:srgbClr val="92D050"/>
                </a:solidFill>
              </a:rPr>
              <a:t>customers</a:t>
            </a:r>
            <a:r>
              <a:rPr lang="pt-BR" sz="2400" b="1" dirty="0" smtClean="0">
                <a:solidFill>
                  <a:srgbClr val="92D050"/>
                </a:solidFill>
              </a:rPr>
              <a:t> </a:t>
            </a:r>
            <a:r>
              <a:rPr lang="pt-BR" sz="2000" b="1" dirty="0" err="1" smtClean="0"/>
              <a:t>with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rgbClr val="00B0F0"/>
                </a:solidFill>
              </a:rPr>
              <a:t>high ROI</a:t>
            </a:r>
            <a:r>
              <a:rPr lang="pt-BR" sz="2000" b="1" dirty="0" smtClean="0"/>
              <a:t>!</a:t>
            </a:r>
            <a:endParaRPr lang="pt-BR" sz="2000" b="1" dirty="0"/>
          </a:p>
          <a:p>
            <a:endParaRPr lang="pt-BR" dirty="0"/>
          </a:p>
        </p:txBody>
      </p:sp>
      <p:pic>
        <p:nvPicPr>
          <p:cNvPr id="5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sultado de imagem para predi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55" y="2939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054885" y="5245666"/>
            <a:ext cx="3498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 smtClean="0"/>
              <a:t>Creating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Oportunities</a:t>
            </a:r>
            <a:r>
              <a:rPr lang="pt-BR" sz="3200" b="1" dirty="0" smtClean="0"/>
              <a:t>!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26082" y="146655"/>
            <a:ext cx="689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800" b="1" dirty="0" err="1" smtClean="0">
                <a:solidFill>
                  <a:srgbClr val="202124"/>
                </a:solidFill>
              </a:rPr>
              <a:t>How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much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a future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client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will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>
                <a:solidFill>
                  <a:srgbClr val="202124"/>
                </a:solidFill>
              </a:rPr>
              <a:t>spend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in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products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4233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78" y="3427779"/>
            <a:ext cx="3501197" cy="1223298"/>
          </a:xfrm>
        </p:spPr>
        <p:txBody>
          <a:bodyPr/>
          <a:lstStyle/>
          <a:p>
            <a:r>
              <a:rPr lang="pt-BR" sz="3600" b="1" dirty="0" err="1"/>
              <a:t>Regressor</a:t>
            </a:r>
            <a:r>
              <a:rPr lang="pt-BR" sz="3600" b="1" dirty="0"/>
              <a:t> </a:t>
            </a:r>
            <a:r>
              <a:rPr lang="pt-BR" sz="3600" b="1" dirty="0" err="1"/>
              <a:t>Model</a:t>
            </a:r>
            <a:r>
              <a:rPr lang="pt-BR" sz="3600" b="1" dirty="0"/>
              <a:t>:</a:t>
            </a:r>
            <a:br>
              <a:rPr lang="pt-BR" sz="3600" b="1" dirty="0"/>
            </a:br>
            <a:r>
              <a:rPr lang="pt-BR" sz="3600" b="1" dirty="0" err="1"/>
              <a:t>Predict</a:t>
            </a:r>
            <a:r>
              <a:rPr lang="pt-BR" sz="3600" b="1" dirty="0"/>
              <a:t> </a:t>
            </a:r>
            <a:r>
              <a:rPr lang="pt-BR" sz="3600" b="1" dirty="0" err="1"/>
              <a:t>how</a:t>
            </a:r>
            <a:r>
              <a:rPr lang="pt-BR" sz="3600" b="1" dirty="0"/>
              <a:t> </a:t>
            </a:r>
            <a:r>
              <a:rPr lang="pt-BR" sz="3600" b="1" dirty="0" err="1"/>
              <a:t>much</a:t>
            </a:r>
            <a:r>
              <a:rPr lang="pt-BR" sz="3600" b="1" dirty="0"/>
              <a:t> </a:t>
            </a:r>
            <a:br>
              <a:rPr lang="pt-BR" sz="3600" b="1" dirty="0"/>
            </a:br>
            <a:r>
              <a:rPr lang="pt-BR" sz="3600" b="1" dirty="0" smtClean="0"/>
              <a:t>a </a:t>
            </a:r>
            <a:r>
              <a:rPr lang="pt-BR" sz="3600" b="1" dirty="0" err="1" smtClean="0"/>
              <a:t>existent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client</a:t>
            </a:r>
            <a:r>
              <a:rPr lang="pt-BR" sz="3600" b="1" dirty="0" smtClean="0"/>
              <a:t> </a:t>
            </a:r>
            <a:r>
              <a:rPr lang="pt-BR" sz="3600" b="1" dirty="0" err="1"/>
              <a:t>will</a:t>
            </a:r>
            <a:r>
              <a:rPr lang="pt-BR" sz="3600" b="1" dirty="0"/>
              <a:t> </a:t>
            </a:r>
            <a:r>
              <a:rPr lang="pt-BR" sz="3600" b="1" dirty="0" err="1"/>
              <a:t>spend</a:t>
            </a:r>
            <a:r>
              <a:rPr lang="pt-BR" sz="3600" b="1" dirty="0"/>
              <a:t> </a:t>
            </a:r>
            <a:r>
              <a:rPr lang="pt-BR" sz="3600" b="1" dirty="0" smtClean="0"/>
              <a:t>in </a:t>
            </a:r>
            <a:r>
              <a:rPr lang="pt-BR" sz="3600" b="1" dirty="0" err="1" smtClean="0"/>
              <a:t>all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products</a:t>
            </a:r>
            <a:r>
              <a:rPr lang="pt-BR" sz="3600" b="1" dirty="0"/>
              <a:t>!!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6082" y="1414458"/>
            <a:ext cx="6519373" cy="524994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err="1"/>
              <a:t>Most</a:t>
            </a:r>
            <a:r>
              <a:rPr lang="pt-BR" b="1" dirty="0"/>
              <a:t> </a:t>
            </a:r>
            <a:r>
              <a:rPr lang="pt-BR" b="1" dirty="0" err="1"/>
              <a:t>important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b="1" dirty="0" err="1"/>
              <a:t>was</a:t>
            </a:r>
            <a:r>
              <a:rPr lang="pt-BR" b="1" dirty="0"/>
              <a:t> </a:t>
            </a:r>
            <a:r>
              <a:rPr lang="pt-BR" b="1" dirty="0" err="1"/>
              <a:t>considered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build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model</a:t>
            </a:r>
            <a:r>
              <a:rPr lang="pt-BR" b="1" dirty="0"/>
              <a:t>:</a:t>
            </a:r>
          </a:p>
          <a:p>
            <a:r>
              <a:rPr lang="pt-BR" sz="1600" dirty="0" err="1" smtClean="0"/>
              <a:t>Wine</a:t>
            </a:r>
            <a:r>
              <a:rPr lang="pt-BR" sz="1600" dirty="0" smtClean="0"/>
              <a:t> </a:t>
            </a:r>
            <a:r>
              <a:rPr lang="pt-BR" sz="1600" dirty="0" err="1" smtClean="0"/>
              <a:t>purchases</a:t>
            </a:r>
            <a:r>
              <a:rPr lang="pt-BR" sz="1600" dirty="0" smtClean="0"/>
              <a:t> (</a:t>
            </a:r>
            <a:r>
              <a:rPr lang="pt-BR" sz="1600" dirty="0" err="1" smtClean="0"/>
              <a:t>Most</a:t>
            </a:r>
            <a:r>
              <a:rPr lang="pt-BR" sz="1600" dirty="0" smtClean="0"/>
              <a:t> </a:t>
            </a:r>
            <a:r>
              <a:rPr lang="pt-BR" sz="1600" dirty="0" err="1" smtClean="0"/>
              <a:t>relevant</a:t>
            </a:r>
            <a:r>
              <a:rPr lang="pt-BR" sz="1600" dirty="0" smtClean="0"/>
              <a:t> </a:t>
            </a:r>
            <a:r>
              <a:rPr lang="pt-BR" sz="1600" dirty="0" err="1" smtClean="0"/>
              <a:t>product</a:t>
            </a:r>
            <a:r>
              <a:rPr lang="pt-BR" sz="1600" dirty="0" smtClean="0"/>
              <a:t>);</a:t>
            </a:r>
            <a:endParaRPr lang="pt-BR" sz="1600" dirty="0"/>
          </a:p>
          <a:p>
            <a:r>
              <a:rPr lang="pt-BR" sz="1600" dirty="0" err="1"/>
              <a:t>Income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person</a:t>
            </a:r>
            <a:r>
              <a:rPr lang="pt-BR" sz="1600" dirty="0"/>
              <a:t>;</a:t>
            </a:r>
          </a:p>
          <a:p>
            <a:r>
              <a:rPr lang="pt-BR" sz="1600" dirty="0" err="1"/>
              <a:t>How</a:t>
            </a:r>
            <a:r>
              <a:rPr lang="pt-BR" sz="1600" dirty="0"/>
              <a:t> </a:t>
            </a:r>
            <a:r>
              <a:rPr lang="pt-BR" sz="1600" dirty="0" err="1"/>
              <a:t>much</a:t>
            </a:r>
            <a:r>
              <a:rPr lang="pt-BR" sz="1600" dirty="0"/>
              <a:t> </a:t>
            </a:r>
            <a:r>
              <a:rPr lang="pt-BR" sz="1600" dirty="0" err="1" smtClean="0"/>
              <a:t>children</a:t>
            </a:r>
            <a:r>
              <a:rPr lang="pt-BR" sz="1600" dirty="0" smtClean="0"/>
              <a:t> </a:t>
            </a:r>
            <a:r>
              <a:rPr lang="pt-BR" sz="1600" dirty="0" err="1" smtClean="0"/>
              <a:t>client</a:t>
            </a:r>
            <a:r>
              <a:rPr lang="pt-BR" sz="1600" dirty="0" smtClean="0"/>
              <a:t> </a:t>
            </a:r>
            <a:r>
              <a:rPr lang="pt-BR" sz="1600" dirty="0" err="1"/>
              <a:t>has</a:t>
            </a:r>
            <a:r>
              <a:rPr lang="pt-BR" sz="1600" dirty="0"/>
              <a:t>;</a:t>
            </a:r>
          </a:p>
          <a:p>
            <a:r>
              <a:rPr lang="pt-BR" sz="1600" dirty="0" err="1"/>
              <a:t>Number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web site </a:t>
            </a:r>
            <a:r>
              <a:rPr lang="pt-BR" sz="1600" dirty="0" err="1"/>
              <a:t>visits</a:t>
            </a:r>
            <a:r>
              <a:rPr lang="pt-BR" sz="1600" dirty="0" smtClean="0"/>
              <a:t>;</a:t>
            </a:r>
          </a:p>
          <a:p>
            <a:r>
              <a:rPr lang="pt-BR" sz="1600" dirty="0" err="1" smtClean="0"/>
              <a:t>Purchases</a:t>
            </a:r>
            <a:r>
              <a:rPr lang="pt-BR" sz="1600" dirty="0" smtClean="0"/>
              <a:t> in </a:t>
            </a:r>
            <a:r>
              <a:rPr lang="pt-BR" sz="1600" dirty="0" err="1" smtClean="0"/>
              <a:t>Stores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b="1" dirty="0" err="1"/>
              <a:t>Model</a:t>
            </a:r>
            <a:r>
              <a:rPr lang="pt-BR" b="1" dirty="0"/>
              <a:t> Performance:</a:t>
            </a:r>
          </a:p>
          <a:p>
            <a:r>
              <a:rPr lang="pt-BR" sz="1600" dirty="0"/>
              <a:t>Test some </a:t>
            </a:r>
            <a:r>
              <a:rPr lang="pt-BR" sz="1600" dirty="0" err="1"/>
              <a:t>models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evaluate</a:t>
            </a:r>
            <a:r>
              <a:rPr lang="pt-BR" sz="1600" dirty="0"/>
              <a:t>;</a:t>
            </a:r>
          </a:p>
          <a:p>
            <a:r>
              <a:rPr lang="pt-BR" sz="1600" dirty="0" err="1"/>
              <a:t>This</a:t>
            </a:r>
            <a:r>
              <a:rPr lang="pt-BR" sz="1600" dirty="0"/>
              <a:t> </a:t>
            </a:r>
            <a:r>
              <a:rPr lang="pt-BR" sz="1600" dirty="0" err="1"/>
              <a:t>model</a:t>
            </a:r>
            <a:r>
              <a:rPr lang="pt-BR" sz="1600" dirty="0"/>
              <a:t> </a:t>
            </a:r>
            <a:r>
              <a:rPr lang="pt-BR" sz="1600" dirty="0" err="1"/>
              <a:t>has</a:t>
            </a:r>
            <a:r>
              <a:rPr lang="pt-BR" sz="1600" dirty="0"/>
              <a:t> a </a:t>
            </a:r>
            <a:r>
              <a:rPr lang="pt-BR" sz="1600" dirty="0" err="1"/>
              <a:t>mean</a:t>
            </a:r>
            <a:r>
              <a:rPr lang="pt-BR" sz="1600" dirty="0"/>
              <a:t> </a:t>
            </a:r>
            <a:r>
              <a:rPr lang="pt-BR" sz="1600" dirty="0" err="1"/>
              <a:t>absolute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r>
              <a:rPr lang="pt-BR" sz="1600" dirty="0"/>
              <a:t> </a:t>
            </a:r>
            <a:r>
              <a:rPr lang="pt-BR" sz="1600" dirty="0" err="1" smtClean="0"/>
              <a:t>about</a:t>
            </a:r>
            <a:r>
              <a:rPr lang="pt-BR" sz="1600" dirty="0" smtClean="0"/>
              <a:t> </a:t>
            </a:r>
            <a:r>
              <a:rPr lang="pt-BR" sz="1600" b="1" dirty="0"/>
              <a:t>+- $ </a:t>
            </a:r>
            <a:r>
              <a:rPr lang="pt-BR" sz="1600" b="1" dirty="0" smtClean="0"/>
              <a:t>60.00</a:t>
            </a:r>
            <a:endParaRPr lang="pt-BR" sz="1600" b="1" dirty="0"/>
          </a:p>
          <a:p>
            <a:endParaRPr lang="pt-BR" b="1" dirty="0"/>
          </a:p>
          <a:p>
            <a:r>
              <a:rPr lang="pt-BR" sz="2000" b="1" dirty="0" err="1"/>
              <a:t>Objective</a:t>
            </a:r>
            <a:r>
              <a:rPr lang="pt-BR" sz="2000" b="1" dirty="0"/>
              <a:t>: </a:t>
            </a:r>
            <a:r>
              <a:rPr lang="pt-BR" sz="2000" b="1" dirty="0" err="1" smtClean="0"/>
              <a:t>Learn</a:t>
            </a:r>
            <a:r>
              <a:rPr lang="pt-BR" sz="2000" b="1" dirty="0" smtClean="0"/>
              <a:t> more </a:t>
            </a:r>
            <a:r>
              <a:rPr lang="pt-BR" sz="2000" b="1" dirty="0" err="1" smtClean="0"/>
              <a:t>about</a:t>
            </a:r>
            <a:r>
              <a:rPr lang="pt-BR" sz="2000" b="1" dirty="0" smtClean="0"/>
              <a:t> </a:t>
            </a:r>
            <a:r>
              <a:rPr lang="pt-BR" sz="2400" b="1" dirty="0" err="1" smtClean="0">
                <a:solidFill>
                  <a:srgbClr val="92D050"/>
                </a:solidFill>
              </a:rPr>
              <a:t>customer</a:t>
            </a:r>
            <a:r>
              <a:rPr lang="pt-BR" sz="2400" b="1" dirty="0" smtClean="0">
                <a:solidFill>
                  <a:srgbClr val="92D050"/>
                </a:solidFill>
              </a:rPr>
              <a:t> profile </a:t>
            </a:r>
            <a:r>
              <a:rPr lang="pt-BR" sz="2000" b="1" dirty="0" err="1" smtClean="0"/>
              <a:t>and</a:t>
            </a:r>
            <a:r>
              <a:rPr lang="pt-BR" sz="2000" b="1" dirty="0" smtClean="0"/>
              <a:t> do more </a:t>
            </a:r>
            <a:r>
              <a:rPr lang="pt-BR" sz="2200" b="1" dirty="0" err="1" smtClean="0">
                <a:solidFill>
                  <a:srgbClr val="00B0F0"/>
                </a:solidFill>
              </a:rPr>
              <a:t>accuracy</a:t>
            </a:r>
            <a:r>
              <a:rPr lang="pt-BR" sz="2200" b="1" dirty="0" smtClean="0">
                <a:solidFill>
                  <a:srgbClr val="00B0F0"/>
                </a:solidFill>
              </a:rPr>
              <a:t> </a:t>
            </a:r>
            <a:r>
              <a:rPr lang="pt-BR" sz="2200" b="1" dirty="0" err="1" smtClean="0">
                <a:solidFill>
                  <a:srgbClr val="00B0F0"/>
                </a:solidFill>
              </a:rPr>
              <a:t>finantial</a:t>
            </a:r>
            <a:r>
              <a:rPr lang="pt-BR" sz="2200" b="1" dirty="0" smtClean="0">
                <a:solidFill>
                  <a:srgbClr val="00B0F0"/>
                </a:solidFill>
              </a:rPr>
              <a:t> </a:t>
            </a:r>
            <a:r>
              <a:rPr lang="pt-BR" sz="2200" b="1" dirty="0" err="1" smtClean="0">
                <a:solidFill>
                  <a:srgbClr val="00B0F0"/>
                </a:solidFill>
              </a:rPr>
              <a:t>plannings</a:t>
            </a:r>
            <a:r>
              <a:rPr lang="pt-BR" sz="2000" b="1" dirty="0" smtClean="0"/>
              <a:t>!</a:t>
            </a:r>
            <a:endParaRPr lang="pt-BR" sz="2000" b="1" dirty="0"/>
          </a:p>
          <a:p>
            <a:endParaRPr lang="pt-BR" dirty="0"/>
          </a:p>
        </p:txBody>
      </p:sp>
      <p:pic>
        <p:nvPicPr>
          <p:cNvPr id="5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sultado de imagem para predi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55" y="2939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054885" y="5245666"/>
            <a:ext cx="3498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err="1" smtClean="0"/>
              <a:t>Better</a:t>
            </a:r>
            <a:r>
              <a:rPr lang="pt-BR" sz="2800" b="1" dirty="0" smtClean="0"/>
              <a:t> Planning </a:t>
            </a:r>
            <a:r>
              <a:rPr lang="pt-BR" sz="2800" b="1" dirty="0" err="1" smtClean="0"/>
              <a:t>and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Forecasting</a:t>
            </a:r>
            <a:r>
              <a:rPr lang="pt-BR" sz="3200" b="1" dirty="0" smtClean="0"/>
              <a:t>!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26082" y="146655"/>
            <a:ext cx="689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800" b="1" dirty="0" err="1" smtClean="0">
                <a:solidFill>
                  <a:srgbClr val="202124"/>
                </a:solidFill>
              </a:rPr>
              <a:t>How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much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a </a:t>
            </a:r>
            <a:r>
              <a:rPr lang="pt-BR" altLang="pt-BR" sz="2800" b="1" dirty="0" err="1">
                <a:solidFill>
                  <a:srgbClr val="202124"/>
                </a:solidFill>
              </a:rPr>
              <a:t>existent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>
                <a:solidFill>
                  <a:srgbClr val="202124"/>
                </a:solidFill>
              </a:rPr>
              <a:t>client</a:t>
            </a:r>
            <a:r>
              <a:rPr lang="pt-BR" altLang="pt-BR" sz="2800" b="1" dirty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will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spend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 in </a:t>
            </a:r>
            <a:r>
              <a:rPr lang="pt-BR" altLang="pt-BR" sz="2800" b="1" dirty="0" err="1" smtClean="0">
                <a:solidFill>
                  <a:srgbClr val="202124"/>
                </a:solidFill>
              </a:rPr>
              <a:t>products</a:t>
            </a:r>
            <a:r>
              <a:rPr lang="pt-BR" altLang="pt-BR" sz="2800" b="1" dirty="0" smtClean="0">
                <a:solidFill>
                  <a:srgbClr val="202124"/>
                </a:solidFill>
              </a:rPr>
              <a:t>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662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20243"/>
            <a:ext cx="1192934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304706" y="2259458"/>
            <a:ext cx="5490224" cy="1689390"/>
          </a:xfrm>
        </p:spPr>
        <p:txBody>
          <a:bodyPr>
            <a:noAutofit/>
          </a:bodyPr>
          <a:lstStyle/>
          <a:p>
            <a:r>
              <a:rPr lang="pt-BR" sz="4800" b="1" dirty="0" err="1"/>
              <a:t>Last</a:t>
            </a:r>
            <a:r>
              <a:rPr lang="pt-BR" sz="4800" b="1" dirty="0"/>
              <a:t> Marketing </a:t>
            </a:r>
            <a:r>
              <a:rPr lang="pt-BR" sz="4800" b="1" dirty="0" err="1"/>
              <a:t>Campaign</a:t>
            </a:r>
            <a:r>
              <a:rPr lang="pt-BR" sz="4800" b="1" dirty="0"/>
              <a:t> Data </a:t>
            </a:r>
            <a:r>
              <a:rPr lang="pt-BR" sz="4800" b="1" dirty="0" err="1"/>
              <a:t>Analysis</a:t>
            </a:r>
            <a:endParaRPr lang="pt-BR" sz="4800" dirty="0"/>
          </a:p>
        </p:txBody>
      </p:sp>
      <p:sp>
        <p:nvSpPr>
          <p:cNvPr id="7" name="Retângulo 6"/>
          <p:cNvSpPr/>
          <p:nvPr/>
        </p:nvSpPr>
        <p:spPr>
          <a:xfrm>
            <a:off x="3600271" y="4297279"/>
            <a:ext cx="5529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FEFF"/>
                </a:solidFill>
              </a:rPr>
              <a:t>Part</a:t>
            </a:r>
            <a:r>
              <a:rPr lang="pt-BR" sz="2400" b="1" dirty="0">
                <a:solidFill>
                  <a:srgbClr val="FFFEFF"/>
                </a:solidFill>
              </a:rPr>
              <a:t> </a:t>
            </a:r>
            <a:r>
              <a:rPr lang="pt-BR" sz="2400" b="1" dirty="0" smtClean="0">
                <a:solidFill>
                  <a:srgbClr val="FFFEFF"/>
                </a:solidFill>
              </a:rPr>
              <a:t>III </a:t>
            </a:r>
            <a:r>
              <a:rPr lang="pt-BR" sz="2400" b="1" dirty="0">
                <a:solidFill>
                  <a:srgbClr val="FFFEFF"/>
                </a:solidFill>
              </a:rPr>
              <a:t>– </a:t>
            </a:r>
            <a:r>
              <a:rPr lang="pt-BR" sz="2400" b="1" dirty="0" smtClean="0">
                <a:solidFill>
                  <a:srgbClr val="FFFEFF"/>
                </a:solidFill>
              </a:rPr>
              <a:t>“</a:t>
            </a:r>
            <a:r>
              <a:rPr lang="pt-BR" sz="2400" b="1" dirty="0" err="1" smtClean="0">
                <a:solidFill>
                  <a:srgbClr val="FFFEFF"/>
                </a:solidFill>
              </a:rPr>
              <a:t>Customers</a:t>
            </a:r>
            <a:r>
              <a:rPr lang="pt-BR" sz="2400" b="1" dirty="0" smtClean="0">
                <a:solidFill>
                  <a:srgbClr val="FFFEFF"/>
                </a:solidFill>
              </a:rPr>
              <a:t> Personas”</a:t>
            </a:r>
            <a:endParaRPr lang="pt-BR" sz="2400" b="1" dirty="0">
              <a:solidFill>
                <a:srgbClr val="FFFEFF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177310" y="5747435"/>
            <a:ext cx="6520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/>
              <a:t>“</a:t>
            </a:r>
            <a:r>
              <a:rPr lang="pt-BR" i="1" dirty="0"/>
              <a:t>A </a:t>
            </a:r>
            <a:r>
              <a:rPr lang="pt-BR" i="1" dirty="0" err="1"/>
              <a:t>goal</a:t>
            </a:r>
            <a:r>
              <a:rPr lang="pt-BR" i="1" dirty="0"/>
              <a:t> </a:t>
            </a:r>
            <a:r>
              <a:rPr lang="pt-BR" i="1" dirty="0" err="1"/>
              <a:t>without</a:t>
            </a:r>
            <a:r>
              <a:rPr lang="pt-BR" i="1" dirty="0"/>
              <a:t> a </a:t>
            </a:r>
            <a:r>
              <a:rPr lang="pt-BR" i="1" dirty="0" err="1"/>
              <a:t>plan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just</a:t>
            </a:r>
            <a:r>
              <a:rPr lang="pt-BR" i="1" dirty="0"/>
              <a:t> a </a:t>
            </a:r>
            <a:r>
              <a:rPr lang="pt-BR" i="1" dirty="0" err="1"/>
              <a:t>wish</a:t>
            </a:r>
            <a:r>
              <a:rPr lang="en-US" i="1" dirty="0"/>
              <a:t>.” </a:t>
            </a:r>
          </a:p>
          <a:p>
            <a:pPr fontAlgn="base"/>
            <a:r>
              <a:rPr lang="en-US" i="1" dirty="0"/>
              <a:t>	</a:t>
            </a:r>
            <a:r>
              <a:rPr lang="en-US" i="1" dirty="0" smtClean="0"/>
              <a:t>							</a:t>
            </a:r>
            <a:r>
              <a:rPr lang="en-US" i="1" dirty="0" err="1" smtClean="0"/>
              <a:t>Antonie</a:t>
            </a:r>
            <a:r>
              <a:rPr lang="en-US" i="1" dirty="0" smtClean="0"/>
              <a:t> de Saint-</a:t>
            </a:r>
            <a:r>
              <a:rPr lang="en-US" i="1" dirty="0" err="1" smtClean="0"/>
              <a:t>Exupéry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87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404</TotalTime>
  <Words>774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Colfax Regular</vt:lpstr>
      <vt:lpstr>Courier New</vt:lpstr>
      <vt:lpstr>Rockwell</vt:lpstr>
      <vt:lpstr>Wingdings</vt:lpstr>
      <vt:lpstr>Atlas</vt:lpstr>
      <vt:lpstr>Marketing Presentation</vt:lpstr>
      <vt:lpstr>Last Marketing Campaign Data Analysis</vt:lpstr>
      <vt:lpstr>Relevant Insights was colleted for the business!!!</vt:lpstr>
      <vt:lpstr>Looking for Customer Behaviors!!!</vt:lpstr>
      <vt:lpstr>Last Marketing Campaign Data Analysis</vt:lpstr>
      <vt:lpstr>Classification Model: Yes or No to offer?</vt:lpstr>
      <vt:lpstr>Regressor Model: Predict how much  a future cliente will spend products!!</vt:lpstr>
      <vt:lpstr>Regressor Model: Predict how much  a existent client will spend in all products!!</vt:lpstr>
      <vt:lpstr>Last Marketing Campaign Data Analysis</vt:lpstr>
      <vt:lpstr>Apresentação do PowerPoint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</dc:title>
  <dc:creator>Usuário do Windows</dc:creator>
  <cp:lastModifiedBy>Usuário do Windows</cp:lastModifiedBy>
  <cp:revision>77</cp:revision>
  <dcterms:created xsi:type="dcterms:W3CDTF">2021-02-03T22:55:29Z</dcterms:created>
  <dcterms:modified xsi:type="dcterms:W3CDTF">2021-02-04T05:39:46Z</dcterms:modified>
</cp:coreProperties>
</file>