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56" r:id="rId7"/>
    <p:sldId id="259"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6951A4-0808-4769-8D1A-75504B48029D}" v="896" dt="2022-09-21T05:33:22.881"/>
    <p1510:client id="{EB54162A-8F6E-440A-BDCC-F08E7CBB1E86}" v="354" dt="2022-09-21T05:34:00.6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718A7-7B92-8DA6-886D-D4F48B0A91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4C29E1-F818-2C8E-93A8-C62ECD7FC1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97D3A6-2240-09ED-6A12-19CE8143CA44}"/>
              </a:ext>
            </a:extLst>
          </p:cNvPr>
          <p:cNvSpPr>
            <a:spLocks noGrp="1"/>
          </p:cNvSpPr>
          <p:nvPr>
            <p:ph type="dt" sz="half" idx="10"/>
          </p:nvPr>
        </p:nvSpPr>
        <p:spPr/>
        <p:txBody>
          <a:bodyPr/>
          <a:lstStyle/>
          <a:p>
            <a:fld id="{B1A858B4-9B81-48A9-BC71-2830979763C0}" type="datetimeFigureOut">
              <a:rPr lang="en-US" smtClean="0"/>
              <a:t>9/21/2022</a:t>
            </a:fld>
            <a:endParaRPr lang="en-US"/>
          </a:p>
        </p:txBody>
      </p:sp>
      <p:sp>
        <p:nvSpPr>
          <p:cNvPr id="5" name="Footer Placeholder 4">
            <a:extLst>
              <a:ext uri="{FF2B5EF4-FFF2-40B4-BE49-F238E27FC236}">
                <a16:creationId xmlns:a16="http://schemas.microsoft.com/office/drawing/2014/main" id="{82220955-B0CC-31E2-0EC2-7563D84572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B1300C-C85C-06C9-B66C-48B9A4DFA7D7}"/>
              </a:ext>
            </a:extLst>
          </p:cNvPr>
          <p:cNvSpPr>
            <a:spLocks noGrp="1"/>
          </p:cNvSpPr>
          <p:nvPr>
            <p:ph type="sldNum" sz="quarter" idx="12"/>
          </p:nvPr>
        </p:nvSpPr>
        <p:spPr/>
        <p:txBody>
          <a:bodyPr/>
          <a:lstStyle/>
          <a:p>
            <a:fld id="{47F8A3C9-1DC1-4943-8193-7BD720499B7B}" type="slidenum">
              <a:rPr lang="en-US" smtClean="0"/>
              <a:t>‹#›</a:t>
            </a:fld>
            <a:endParaRPr lang="en-US"/>
          </a:p>
        </p:txBody>
      </p:sp>
    </p:spTree>
    <p:extLst>
      <p:ext uri="{BB962C8B-B14F-4D97-AF65-F5344CB8AC3E}">
        <p14:creationId xmlns:p14="http://schemas.microsoft.com/office/powerpoint/2010/main" val="3220248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01EE8-1CE0-850A-E8F3-E106831F5B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7D521D-63E5-6B6E-BBB8-FA68F39F81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FCAF5F-E7BE-BE0F-35A8-96AE418E2DE3}"/>
              </a:ext>
            </a:extLst>
          </p:cNvPr>
          <p:cNvSpPr>
            <a:spLocks noGrp="1"/>
          </p:cNvSpPr>
          <p:nvPr>
            <p:ph type="dt" sz="half" idx="10"/>
          </p:nvPr>
        </p:nvSpPr>
        <p:spPr/>
        <p:txBody>
          <a:bodyPr/>
          <a:lstStyle/>
          <a:p>
            <a:fld id="{B1A858B4-9B81-48A9-BC71-2830979763C0}" type="datetimeFigureOut">
              <a:rPr lang="en-US" smtClean="0"/>
              <a:t>9/21/2022</a:t>
            </a:fld>
            <a:endParaRPr lang="en-US"/>
          </a:p>
        </p:txBody>
      </p:sp>
      <p:sp>
        <p:nvSpPr>
          <p:cNvPr id="5" name="Footer Placeholder 4">
            <a:extLst>
              <a:ext uri="{FF2B5EF4-FFF2-40B4-BE49-F238E27FC236}">
                <a16:creationId xmlns:a16="http://schemas.microsoft.com/office/drawing/2014/main" id="{C51F949B-855F-2703-A0D0-597ACB15CC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6DDA6-3259-6C7D-E5C9-CBBF8A330B44}"/>
              </a:ext>
            </a:extLst>
          </p:cNvPr>
          <p:cNvSpPr>
            <a:spLocks noGrp="1"/>
          </p:cNvSpPr>
          <p:nvPr>
            <p:ph type="sldNum" sz="quarter" idx="12"/>
          </p:nvPr>
        </p:nvSpPr>
        <p:spPr/>
        <p:txBody>
          <a:bodyPr/>
          <a:lstStyle/>
          <a:p>
            <a:fld id="{47F8A3C9-1DC1-4943-8193-7BD720499B7B}" type="slidenum">
              <a:rPr lang="en-US" smtClean="0"/>
              <a:t>‹#›</a:t>
            </a:fld>
            <a:endParaRPr lang="en-US"/>
          </a:p>
        </p:txBody>
      </p:sp>
    </p:spTree>
    <p:extLst>
      <p:ext uri="{BB962C8B-B14F-4D97-AF65-F5344CB8AC3E}">
        <p14:creationId xmlns:p14="http://schemas.microsoft.com/office/powerpoint/2010/main" val="1890092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12E77A-E552-D041-8D32-9B65D5D668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728CED-12F9-AD25-AF01-6295909FA2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4F18A8-D1E2-56E3-E8FD-08D51C6DC256}"/>
              </a:ext>
            </a:extLst>
          </p:cNvPr>
          <p:cNvSpPr>
            <a:spLocks noGrp="1"/>
          </p:cNvSpPr>
          <p:nvPr>
            <p:ph type="dt" sz="half" idx="10"/>
          </p:nvPr>
        </p:nvSpPr>
        <p:spPr/>
        <p:txBody>
          <a:bodyPr/>
          <a:lstStyle/>
          <a:p>
            <a:fld id="{B1A858B4-9B81-48A9-BC71-2830979763C0}" type="datetimeFigureOut">
              <a:rPr lang="en-US" smtClean="0"/>
              <a:t>9/21/2022</a:t>
            </a:fld>
            <a:endParaRPr lang="en-US"/>
          </a:p>
        </p:txBody>
      </p:sp>
      <p:sp>
        <p:nvSpPr>
          <p:cNvPr id="5" name="Footer Placeholder 4">
            <a:extLst>
              <a:ext uri="{FF2B5EF4-FFF2-40B4-BE49-F238E27FC236}">
                <a16:creationId xmlns:a16="http://schemas.microsoft.com/office/drawing/2014/main" id="{450E5491-810D-24F5-8545-34C48337A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74560-78C4-9005-5B93-11CCEB66DCF2}"/>
              </a:ext>
            </a:extLst>
          </p:cNvPr>
          <p:cNvSpPr>
            <a:spLocks noGrp="1"/>
          </p:cNvSpPr>
          <p:nvPr>
            <p:ph type="sldNum" sz="quarter" idx="12"/>
          </p:nvPr>
        </p:nvSpPr>
        <p:spPr/>
        <p:txBody>
          <a:bodyPr/>
          <a:lstStyle/>
          <a:p>
            <a:fld id="{47F8A3C9-1DC1-4943-8193-7BD720499B7B}" type="slidenum">
              <a:rPr lang="en-US" smtClean="0"/>
              <a:t>‹#›</a:t>
            </a:fld>
            <a:endParaRPr lang="en-US"/>
          </a:p>
        </p:txBody>
      </p:sp>
    </p:spTree>
    <p:extLst>
      <p:ext uri="{BB962C8B-B14F-4D97-AF65-F5344CB8AC3E}">
        <p14:creationId xmlns:p14="http://schemas.microsoft.com/office/powerpoint/2010/main" val="1822305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0467-FD8E-BE4E-9FD9-B272F737AF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5E438F-00D7-9DCF-5E64-79E8E226D3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791E7-A161-3F95-839B-1DBFA87C7579}"/>
              </a:ext>
            </a:extLst>
          </p:cNvPr>
          <p:cNvSpPr>
            <a:spLocks noGrp="1"/>
          </p:cNvSpPr>
          <p:nvPr>
            <p:ph type="dt" sz="half" idx="10"/>
          </p:nvPr>
        </p:nvSpPr>
        <p:spPr/>
        <p:txBody>
          <a:bodyPr/>
          <a:lstStyle/>
          <a:p>
            <a:fld id="{B1A858B4-9B81-48A9-BC71-2830979763C0}" type="datetimeFigureOut">
              <a:rPr lang="en-US" smtClean="0"/>
              <a:t>9/21/2022</a:t>
            </a:fld>
            <a:endParaRPr lang="en-US"/>
          </a:p>
        </p:txBody>
      </p:sp>
      <p:sp>
        <p:nvSpPr>
          <p:cNvPr id="5" name="Footer Placeholder 4">
            <a:extLst>
              <a:ext uri="{FF2B5EF4-FFF2-40B4-BE49-F238E27FC236}">
                <a16:creationId xmlns:a16="http://schemas.microsoft.com/office/drawing/2014/main" id="{F8B1EAF3-4133-F832-E0E4-1D9059F617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96CDC7-B2EB-C4F4-4856-73627ADB85C0}"/>
              </a:ext>
            </a:extLst>
          </p:cNvPr>
          <p:cNvSpPr>
            <a:spLocks noGrp="1"/>
          </p:cNvSpPr>
          <p:nvPr>
            <p:ph type="sldNum" sz="quarter" idx="12"/>
          </p:nvPr>
        </p:nvSpPr>
        <p:spPr/>
        <p:txBody>
          <a:bodyPr/>
          <a:lstStyle/>
          <a:p>
            <a:fld id="{47F8A3C9-1DC1-4943-8193-7BD720499B7B}" type="slidenum">
              <a:rPr lang="en-US" smtClean="0"/>
              <a:t>‹#›</a:t>
            </a:fld>
            <a:endParaRPr lang="en-US"/>
          </a:p>
        </p:txBody>
      </p:sp>
    </p:spTree>
    <p:extLst>
      <p:ext uri="{BB962C8B-B14F-4D97-AF65-F5344CB8AC3E}">
        <p14:creationId xmlns:p14="http://schemas.microsoft.com/office/powerpoint/2010/main" val="393426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75E40-8FB3-09BF-5315-E972012107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993682-3777-3870-90F7-958DD83703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894A81-1E7B-8280-B6D7-7178099EB2D3}"/>
              </a:ext>
            </a:extLst>
          </p:cNvPr>
          <p:cNvSpPr>
            <a:spLocks noGrp="1"/>
          </p:cNvSpPr>
          <p:nvPr>
            <p:ph type="dt" sz="half" idx="10"/>
          </p:nvPr>
        </p:nvSpPr>
        <p:spPr/>
        <p:txBody>
          <a:bodyPr/>
          <a:lstStyle/>
          <a:p>
            <a:fld id="{B1A858B4-9B81-48A9-BC71-2830979763C0}" type="datetimeFigureOut">
              <a:rPr lang="en-US" smtClean="0"/>
              <a:t>9/21/2022</a:t>
            </a:fld>
            <a:endParaRPr lang="en-US"/>
          </a:p>
        </p:txBody>
      </p:sp>
      <p:sp>
        <p:nvSpPr>
          <p:cNvPr id="5" name="Footer Placeholder 4">
            <a:extLst>
              <a:ext uri="{FF2B5EF4-FFF2-40B4-BE49-F238E27FC236}">
                <a16:creationId xmlns:a16="http://schemas.microsoft.com/office/drawing/2014/main" id="{AABE7984-6586-3F78-F0BA-0F046C206B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AB2598-EEAB-CEDC-0EB8-D3912E0DA8A3}"/>
              </a:ext>
            </a:extLst>
          </p:cNvPr>
          <p:cNvSpPr>
            <a:spLocks noGrp="1"/>
          </p:cNvSpPr>
          <p:nvPr>
            <p:ph type="sldNum" sz="quarter" idx="12"/>
          </p:nvPr>
        </p:nvSpPr>
        <p:spPr/>
        <p:txBody>
          <a:bodyPr/>
          <a:lstStyle/>
          <a:p>
            <a:fld id="{47F8A3C9-1DC1-4943-8193-7BD720499B7B}" type="slidenum">
              <a:rPr lang="en-US" smtClean="0"/>
              <a:t>‹#›</a:t>
            </a:fld>
            <a:endParaRPr lang="en-US"/>
          </a:p>
        </p:txBody>
      </p:sp>
    </p:spTree>
    <p:extLst>
      <p:ext uri="{BB962C8B-B14F-4D97-AF65-F5344CB8AC3E}">
        <p14:creationId xmlns:p14="http://schemas.microsoft.com/office/powerpoint/2010/main" val="3396549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076AF-E2B5-0D16-05A3-8AF1068256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FA7B7-964E-F854-D2F7-D7C1498073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8681E5-2201-89B5-4DE8-02FD8FB502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303169-3EAA-D309-E4FA-BC56279180D1}"/>
              </a:ext>
            </a:extLst>
          </p:cNvPr>
          <p:cNvSpPr>
            <a:spLocks noGrp="1"/>
          </p:cNvSpPr>
          <p:nvPr>
            <p:ph type="dt" sz="half" idx="10"/>
          </p:nvPr>
        </p:nvSpPr>
        <p:spPr/>
        <p:txBody>
          <a:bodyPr/>
          <a:lstStyle/>
          <a:p>
            <a:fld id="{B1A858B4-9B81-48A9-BC71-2830979763C0}" type="datetimeFigureOut">
              <a:rPr lang="en-US" smtClean="0"/>
              <a:t>9/21/2022</a:t>
            </a:fld>
            <a:endParaRPr lang="en-US"/>
          </a:p>
        </p:txBody>
      </p:sp>
      <p:sp>
        <p:nvSpPr>
          <p:cNvPr id="6" name="Footer Placeholder 5">
            <a:extLst>
              <a:ext uri="{FF2B5EF4-FFF2-40B4-BE49-F238E27FC236}">
                <a16:creationId xmlns:a16="http://schemas.microsoft.com/office/drawing/2014/main" id="{7D3E6723-A6A2-F078-4106-5F5A746107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C5A319-11E9-EE7E-DB32-742C90B0BF80}"/>
              </a:ext>
            </a:extLst>
          </p:cNvPr>
          <p:cNvSpPr>
            <a:spLocks noGrp="1"/>
          </p:cNvSpPr>
          <p:nvPr>
            <p:ph type="sldNum" sz="quarter" idx="12"/>
          </p:nvPr>
        </p:nvSpPr>
        <p:spPr/>
        <p:txBody>
          <a:bodyPr/>
          <a:lstStyle/>
          <a:p>
            <a:fld id="{47F8A3C9-1DC1-4943-8193-7BD720499B7B}" type="slidenum">
              <a:rPr lang="en-US" smtClean="0"/>
              <a:t>‹#›</a:t>
            </a:fld>
            <a:endParaRPr lang="en-US"/>
          </a:p>
        </p:txBody>
      </p:sp>
    </p:spTree>
    <p:extLst>
      <p:ext uri="{BB962C8B-B14F-4D97-AF65-F5344CB8AC3E}">
        <p14:creationId xmlns:p14="http://schemas.microsoft.com/office/powerpoint/2010/main" val="1758646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AFFA-58C9-EFF0-D025-6583C35098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9226A3-B217-3A1C-C512-6D08C4EB23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0AFEE7-AAD7-0170-9893-092B93563A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E53C22-E19D-6722-6EC6-19E0D71E4C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D4CF16-BF17-47E8-AFCB-46B0C1501C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FFB78F-BE99-43F4-E9D8-E3A4DDEAC33E}"/>
              </a:ext>
            </a:extLst>
          </p:cNvPr>
          <p:cNvSpPr>
            <a:spLocks noGrp="1"/>
          </p:cNvSpPr>
          <p:nvPr>
            <p:ph type="dt" sz="half" idx="10"/>
          </p:nvPr>
        </p:nvSpPr>
        <p:spPr/>
        <p:txBody>
          <a:bodyPr/>
          <a:lstStyle/>
          <a:p>
            <a:fld id="{B1A858B4-9B81-48A9-BC71-2830979763C0}" type="datetimeFigureOut">
              <a:rPr lang="en-US" smtClean="0"/>
              <a:t>9/21/2022</a:t>
            </a:fld>
            <a:endParaRPr lang="en-US"/>
          </a:p>
        </p:txBody>
      </p:sp>
      <p:sp>
        <p:nvSpPr>
          <p:cNvPr id="8" name="Footer Placeholder 7">
            <a:extLst>
              <a:ext uri="{FF2B5EF4-FFF2-40B4-BE49-F238E27FC236}">
                <a16:creationId xmlns:a16="http://schemas.microsoft.com/office/drawing/2014/main" id="{ED1C87ED-073C-AEBE-F0A4-7391226E51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C9CA6A-AA0F-93AB-A7BA-BBF34E551A1D}"/>
              </a:ext>
            </a:extLst>
          </p:cNvPr>
          <p:cNvSpPr>
            <a:spLocks noGrp="1"/>
          </p:cNvSpPr>
          <p:nvPr>
            <p:ph type="sldNum" sz="quarter" idx="12"/>
          </p:nvPr>
        </p:nvSpPr>
        <p:spPr/>
        <p:txBody>
          <a:bodyPr/>
          <a:lstStyle/>
          <a:p>
            <a:fld id="{47F8A3C9-1DC1-4943-8193-7BD720499B7B}" type="slidenum">
              <a:rPr lang="en-US" smtClean="0"/>
              <a:t>‹#›</a:t>
            </a:fld>
            <a:endParaRPr lang="en-US"/>
          </a:p>
        </p:txBody>
      </p:sp>
    </p:spTree>
    <p:extLst>
      <p:ext uri="{BB962C8B-B14F-4D97-AF65-F5344CB8AC3E}">
        <p14:creationId xmlns:p14="http://schemas.microsoft.com/office/powerpoint/2010/main" val="98966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4DE9-7A91-F6B3-E861-7F7ABB5E4B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F019BC-E12E-6395-2709-88C1F4F6CAC9}"/>
              </a:ext>
            </a:extLst>
          </p:cNvPr>
          <p:cNvSpPr>
            <a:spLocks noGrp="1"/>
          </p:cNvSpPr>
          <p:nvPr>
            <p:ph type="dt" sz="half" idx="10"/>
          </p:nvPr>
        </p:nvSpPr>
        <p:spPr/>
        <p:txBody>
          <a:bodyPr/>
          <a:lstStyle/>
          <a:p>
            <a:fld id="{B1A858B4-9B81-48A9-BC71-2830979763C0}" type="datetimeFigureOut">
              <a:rPr lang="en-US" smtClean="0"/>
              <a:t>9/21/2022</a:t>
            </a:fld>
            <a:endParaRPr lang="en-US"/>
          </a:p>
        </p:txBody>
      </p:sp>
      <p:sp>
        <p:nvSpPr>
          <p:cNvPr id="4" name="Footer Placeholder 3">
            <a:extLst>
              <a:ext uri="{FF2B5EF4-FFF2-40B4-BE49-F238E27FC236}">
                <a16:creationId xmlns:a16="http://schemas.microsoft.com/office/drawing/2014/main" id="{BCAF57AB-ED83-1714-4276-741806C10B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0EE796-3980-0C08-D7BA-B04E157834D6}"/>
              </a:ext>
            </a:extLst>
          </p:cNvPr>
          <p:cNvSpPr>
            <a:spLocks noGrp="1"/>
          </p:cNvSpPr>
          <p:nvPr>
            <p:ph type="sldNum" sz="quarter" idx="12"/>
          </p:nvPr>
        </p:nvSpPr>
        <p:spPr/>
        <p:txBody>
          <a:bodyPr/>
          <a:lstStyle/>
          <a:p>
            <a:fld id="{47F8A3C9-1DC1-4943-8193-7BD720499B7B}" type="slidenum">
              <a:rPr lang="en-US" smtClean="0"/>
              <a:t>‹#›</a:t>
            </a:fld>
            <a:endParaRPr lang="en-US"/>
          </a:p>
        </p:txBody>
      </p:sp>
    </p:spTree>
    <p:extLst>
      <p:ext uri="{BB962C8B-B14F-4D97-AF65-F5344CB8AC3E}">
        <p14:creationId xmlns:p14="http://schemas.microsoft.com/office/powerpoint/2010/main" val="81439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EAC894-1809-85CA-D741-AAF8D1EFD7BF}"/>
              </a:ext>
            </a:extLst>
          </p:cNvPr>
          <p:cNvSpPr>
            <a:spLocks noGrp="1"/>
          </p:cNvSpPr>
          <p:nvPr>
            <p:ph type="dt" sz="half" idx="10"/>
          </p:nvPr>
        </p:nvSpPr>
        <p:spPr/>
        <p:txBody>
          <a:bodyPr/>
          <a:lstStyle/>
          <a:p>
            <a:fld id="{B1A858B4-9B81-48A9-BC71-2830979763C0}" type="datetimeFigureOut">
              <a:rPr lang="en-US" smtClean="0"/>
              <a:t>9/21/2022</a:t>
            </a:fld>
            <a:endParaRPr lang="en-US"/>
          </a:p>
        </p:txBody>
      </p:sp>
      <p:sp>
        <p:nvSpPr>
          <p:cNvPr id="3" name="Footer Placeholder 2">
            <a:extLst>
              <a:ext uri="{FF2B5EF4-FFF2-40B4-BE49-F238E27FC236}">
                <a16:creationId xmlns:a16="http://schemas.microsoft.com/office/drawing/2014/main" id="{04947073-4DF5-8E22-83E7-17BFF5CF9A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02753C-9751-29E8-19EB-BEB11CCB0FD2}"/>
              </a:ext>
            </a:extLst>
          </p:cNvPr>
          <p:cNvSpPr>
            <a:spLocks noGrp="1"/>
          </p:cNvSpPr>
          <p:nvPr>
            <p:ph type="sldNum" sz="quarter" idx="12"/>
          </p:nvPr>
        </p:nvSpPr>
        <p:spPr/>
        <p:txBody>
          <a:bodyPr/>
          <a:lstStyle/>
          <a:p>
            <a:fld id="{47F8A3C9-1DC1-4943-8193-7BD720499B7B}" type="slidenum">
              <a:rPr lang="en-US" smtClean="0"/>
              <a:t>‹#›</a:t>
            </a:fld>
            <a:endParaRPr lang="en-US"/>
          </a:p>
        </p:txBody>
      </p:sp>
    </p:spTree>
    <p:extLst>
      <p:ext uri="{BB962C8B-B14F-4D97-AF65-F5344CB8AC3E}">
        <p14:creationId xmlns:p14="http://schemas.microsoft.com/office/powerpoint/2010/main" val="234242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281D2-C31C-8F77-D16B-6F52769ED7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AB3F06-36AA-06DD-FA69-3DAB124F60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ADD14-FF3A-6A51-5F03-06D0FA6791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D1C117-0433-4BC9-62F3-0B8B9FA09320}"/>
              </a:ext>
            </a:extLst>
          </p:cNvPr>
          <p:cNvSpPr>
            <a:spLocks noGrp="1"/>
          </p:cNvSpPr>
          <p:nvPr>
            <p:ph type="dt" sz="half" idx="10"/>
          </p:nvPr>
        </p:nvSpPr>
        <p:spPr/>
        <p:txBody>
          <a:bodyPr/>
          <a:lstStyle/>
          <a:p>
            <a:fld id="{B1A858B4-9B81-48A9-BC71-2830979763C0}" type="datetimeFigureOut">
              <a:rPr lang="en-US" smtClean="0"/>
              <a:t>9/21/2022</a:t>
            </a:fld>
            <a:endParaRPr lang="en-US"/>
          </a:p>
        </p:txBody>
      </p:sp>
      <p:sp>
        <p:nvSpPr>
          <p:cNvPr id="6" name="Footer Placeholder 5">
            <a:extLst>
              <a:ext uri="{FF2B5EF4-FFF2-40B4-BE49-F238E27FC236}">
                <a16:creationId xmlns:a16="http://schemas.microsoft.com/office/drawing/2014/main" id="{42812A79-5D44-80DC-A4F5-151CFA1A1E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A9CCDE-FE22-2830-EA60-FE1AB29A9623}"/>
              </a:ext>
            </a:extLst>
          </p:cNvPr>
          <p:cNvSpPr>
            <a:spLocks noGrp="1"/>
          </p:cNvSpPr>
          <p:nvPr>
            <p:ph type="sldNum" sz="quarter" idx="12"/>
          </p:nvPr>
        </p:nvSpPr>
        <p:spPr/>
        <p:txBody>
          <a:bodyPr/>
          <a:lstStyle/>
          <a:p>
            <a:fld id="{47F8A3C9-1DC1-4943-8193-7BD720499B7B}" type="slidenum">
              <a:rPr lang="en-US" smtClean="0"/>
              <a:t>‹#›</a:t>
            </a:fld>
            <a:endParaRPr lang="en-US"/>
          </a:p>
        </p:txBody>
      </p:sp>
    </p:spTree>
    <p:extLst>
      <p:ext uri="{BB962C8B-B14F-4D97-AF65-F5344CB8AC3E}">
        <p14:creationId xmlns:p14="http://schemas.microsoft.com/office/powerpoint/2010/main" val="1303633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D0CE4-E120-3017-FE93-089AFA74FB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2FDEE2-EE2D-E51B-1913-AA43763B3D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2470C9-A2D4-604C-B096-F92AE5DD4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540D74-A952-0F37-BCA7-810879D57733}"/>
              </a:ext>
            </a:extLst>
          </p:cNvPr>
          <p:cNvSpPr>
            <a:spLocks noGrp="1"/>
          </p:cNvSpPr>
          <p:nvPr>
            <p:ph type="dt" sz="half" idx="10"/>
          </p:nvPr>
        </p:nvSpPr>
        <p:spPr/>
        <p:txBody>
          <a:bodyPr/>
          <a:lstStyle/>
          <a:p>
            <a:fld id="{B1A858B4-9B81-48A9-BC71-2830979763C0}" type="datetimeFigureOut">
              <a:rPr lang="en-US" smtClean="0"/>
              <a:t>9/21/2022</a:t>
            </a:fld>
            <a:endParaRPr lang="en-US"/>
          </a:p>
        </p:txBody>
      </p:sp>
      <p:sp>
        <p:nvSpPr>
          <p:cNvPr id="6" name="Footer Placeholder 5">
            <a:extLst>
              <a:ext uri="{FF2B5EF4-FFF2-40B4-BE49-F238E27FC236}">
                <a16:creationId xmlns:a16="http://schemas.microsoft.com/office/drawing/2014/main" id="{AF90D7C4-C8A0-EF70-6E72-79B0488991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95D9C9-C86D-33F3-75B7-3D86F2BA7449}"/>
              </a:ext>
            </a:extLst>
          </p:cNvPr>
          <p:cNvSpPr>
            <a:spLocks noGrp="1"/>
          </p:cNvSpPr>
          <p:nvPr>
            <p:ph type="sldNum" sz="quarter" idx="12"/>
          </p:nvPr>
        </p:nvSpPr>
        <p:spPr/>
        <p:txBody>
          <a:bodyPr/>
          <a:lstStyle/>
          <a:p>
            <a:fld id="{47F8A3C9-1DC1-4943-8193-7BD720499B7B}" type="slidenum">
              <a:rPr lang="en-US" smtClean="0"/>
              <a:t>‹#›</a:t>
            </a:fld>
            <a:endParaRPr lang="en-US"/>
          </a:p>
        </p:txBody>
      </p:sp>
    </p:spTree>
    <p:extLst>
      <p:ext uri="{BB962C8B-B14F-4D97-AF65-F5344CB8AC3E}">
        <p14:creationId xmlns:p14="http://schemas.microsoft.com/office/powerpoint/2010/main" val="1839174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86044C-FB31-E5D6-2A59-4627ADB308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D4053F-47F9-33B4-FDF8-381454A2A4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EB876D-7842-9373-BF78-F75C76D07E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A858B4-9B81-48A9-BC71-2830979763C0}" type="datetimeFigureOut">
              <a:rPr lang="en-US" smtClean="0"/>
              <a:t>9/21/2022</a:t>
            </a:fld>
            <a:endParaRPr lang="en-US"/>
          </a:p>
        </p:txBody>
      </p:sp>
      <p:sp>
        <p:nvSpPr>
          <p:cNvPr id="5" name="Footer Placeholder 4">
            <a:extLst>
              <a:ext uri="{FF2B5EF4-FFF2-40B4-BE49-F238E27FC236}">
                <a16:creationId xmlns:a16="http://schemas.microsoft.com/office/drawing/2014/main" id="{25019FE3-48E9-B6AE-D752-862339D71F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44DE55-C222-6335-E6C4-2EAD34EB2E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F8A3C9-1DC1-4943-8193-7BD720499B7B}" type="slidenum">
              <a:rPr lang="en-US" smtClean="0"/>
              <a:t>‹#›</a:t>
            </a:fld>
            <a:endParaRPr lang="en-US"/>
          </a:p>
        </p:txBody>
      </p:sp>
    </p:spTree>
    <p:extLst>
      <p:ext uri="{BB962C8B-B14F-4D97-AF65-F5344CB8AC3E}">
        <p14:creationId xmlns:p14="http://schemas.microsoft.com/office/powerpoint/2010/main" val="721126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EE268-B9D3-7C4A-FE1D-0692898C78B2}"/>
              </a:ext>
            </a:extLst>
          </p:cNvPr>
          <p:cNvSpPr>
            <a:spLocks noGrp="1"/>
          </p:cNvSpPr>
          <p:nvPr>
            <p:ph type="title"/>
          </p:nvPr>
        </p:nvSpPr>
        <p:spPr>
          <a:xfrm>
            <a:off x="968465" y="874490"/>
            <a:ext cx="10646763" cy="1494053"/>
          </a:xfrm>
        </p:spPr>
        <p:txBody>
          <a:bodyPr vert="horz" lIns="91440" tIns="45720" rIns="91440" bIns="45720" rtlCol="0" anchor="ctr">
            <a:noAutofit/>
          </a:bodyPr>
          <a:lstStyle/>
          <a:p>
            <a:r>
              <a:rPr lang="en-US" sz="2000">
                <a:latin typeface="Calibri"/>
                <a:cs typeface="Calibri Light"/>
              </a:rPr>
              <a:t>We take the assessment we made of our new </a:t>
            </a:r>
            <a:r>
              <a:rPr lang="en-US" sz="2000" err="1">
                <a:latin typeface="Calibri"/>
                <a:cs typeface="Calibri Light"/>
              </a:rPr>
              <a:t>eMovie</a:t>
            </a:r>
            <a:r>
              <a:rPr lang="en-US" sz="2000">
                <a:latin typeface="Calibri"/>
                <a:cs typeface="Calibri Light"/>
              </a:rPr>
              <a:t> Streaming Platform and go through the steps of creating a Conceptual, Logical, and Physical Data Model. </a:t>
            </a:r>
          </a:p>
        </p:txBody>
      </p:sp>
      <p:graphicFrame>
        <p:nvGraphicFramePr>
          <p:cNvPr id="5" name="Table 4">
            <a:extLst>
              <a:ext uri="{FF2B5EF4-FFF2-40B4-BE49-F238E27FC236}">
                <a16:creationId xmlns:a16="http://schemas.microsoft.com/office/drawing/2014/main" id="{A8D23520-5A92-F65D-3651-FFE067A66929}"/>
              </a:ext>
            </a:extLst>
          </p:cNvPr>
          <p:cNvGraphicFramePr>
            <a:graphicFrameLocks noGrp="1"/>
          </p:cNvGraphicFramePr>
          <p:nvPr>
            <p:extLst>
              <p:ext uri="{D42A27DB-BD31-4B8C-83A1-F6EECF244321}">
                <p14:modId xmlns:p14="http://schemas.microsoft.com/office/powerpoint/2010/main" val="3480184577"/>
              </p:ext>
            </p:extLst>
          </p:nvPr>
        </p:nvGraphicFramePr>
        <p:xfrm>
          <a:off x="1028752" y="2134350"/>
          <a:ext cx="5937248" cy="3200400"/>
        </p:xfrm>
        <a:graphic>
          <a:graphicData uri="http://schemas.openxmlformats.org/drawingml/2006/table">
            <a:tbl>
              <a:tblPr firstRow="1" firstCol="1" bandRow="1">
                <a:tableStyleId>{5C22544A-7EE6-4342-B048-85BDC9FD1C3A}</a:tableStyleId>
              </a:tblPr>
              <a:tblGrid>
                <a:gridCol w="2968624">
                  <a:extLst>
                    <a:ext uri="{9D8B030D-6E8A-4147-A177-3AD203B41FA5}">
                      <a16:colId xmlns:a16="http://schemas.microsoft.com/office/drawing/2014/main" val="792638996"/>
                    </a:ext>
                  </a:extLst>
                </a:gridCol>
                <a:gridCol w="2968624">
                  <a:extLst>
                    <a:ext uri="{9D8B030D-6E8A-4147-A177-3AD203B41FA5}">
                      <a16:colId xmlns:a16="http://schemas.microsoft.com/office/drawing/2014/main" val="2039715629"/>
                    </a:ext>
                  </a:extLst>
                </a:gridCol>
              </a:tblGrid>
              <a:tr h="0">
                <a:tc>
                  <a:txBody>
                    <a:bodyPr/>
                    <a:lstStyle/>
                    <a:p>
                      <a:pPr>
                        <a:spcAft>
                          <a:spcPts val="0"/>
                        </a:spcAft>
                      </a:pPr>
                      <a:r>
                        <a:rPr lang="en-US" sz="1400">
                          <a:effectLst/>
                        </a:rPr>
                        <a:t>Business Object</a:t>
                      </a:r>
                    </a:p>
                  </a:txBody>
                  <a:tcPr marL="68580" marR="68580" marT="0" marB="0"/>
                </a:tc>
                <a:tc>
                  <a:txBody>
                    <a:bodyPr/>
                    <a:lstStyle/>
                    <a:p>
                      <a:pPr>
                        <a:spcAft>
                          <a:spcPts val="0"/>
                        </a:spcAft>
                      </a:pPr>
                      <a:r>
                        <a:rPr lang="en-US" sz="1400">
                          <a:effectLst/>
                        </a:rPr>
                        <a:t>Definition</a:t>
                      </a:r>
                    </a:p>
                  </a:txBody>
                  <a:tcPr marL="68580" marR="68580" marT="0" marB="0"/>
                </a:tc>
                <a:extLst>
                  <a:ext uri="{0D108BD9-81ED-4DB2-BD59-A6C34878D82A}">
                    <a16:rowId xmlns:a16="http://schemas.microsoft.com/office/drawing/2014/main" val="2815217799"/>
                  </a:ext>
                </a:extLst>
              </a:tr>
              <a:tr h="0">
                <a:tc>
                  <a:txBody>
                    <a:bodyPr/>
                    <a:lstStyle/>
                    <a:p>
                      <a:pPr>
                        <a:spcAft>
                          <a:spcPts val="0"/>
                        </a:spcAft>
                      </a:pPr>
                      <a:r>
                        <a:rPr lang="en-US" sz="1400">
                          <a:effectLst/>
                        </a:rPr>
                        <a:t>Customer</a:t>
                      </a:r>
                    </a:p>
                  </a:txBody>
                  <a:tcPr marL="68580" marR="68580" marT="0" marB="0"/>
                </a:tc>
                <a:tc>
                  <a:txBody>
                    <a:bodyPr/>
                    <a:lstStyle/>
                    <a:p>
                      <a:pPr>
                        <a:spcAft>
                          <a:spcPts val="0"/>
                        </a:spcAft>
                      </a:pPr>
                      <a:r>
                        <a:rPr lang="en-US" sz="1400">
                          <a:effectLst/>
                        </a:rPr>
                        <a:t>Person who signed up to the </a:t>
                      </a:r>
                      <a:r>
                        <a:rPr lang="en-US" sz="1400" err="1">
                          <a:effectLst/>
                        </a:rPr>
                        <a:t>eMovie</a:t>
                      </a:r>
                      <a:r>
                        <a:rPr lang="en-US" sz="1400">
                          <a:effectLst/>
                        </a:rPr>
                        <a:t> platform.</a:t>
                      </a:r>
                    </a:p>
                  </a:txBody>
                  <a:tcPr marL="68580" marR="68580" marT="0" marB="0"/>
                </a:tc>
                <a:extLst>
                  <a:ext uri="{0D108BD9-81ED-4DB2-BD59-A6C34878D82A}">
                    <a16:rowId xmlns:a16="http://schemas.microsoft.com/office/drawing/2014/main" val="36627724"/>
                  </a:ext>
                </a:extLst>
              </a:tr>
              <a:tr h="0">
                <a:tc>
                  <a:txBody>
                    <a:bodyPr/>
                    <a:lstStyle/>
                    <a:p>
                      <a:pPr>
                        <a:spcAft>
                          <a:spcPts val="0"/>
                        </a:spcAft>
                      </a:pPr>
                      <a:r>
                        <a:rPr lang="en-US" sz="1400">
                          <a:effectLst/>
                        </a:rPr>
                        <a:t>Subscription Type</a:t>
                      </a:r>
                    </a:p>
                  </a:txBody>
                  <a:tcPr marL="68580" marR="68580" marT="0" marB="0"/>
                </a:tc>
                <a:tc>
                  <a:txBody>
                    <a:bodyPr/>
                    <a:lstStyle/>
                    <a:p>
                      <a:pPr>
                        <a:spcAft>
                          <a:spcPts val="0"/>
                        </a:spcAft>
                      </a:pPr>
                      <a:r>
                        <a:rPr lang="en-US" sz="1400">
                          <a:effectLst/>
                        </a:rPr>
                        <a:t>Subscription with ads or no ads.</a:t>
                      </a:r>
                    </a:p>
                  </a:txBody>
                  <a:tcPr marL="68580" marR="68580" marT="0" marB="0"/>
                </a:tc>
                <a:extLst>
                  <a:ext uri="{0D108BD9-81ED-4DB2-BD59-A6C34878D82A}">
                    <a16:rowId xmlns:a16="http://schemas.microsoft.com/office/drawing/2014/main" val="471083461"/>
                  </a:ext>
                </a:extLst>
              </a:tr>
              <a:tr h="0">
                <a:tc>
                  <a:txBody>
                    <a:bodyPr/>
                    <a:lstStyle/>
                    <a:p>
                      <a:pPr>
                        <a:spcAft>
                          <a:spcPts val="0"/>
                        </a:spcAft>
                      </a:pPr>
                      <a:r>
                        <a:rPr lang="en-US" sz="1400">
                          <a:effectLst/>
                        </a:rPr>
                        <a:t>Payment Methods</a:t>
                      </a:r>
                    </a:p>
                  </a:txBody>
                  <a:tcPr marL="68580" marR="68580" marT="0" marB="0"/>
                </a:tc>
                <a:tc>
                  <a:txBody>
                    <a:bodyPr/>
                    <a:lstStyle/>
                    <a:p>
                      <a:pPr>
                        <a:spcAft>
                          <a:spcPts val="0"/>
                        </a:spcAft>
                      </a:pPr>
                      <a:r>
                        <a:rPr lang="en-US" sz="1400">
                          <a:effectLst/>
                        </a:rPr>
                        <a:t>Digital payment information.</a:t>
                      </a:r>
                    </a:p>
                  </a:txBody>
                  <a:tcPr marL="68580" marR="68580" marT="0" marB="0"/>
                </a:tc>
                <a:extLst>
                  <a:ext uri="{0D108BD9-81ED-4DB2-BD59-A6C34878D82A}">
                    <a16:rowId xmlns:a16="http://schemas.microsoft.com/office/drawing/2014/main" val="4222462682"/>
                  </a:ext>
                </a:extLst>
              </a:tr>
              <a:tr h="0">
                <a:tc>
                  <a:txBody>
                    <a:bodyPr/>
                    <a:lstStyle/>
                    <a:p>
                      <a:pPr>
                        <a:spcAft>
                          <a:spcPts val="0"/>
                        </a:spcAft>
                      </a:pPr>
                      <a:r>
                        <a:rPr lang="en-US" sz="1400">
                          <a:effectLst/>
                        </a:rPr>
                        <a:t>Customer Invoice</a:t>
                      </a:r>
                    </a:p>
                  </a:txBody>
                  <a:tcPr marL="68580" marR="68580" marT="0" marB="0"/>
                </a:tc>
                <a:tc>
                  <a:txBody>
                    <a:bodyPr/>
                    <a:lstStyle/>
                    <a:p>
                      <a:pPr>
                        <a:spcAft>
                          <a:spcPts val="0"/>
                        </a:spcAft>
                      </a:pPr>
                      <a:r>
                        <a:rPr lang="en-US" sz="1400">
                          <a:effectLst/>
                        </a:rPr>
                        <a:t>Receipt of payment made by customer. </a:t>
                      </a:r>
                    </a:p>
                  </a:txBody>
                  <a:tcPr marL="68580" marR="68580" marT="0" marB="0"/>
                </a:tc>
                <a:extLst>
                  <a:ext uri="{0D108BD9-81ED-4DB2-BD59-A6C34878D82A}">
                    <a16:rowId xmlns:a16="http://schemas.microsoft.com/office/drawing/2014/main" val="2404691086"/>
                  </a:ext>
                </a:extLst>
              </a:tr>
              <a:tr h="0">
                <a:tc>
                  <a:txBody>
                    <a:bodyPr/>
                    <a:lstStyle/>
                    <a:p>
                      <a:pPr>
                        <a:spcAft>
                          <a:spcPts val="0"/>
                        </a:spcAft>
                      </a:pPr>
                      <a:r>
                        <a:rPr lang="en-US" sz="1400">
                          <a:effectLst/>
                        </a:rPr>
                        <a:t>Movie Catalog</a:t>
                      </a:r>
                    </a:p>
                  </a:txBody>
                  <a:tcPr marL="68580" marR="68580" marT="0" marB="0"/>
                </a:tc>
                <a:tc>
                  <a:txBody>
                    <a:bodyPr/>
                    <a:lstStyle/>
                    <a:p>
                      <a:pPr>
                        <a:spcAft>
                          <a:spcPts val="0"/>
                        </a:spcAft>
                      </a:pPr>
                      <a:r>
                        <a:rPr lang="en-US" sz="1400">
                          <a:effectLst/>
                        </a:rPr>
                        <a:t>Extensive catalog of all movies available by location.</a:t>
                      </a:r>
                    </a:p>
                  </a:txBody>
                  <a:tcPr marL="68580" marR="68580" marT="0" marB="0"/>
                </a:tc>
                <a:extLst>
                  <a:ext uri="{0D108BD9-81ED-4DB2-BD59-A6C34878D82A}">
                    <a16:rowId xmlns:a16="http://schemas.microsoft.com/office/drawing/2014/main" val="1996998605"/>
                  </a:ext>
                </a:extLst>
              </a:tr>
              <a:tr h="0">
                <a:tc>
                  <a:txBody>
                    <a:bodyPr/>
                    <a:lstStyle/>
                    <a:p>
                      <a:pPr>
                        <a:spcAft>
                          <a:spcPts val="0"/>
                        </a:spcAft>
                      </a:pPr>
                      <a:r>
                        <a:rPr lang="en-US" sz="1400">
                          <a:effectLst/>
                        </a:rPr>
                        <a:t>Location</a:t>
                      </a:r>
                    </a:p>
                  </a:txBody>
                  <a:tcPr marL="68580" marR="68580" marT="0" marB="0"/>
                </a:tc>
                <a:tc>
                  <a:txBody>
                    <a:bodyPr/>
                    <a:lstStyle/>
                    <a:p>
                      <a:pPr>
                        <a:spcAft>
                          <a:spcPts val="0"/>
                        </a:spcAft>
                      </a:pPr>
                      <a:r>
                        <a:rPr lang="en-US" sz="1400">
                          <a:effectLst/>
                        </a:rPr>
                        <a:t>Location of customer to determine movie catalog.</a:t>
                      </a:r>
                    </a:p>
                  </a:txBody>
                  <a:tcPr marL="68580" marR="68580" marT="0" marB="0"/>
                </a:tc>
                <a:extLst>
                  <a:ext uri="{0D108BD9-81ED-4DB2-BD59-A6C34878D82A}">
                    <a16:rowId xmlns:a16="http://schemas.microsoft.com/office/drawing/2014/main" val="1133046376"/>
                  </a:ext>
                </a:extLst>
              </a:tr>
              <a:tr h="0">
                <a:tc>
                  <a:txBody>
                    <a:bodyPr/>
                    <a:lstStyle/>
                    <a:p>
                      <a:pPr>
                        <a:spcAft>
                          <a:spcPts val="0"/>
                        </a:spcAft>
                      </a:pPr>
                      <a:r>
                        <a:rPr lang="en-US" sz="1400">
                          <a:effectLst/>
                        </a:rPr>
                        <a:t>Account</a:t>
                      </a:r>
                    </a:p>
                  </a:txBody>
                  <a:tcPr marL="68580" marR="68580" marT="0" marB="0"/>
                </a:tc>
                <a:tc>
                  <a:txBody>
                    <a:bodyPr/>
                    <a:lstStyle/>
                    <a:p>
                      <a:pPr>
                        <a:spcAft>
                          <a:spcPts val="0"/>
                        </a:spcAft>
                      </a:pPr>
                      <a:r>
                        <a:rPr lang="en-US" sz="1400">
                          <a:effectLst/>
                        </a:rPr>
                        <a:t>Multiple accounts can be made under the same customer but limited to 3 simultaneous usages.</a:t>
                      </a:r>
                    </a:p>
                  </a:txBody>
                  <a:tcPr marL="68580" marR="68580" marT="0" marB="0"/>
                </a:tc>
                <a:extLst>
                  <a:ext uri="{0D108BD9-81ED-4DB2-BD59-A6C34878D82A}">
                    <a16:rowId xmlns:a16="http://schemas.microsoft.com/office/drawing/2014/main" val="2620187922"/>
                  </a:ext>
                </a:extLst>
              </a:tr>
              <a:tr h="0">
                <a:tc>
                  <a:txBody>
                    <a:bodyPr/>
                    <a:lstStyle/>
                    <a:p>
                      <a:pPr>
                        <a:spcAft>
                          <a:spcPts val="0"/>
                        </a:spcAft>
                      </a:pPr>
                      <a:r>
                        <a:rPr lang="en-US" sz="1400">
                          <a:effectLst/>
                        </a:rPr>
                        <a:t>Movie</a:t>
                      </a:r>
                    </a:p>
                  </a:txBody>
                  <a:tcPr marL="68580" marR="68580" marT="0" marB="0"/>
                </a:tc>
                <a:tc>
                  <a:txBody>
                    <a:bodyPr/>
                    <a:lstStyle/>
                    <a:p>
                      <a:pPr>
                        <a:spcAft>
                          <a:spcPts val="0"/>
                        </a:spcAft>
                      </a:pPr>
                      <a:r>
                        <a:rPr lang="en-US" sz="1400">
                          <a:effectLst/>
                        </a:rPr>
                        <a:t>A movie from the movie catalog. </a:t>
                      </a:r>
                    </a:p>
                  </a:txBody>
                  <a:tcPr marL="68580" marR="68580" marT="0" marB="0"/>
                </a:tc>
                <a:extLst>
                  <a:ext uri="{0D108BD9-81ED-4DB2-BD59-A6C34878D82A}">
                    <a16:rowId xmlns:a16="http://schemas.microsoft.com/office/drawing/2014/main" val="946419665"/>
                  </a:ext>
                </a:extLst>
              </a:tr>
            </a:tbl>
          </a:graphicData>
        </a:graphic>
      </p:graphicFrame>
      <p:sp>
        <p:nvSpPr>
          <p:cNvPr id="10" name="TextBox 9">
            <a:extLst>
              <a:ext uri="{FF2B5EF4-FFF2-40B4-BE49-F238E27FC236}">
                <a16:creationId xmlns:a16="http://schemas.microsoft.com/office/drawing/2014/main" id="{718574CA-1BD3-95F3-D0AE-4DE3B4040B5D}"/>
              </a:ext>
            </a:extLst>
          </p:cNvPr>
          <p:cNvSpPr txBox="1"/>
          <p:nvPr/>
        </p:nvSpPr>
        <p:spPr>
          <a:xfrm>
            <a:off x="3861715" y="640779"/>
            <a:ext cx="446841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err="1">
                <a:ea typeface="+mn-lt"/>
                <a:cs typeface="+mn-lt"/>
              </a:rPr>
              <a:t>eMovie</a:t>
            </a:r>
            <a:r>
              <a:rPr lang="en-US" sz="2400" b="1">
                <a:ea typeface="+mn-lt"/>
                <a:cs typeface="+mn-lt"/>
              </a:rPr>
              <a:t> Streaming Platform</a:t>
            </a:r>
            <a:r>
              <a:rPr lang="en-US" sz="2400">
                <a:ea typeface="+mn-lt"/>
                <a:cs typeface="+mn-lt"/>
              </a:rPr>
              <a:t> </a:t>
            </a:r>
            <a:endParaRPr lang="en-US" sz="2400">
              <a:cs typeface="Calibri"/>
            </a:endParaRPr>
          </a:p>
        </p:txBody>
      </p:sp>
      <p:pic>
        <p:nvPicPr>
          <p:cNvPr id="11" name="Picture 11" descr="Diagram&#10;&#10;Description automatically generated">
            <a:extLst>
              <a:ext uri="{FF2B5EF4-FFF2-40B4-BE49-F238E27FC236}">
                <a16:creationId xmlns:a16="http://schemas.microsoft.com/office/drawing/2014/main" id="{E95E5EB7-4502-AB35-83D2-F800134D0473}"/>
              </a:ext>
            </a:extLst>
          </p:cNvPr>
          <p:cNvPicPr>
            <a:picLocks noChangeAspect="1"/>
          </p:cNvPicPr>
          <p:nvPr/>
        </p:nvPicPr>
        <p:blipFill>
          <a:blip r:embed="rId2"/>
          <a:stretch>
            <a:fillRect/>
          </a:stretch>
        </p:blipFill>
        <p:spPr>
          <a:xfrm>
            <a:off x="7210269" y="2063003"/>
            <a:ext cx="4748134" cy="3150468"/>
          </a:xfrm>
          <a:prstGeom prst="rect">
            <a:avLst/>
          </a:prstGeom>
        </p:spPr>
      </p:pic>
    </p:spTree>
    <p:extLst>
      <p:ext uri="{BB962C8B-B14F-4D97-AF65-F5344CB8AC3E}">
        <p14:creationId xmlns:p14="http://schemas.microsoft.com/office/powerpoint/2010/main" val="368329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A87CD-F83C-85ED-1B70-4B317B1EEAA0}"/>
              </a:ext>
            </a:extLst>
          </p:cNvPr>
          <p:cNvSpPr>
            <a:spLocks noGrp="1"/>
          </p:cNvSpPr>
          <p:nvPr>
            <p:ph type="title"/>
          </p:nvPr>
        </p:nvSpPr>
        <p:spPr>
          <a:xfrm>
            <a:off x="944381" y="4968355"/>
            <a:ext cx="10515600" cy="1325563"/>
          </a:xfrm>
        </p:spPr>
        <p:txBody>
          <a:bodyPr vert="horz" lIns="91440" tIns="45720" rIns="91440" bIns="45720" rtlCol="0" anchor="ctr">
            <a:noAutofit/>
          </a:bodyPr>
          <a:lstStyle/>
          <a:p>
            <a:r>
              <a:rPr lang="en-US" sz="2000">
                <a:latin typeface="Calibri"/>
                <a:cs typeface="Calibri Light"/>
              </a:rPr>
              <a:t>We take the </a:t>
            </a:r>
            <a:r>
              <a:rPr lang="en-US" sz="2000" err="1">
                <a:latin typeface="Calibri"/>
                <a:cs typeface="Calibri Light"/>
              </a:rPr>
              <a:t>eMovie</a:t>
            </a:r>
            <a:r>
              <a:rPr lang="en-US" sz="2000">
                <a:latin typeface="Calibri"/>
                <a:cs typeface="Calibri Light"/>
              </a:rPr>
              <a:t> model and modernize it, by using different tools such as the bulk editor in Erwin, Microsoft Excel and Notepad++, we can make the transformation of </a:t>
            </a:r>
            <a:r>
              <a:rPr lang="en-US" sz="2000" err="1">
                <a:latin typeface="Calibri"/>
                <a:cs typeface="Calibri Light"/>
              </a:rPr>
              <a:t>eMovie</a:t>
            </a:r>
            <a:r>
              <a:rPr lang="en-US" sz="2000">
                <a:latin typeface="Calibri"/>
                <a:cs typeface="Calibri Light"/>
              </a:rPr>
              <a:t> to our </a:t>
            </a:r>
            <a:r>
              <a:rPr lang="en-US" sz="2000" err="1">
                <a:latin typeface="Calibri"/>
                <a:cs typeface="Calibri Light"/>
              </a:rPr>
              <a:t>eMovie</a:t>
            </a:r>
            <a:r>
              <a:rPr lang="en-US" sz="2000">
                <a:latin typeface="Calibri"/>
                <a:cs typeface="Calibri Light"/>
              </a:rPr>
              <a:t> Streaming Platform faster and efficient.  </a:t>
            </a:r>
          </a:p>
        </p:txBody>
      </p:sp>
      <p:pic>
        <p:nvPicPr>
          <p:cNvPr id="4" name="Picture 4" descr="Diagram&#10;&#10;Description automatically generated">
            <a:extLst>
              <a:ext uri="{FF2B5EF4-FFF2-40B4-BE49-F238E27FC236}">
                <a16:creationId xmlns:a16="http://schemas.microsoft.com/office/drawing/2014/main" id="{281D4DB2-9B6C-A76C-7906-8CFB6503B119}"/>
              </a:ext>
            </a:extLst>
          </p:cNvPr>
          <p:cNvPicPr>
            <a:picLocks noChangeAspect="1"/>
          </p:cNvPicPr>
          <p:nvPr/>
        </p:nvPicPr>
        <p:blipFill>
          <a:blip r:embed="rId2"/>
          <a:stretch>
            <a:fillRect/>
          </a:stretch>
        </p:blipFill>
        <p:spPr>
          <a:xfrm>
            <a:off x="1763842" y="243659"/>
            <a:ext cx="8658068" cy="4921633"/>
          </a:xfrm>
          <a:prstGeom prst="rect">
            <a:avLst/>
          </a:prstGeom>
        </p:spPr>
      </p:pic>
    </p:spTree>
    <p:extLst>
      <p:ext uri="{BB962C8B-B14F-4D97-AF65-F5344CB8AC3E}">
        <p14:creationId xmlns:p14="http://schemas.microsoft.com/office/powerpoint/2010/main" val="2422899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E2206CF-A048-E8BD-6EF8-8B40CD5BFAFA}"/>
              </a:ext>
            </a:extLst>
          </p:cNvPr>
          <p:cNvSpPr>
            <a:spLocks noGrp="1"/>
          </p:cNvSpPr>
          <p:nvPr>
            <p:ph type="subTitle" idx="1"/>
          </p:nvPr>
        </p:nvSpPr>
        <p:spPr>
          <a:xfrm>
            <a:off x="838198" y="4682933"/>
            <a:ext cx="10515599" cy="946080"/>
          </a:xfrm>
        </p:spPr>
        <p:txBody>
          <a:bodyPr vert="horz" lIns="91440" tIns="45720" rIns="91440" bIns="45720" rtlCol="0">
            <a:noAutofit/>
          </a:bodyPr>
          <a:lstStyle/>
          <a:p>
            <a:pPr algn="l"/>
            <a:r>
              <a:rPr lang="en-US" sz="2000"/>
              <a:t>We removed tables that we have no use for anymore and leave the four tables shown above. Our next step is to edit these tables using bulk editor to correct the name convention of our table names and columns before we start adding our new tables. </a:t>
            </a:r>
          </a:p>
        </p:txBody>
      </p:sp>
      <p:pic>
        <p:nvPicPr>
          <p:cNvPr id="4" name="Picture 3" descr="Diagram&#10;&#10;Description automatically generated with low confidence">
            <a:extLst>
              <a:ext uri="{FF2B5EF4-FFF2-40B4-BE49-F238E27FC236}">
                <a16:creationId xmlns:a16="http://schemas.microsoft.com/office/drawing/2014/main" id="{48F405E2-3A1D-4C1F-4B2E-85E5B6D7C005}"/>
              </a:ext>
            </a:extLst>
          </p:cNvPr>
          <p:cNvPicPr>
            <a:picLocks noChangeAspect="1"/>
          </p:cNvPicPr>
          <p:nvPr/>
        </p:nvPicPr>
        <p:blipFill>
          <a:blip r:embed="rId2"/>
          <a:stretch>
            <a:fillRect/>
          </a:stretch>
        </p:blipFill>
        <p:spPr>
          <a:xfrm>
            <a:off x="838199" y="714208"/>
            <a:ext cx="10515599" cy="3601592"/>
          </a:xfrm>
          <a:prstGeom prst="rect">
            <a:avLst/>
          </a:prstGeom>
        </p:spPr>
      </p:pic>
    </p:spTree>
    <p:extLst>
      <p:ext uri="{BB962C8B-B14F-4D97-AF65-F5344CB8AC3E}">
        <p14:creationId xmlns:p14="http://schemas.microsoft.com/office/powerpoint/2010/main" val="2276771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86F6-C077-CE4F-F433-5565B522E5AB}"/>
              </a:ext>
            </a:extLst>
          </p:cNvPr>
          <p:cNvSpPr>
            <a:spLocks noGrp="1"/>
          </p:cNvSpPr>
          <p:nvPr>
            <p:ph type="title"/>
          </p:nvPr>
        </p:nvSpPr>
        <p:spPr>
          <a:xfrm>
            <a:off x="835091" y="466432"/>
            <a:ext cx="10515600" cy="858515"/>
          </a:xfrm>
        </p:spPr>
        <p:txBody>
          <a:bodyPr>
            <a:normAutofit/>
          </a:bodyPr>
          <a:lstStyle/>
          <a:p>
            <a:r>
              <a:rPr lang="en-US" sz="2000">
                <a:latin typeface="+mn-lt"/>
              </a:rPr>
              <a:t>After exporting the tables from Erwin’s bulk editor, we utilize notepad++ to make the name transformation to Proper Case and paste the changes in the csv file in Microsoft Excel. </a:t>
            </a:r>
          </a:p>
        </p:txBody>
      </p:sp>
      <p:graphicFrame>
        <p:nvGraphicFramePr>
          <p:cNvPr id="4" name="Table 3">
            <a:extLst>
              <a:ext uri="{FF2B5EF4-FFF2-40B4-BE49-F238E27FC236}">
                <a16:creationId xmlns:a16="http://schemas.microsoft.com/office/drawing/2014/main" id="{1F5D7396-AB0F-9A71-934B-259B18053B9A}"/>
              </a:ext>
            </a:extLst>
          </p:cNvPr>
          <p:cNvGraphicFramePr>
            <a:graphicFrameLocks noGrp="1"/>
          </p:cNvGraphicFramePr>
          <p:nvPr>
            <p:extLst>
              <p:ext uri="{D42A27DB-BD31-4B8C-83A1-F6EECF244321}">
                <p14:modId xmlns:p14="http://schemas.microsoft.com/office/powerpoint/2010/main" val="573314401"/>
              </p:ext>
            </p:extLst>
          </p:nvPr>
        </p:nvGraphicFramePr>
        <p:xfrm>
          <a:off x="466531" y="1324947"/>
          <a:ext cx="11103428" cy="2183154"/>
        </p:xfrm>
        <a:graphic>
          <a:graphicData uri="http://schemas.openxmlformats.org/drawingml/2006/table">
            <a:tbl>
              <a:tblPr/>
              <a:tblGrid>
                <a:gridCol w="943904">
                  <a:extLst>
                    <a:ext uri="{9D8B030D-6E8A-4147-A177-3AD203B41FA5}">
                      <a16:colId xmlns:a16="http://schemas.microsoft.com/office/drawing/2014/main" val="3433534773"/>
                    </a:ext>
                  </a:extLst>
                </a:gridCol>
                <a:gridCol w="1486148">
                  <a:extLst>
                    <a:ext uri="{9D8B030D-6E8A-4147-A177-3AD203B41FA5}">
                      <a16:colId xmlns:a16="http://schemas.microsoft.com/office/drawing/2014/main" val="3461269315"/>
                    </a:ext>
                  </a:extLst>
                </a:gridCol>
                <a:gridCol w="896207">
                  <a:extLst>
                    <a:ext uri="{9D8B030D-6E8A-4147-A177-3AD203B41FA5}">
                      <a16:colId xmlns:a16="http://schemas.microsoft.com/office/drawing/2014/main" val="1286583799"/>
                    </a:ext>
                  </a:extLst>
                </a:gridCol>
                <a:gridCol w="1107079">
                  <a:extLst>
                    <a:ext uri="{9D8B030D-6E8A-4147-A177-3AD203B41FA5}">
                      <a16:colId xmlns:a16="http://schemas.microsoft.com/office/drawing/2014/main" val="2552858337"/>
                    </a:ext>
                  </a:extLst>
                </a:gridCol>
                <a:gridCol w="1365649">
                  <a:extLst>
                    <a:ext uri="{9D8B030D-6E8A-4147-A177-3AD203B41FA5}">
                      <a16:colId xmlns:a16="http://schemas.microsoft.com/office/drawing/2014/main" val="179047997"/>
                    </a:ext>
                  </a:extLst>
                </a:gridCol>
                <a:gridCol w="2914556">
                  <a:extLst>
                    <a:ext uri="{9D8B030D-6E8A-4147-A177-3AD203B41FA5}">
                      <a16:colId xmlns:a16="http://schemas.microsoft.com/office/drawing/2014/main" val="3622143560"/>
                    </a:ext>
                  </a:extLst>
                </a:gridCol>
                <a:gridCol w="2389885">
                  <a:extLst>
                    <a:ext uri="{9D8B030D-6E8A-4147-A177-3AD203B41FA5}">
                      <a16:colId xmlns:a16="http://schemas.microsoft.com/office/drawing/2014/main" val="728804861"/>
                    </a:ext>
                  </a:extLst>
                </a:gridCol>
              </a:tblGrid>
              <a:tr h="595406">
                <a:tc>
                  <a:txBody>
                    <a:bodyPr/>
                    <a:lstStyle/>
                    <a:p>
                      <a:pPr algn="l" fontAlgn="ctr"/>
                      <a:r>
                        <a:rPr lang="en-US" sz="800" b="0" i="0" u="none" strike="noStrike">
                          <a:solidFill>
                            <a:srgbClr val="000000"/>
                          </a:solidFill>
                          <a:effectLst/>
                          <a:latin typeface="Calibri" panose="020F0502020204030204" pitchFamily="34" charset="0"/>
                        </a:rPr>
                        <a:t>ERwin Property Ids</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1075850516::User Formatted Name  [read only]</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0::Object Type  [read only]</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1073742126::Name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1075849176::Physical Name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1073742125::Definition</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1075849148::Comments</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4036536"/>
                  </a:ext>
                </a:extLst>
              </a:tr>
              <a:tr h="396937">
                <a:tc>
                  <a:txBody>
                    <a:bodyPr/>
                    <a:lstStyle/>
                    <a:p>
                      <a:pPr algn="l" fontAlgn="ctr"/>
                      <a:r>
                        <a:rPr lang="en-US" sz="800" b="0" i="0" u="none" strike="noStrike">
                          <a:solidFill>
                            <a:srgbClr val="000000"/>
                          </a:solidFill>
                          <a:effectLst/>
                          <a:latin typeface="Calibri" panose="020F0502020204030204" pitchFamily="34" charset="0"/>
                        </a:rPr>
                        <a:t>1075838979::141</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MOVIE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Table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800" b="0" i="0" u="none" strike="noStrike">
                          <a:solidFill>
                            <a:srgbClr val="000000"/>
                          </a:solidFill>
                          <a:effectLst/>
                          <a:latin typeface="Calibri" panose="020F0502020204030204" pitchFamily="34" charset="0"/>
                        </a:rPr>
                        <a:t>MOVIE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MOVIE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A MOVIE is any video that can be rented” for the entity “MOVIE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A MOVIE is any video that can be rented” for the entity “MOVIE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8872820"/>
                  </a:ext>
                </a:extLst>
              </a:tr>
              <a:tr h="396937">
                <a:tc>
                  <a:txBody>
                    <a:bodyPr/>
                    <a:lstStyle/>
                    <a:p>
                      <a:pPr algn="l" fontAlgn="ctr"/>
                      <a:r>
                        <a:rPr lang="en-US" sz="800" b="0" i="0" u="none" strike="noStrike">
                          <a:solidFill>
                            <a:srgbClr val="000000"/>
                          </a:solidFill>
                          <a:effectLst/>
                          <a:latin typeface="Calibri" panose="020F0502020204030204" pitchFamily="34" charset="0"/>
                        </a:rPr>
                        <a:t>1075838979::242</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CUSTOMER</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Table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CUSTOMER</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CUST</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A CUSTOMER is a person or organization who has rented a movie within the past year.</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A CUSTOMER is a person or organization who has rented a movie within the past year.</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3253804"/>
                  </a:ext>
                </a:extLst>
              </a:tr>
              <a:tr h="396937">
                <a:tc>
                  <a:txBody>
                    <a:bodyPr/>
                    <a:lstStyle/>
                    <a:p>
                      <a:pPr algn="l" fontAlgn="ctr"/>
                      <a:r>
                        <a:rPr lang="en-US" sz="800" b="0" i="0" u="none" strike="noStrike">
                          <a:solidFill>
                            <a:srgbClr val="000000"/>
                          </a:solidFill>
                          <a:effectLst/>
                          <a:latin typeface="Calibri" panose="020F0502020204030204" pitchFamily="34" charset="0"/>
                        </a:rPr>
                        <a:t>1075838979::262</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CUSTOMER CREDIT</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Table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CUSTOMER CREDIT</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CUST_CREDIT</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CUSTOMER CREDIT is the status of available credit for a CUSTOMER</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CUSTOMER CREDIT is the status of available credit for a CUSTOMER</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8113098"/>
                  </a:ext>
                </a:extLst>
              </a:tr>
              <a:tr h="396937">
                <a:tc>
                  <a:txBody>
                    <a:bodyPr/>
                    <a:lstStyle/>
                    <a:p>
                      <a:pPr algn="l" fontAlgn="ctr"/>
                      <a:r>
                        <a:rPr lang="en-US" sz="800" b="0" i="0" u="none" strike="noStrike">
                          <a:solidFill>
                            <a:srgbClr val="000000"/>
                          </a:solidFill>
                          <a:effectLst/>
                          <a:latin typeface="Calibri" panose="020F0502020204030204" pitchFamily="34" charset="0"/>
                        </a:rPr>
                        <a:t>1075838979::338</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PAYMENT</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Table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PAYMENT</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PAYMENT</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A PAYMENT is received when a customer rents a movie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A PAYMENT is received when a customer rents a movie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8557313"/>
                  </a:ext>
                </a:extLst>
              </a:tr>
            </a:tbl>
          </a:graphicData>
        </a:graphic>
      </p:graphicFrame>
      <p:graphicFrame>
        <p:nvGraphicFramePr>
          <p:cNvPr id="5" name="Table 4">
            <a:extLst>
              <a:ext uri="{FF2B5EF4-FFF2-40B4-BE49-F238E27FC236}">
                <a16:creationId xmlns:a16="http://schemas.microsoft.com/office/drawing/2014/main" id="{9C4AED00-B746-95F5-4874-2295B6A9E0B5}"/>
              </a:ext>
            </a:extLst>
          </p:cNvPr>
          <p:cNvGraphicFramePr>
            <a:graphicFrameLocks noGrp="1"/>
          </p:cNvGraphicFramePr>
          <p:nvPr>
            <p:extLst>
              <p:ext uri="{D42A27DB-BD31-4B8C-83A1-F6EECF244321}">
                <p14:modId xmlns:p14="http://schemas.microsoft.com/office/powerpoint/2010/main" val="3661481398"/>
              </p:ext>
            </p:extLst>
          </p:nvPr>
        </p:nvGraphicFramePr>
        <p:xfrm>
          <a:off x="541177" y="4108378"/>
          <a:ext cx="11103428" cy="1931557"/>
        </p:xfrm>
        <a:graphic>
          <a:graphicData uri="http://schemas.openxmlformats.org/drawingml/2006/table">
            <a:tbl>
              <a:tblPr/>
              <a:tblGrid>
                <a:gridCol w="943904">
                  <a:extLst>
                    <a:ext uri="{9D8B030D-6E8A-4147-A177-3AD203B41FA5}">
                      <a16:colId xmlns:a16="http://schemas.microsoft.com/office/drawing/2014/main" val="352457299"/>
                    </a:ext>
                  </a:extLst>
                </a:gridCol>
                <a:gridCol w="1486147">
                  <a:extLst>
                    <a:ext uri="{9D8B030D-6E8A-4147-A177-3AD203B41FA5}">
                      <a16:colId xmlns:a16="http://schemas.microsoft.com/office/drawing/2014/main" val="1120607661"/>
                    </a:ext>
                  </a:extLst>
                </a:gridCol>
                <a:gridCol w="896207">
                  <a:extLst>
                    <a:ext uri="{9D8B030D-6E8A-4147-A177-3AD203B41FA5}">
                      <a16:colId xmlns:a16="http://schemas.microsoft.com/office/drawing/2014/main" val="1622479281"/>
                    </a:ext>
                  </a:extLst>
                </a:gridCol>
                <a:gridCol w="1107079">
                  <a:extLst>
                    <a:ext uri="{9D8B030D-6E8A-4147-A177-3AD203B41FA5}">
                      <a16:colId xmlns:a16="http://schemas.microsoft.com/office/drawing/2014/main" val="2338492908"/>
                    </a:ext>
                  </a:extLst>
                </a:gridCol>
                <a:gridCol w="1365649">
                  <a:extLst>
                    <a:ext uri="{9D8B030D-6E8A-4147-A177-3AD203B41FA5}">
                      <a16:colId xmlns:a16="http://schemas.microsoft.com/office/drawing/2014/main" val="356496176"/>
                    </a:ext>
                  </a:extLst>
                </a:gridCol>
                <a:gridCol w="2914556">
                  <a:extLst>
                    <a:ext uri="{9D8B030D-6E8A-4147-A177-3AD203B41FA5}">
                      <a16:colId xmlns:a16="http://schemas.microsoft.com/office/drawing/2014/main" val="32826443"/>
                    </a:ext>
                  </a:extLst>
                </a:gridCol>
                <a:gridCol w="2389886">
                  <a:extLst>
                    <a:ext uri="{9D8B030D-6E8A-4147-A177-3AD203B41FA5}">
                      <a16:colId xmlns:a16="http://schemas.microsoft.com/office/drawing/2014/main" val="409878831"/>
                    </a:ext>
                  </a:extLst>
                </a:gridCol>
              </a:tblGrid>
              <a:tr h="741954">
                <a:tc>
                  <a:txBody>
                    <a:bodyPr/>
                    <a:lstStyle/>
                    <a:p>
                      <a:pPr algn="l" fontAlgn="ctr"/>
                      <a:r>
                        <a:rPr lang="en-US" sz="800" b="0" i="0" u="none" strike="noStrike">
                          <a:solidFill>
                            <a:srgbClr val="000000"/>
                          </a:solidFill>
                          <a:effectLst/>
                          <a:latin typeface="Calibri"/>
                        </a:rPr>
                        <a:t>ERwin Property Ids</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1075850516::User Formatted Name  [read only]</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0::Object Type  [read only]</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1073742126::Name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1075849176::Physical Name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1073742125::Definition</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1075849148::Comments</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8231844"/>
                  </a:ext>
                </a:extLst>
              </a:tr>
              <a:tr h="247319">
                <a:tc>
                  <a:txBody>
                    <a:bodyPr/>
                    <a:lstStyle/>
                    <a:p>
                      <a:pPr algn="l" fontAlgn="ctr"/>
                      <a:r>
                        <a:rPr lang="en-US" sz="800" b="0" i="0" u="none" strike="noStrike">
                          <a:solidFill>
                            <a:srgbClr val="000000"/>
                          </a:solidFill>
                          <a:effectLst/>
                          <a:latin typeface="Calibri"/>
                        </a:rPr>
                        <a:t>1075838979::141</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Movie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Table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Movie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Movie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A movie from the movie catalog</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A movie from the movie catalog</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837933"/>
                  </a:ext>
                </a:extLst>
              </a:tr>
              <a:tr h="447646">
                <a:tc>
                  <a:txBody>
                    <a:bodyPr/>
                    <a:lstStyle/>
                    <a:p>
                      <a:pPr algn="l" fontAlgn="ctr"/>
                      <a:r>
                        <a:rPr lang="en-US" sz="800" b="0" i="0" u="none" strike="noStrike">
                          <a:solidFill>
                            <a:srgbClr val="000000"/>
                          </a:solidFill>
                          <a:effectLst/>
                          <a:latin typeface="Calibri"/>
                        </a:rPr>
                        <a:t>1075838979::242</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Customer</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Table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Customer</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Customer</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Person who signed up to the eMovie Streaming Platform</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Person who signed up to the eMovie Streaming Platform</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0428645"/>
                  </a:ext>
                </a:extLst>
              </a:tr>
              <a:tr h="247319">
                <a:tc>
                  <a:txBody>
                    <a:bodyPr/>
                    <a:lstStyle/>
                    <a:p>
                      <a:pPr algn="l" fontAlgn="ctr"/>
                      <a:r>
                        <a:rPr lang="en-US" sz="800" b="0" i="0" u="none" strike="noStrike">
                          <a:solidFill>
                            <a:srgbClr val="000000"/>
                          </a:solidFill>
                          <a:effectLst/>
                          <a:latin typeface="Calibri"/>
                        </a:rPr>
                        <a:t>1075838979::262</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Payment Method</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Table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Payment Method</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Payment Method</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Payment information</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Payment information</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4554655"/>
                  </a:ext>
                </a:extLst>
              </a:tr>
              <a:tr h="247319">
                <a:tc>
                  <a:txBody>
                    <a:bodyPr/>
                    <a:lstStyle/>
                    <a:p>
                      <a:pPr algn="l" fontAlgn="ctr"/>
                      <a:r>
                        <a:rPr lang="en-US" sz="800" b="0" i="0" u="none" strike="noStrike">
                          <a:solidFill>
                            <a:srgbClr val="000000"/>
                          </a:solidFill>
                          <a:effectLst/>
                          <a:latin typeface="Calibri"/>
                        </a:rPr>
                        <a:t>1075838979::338</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Customer Invoice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Table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Customer Invoice</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Payment</a:t>
                      </a: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Receipt of payment made by customer. </a:t>
                      </a:r>
                      <a:endParaRPr lang="en-US" sz="800" b="0" i="0" u="none" strike="noStrike">
                        <a:solidFill>
                          <a:srgbClr val="000000"/>
                        </a:solidFill>
                        <a:effectLst/>
                        <a:latin typeface="Calibri" panose="020F0502020204030204" pitchFamily="34" charset="0"/>
                      </a:endParaRP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a:rPr>
                        <a:t>Receipt of payment made by customer. </a:t>
                      </a:r>
                      <a:endParaRPr lang="en-US" sz="800" b="0" i="0" u="none" strike="noStrike">
                        <a:solidFill>
                          <a:srgbClr val="000000"/>
                        </a:solidFill>
                        <a:effectLst/>
                        <a:latin typeface="Calibri" panose="020F0502020204030204" pitchFamily="34" charset="0"/>
                      </a:endParaRPr>
                    </a:p>
                  </a:txBody>
                  <a:tcPr marL="7137" marR="7137" marT="713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986017"/>
                  </a:ext>
                </a:extLst>
              </a:tr>
            </a:tbl>
          </a:graphicData>
        </a:graphic>
      </p:graphicFrame>
      <p:sp>
        <p:nvSpPr>
          <p:cNvPr id="6" name="Arrow: Down 5">
            <a:extLst>
              <a:ext uri="{FF2B5EF4-FFF2-40B4-BE49-F238E27FC236}">
                <a16:creationId xmlns:a16="http://schemas.microsoft.com/office/drawing/2014/main" id="{F97E430B-4C94-D88A-EB69-8E3ECB73E5BE}"/>
              </a:ext>
            </a:extLst>
          </p:cNvPr>
          <p:cNvSpPr/>
          <p:nvPr/>
        </p:nvSpPr>
        <p:spPr>
          <a:xfrm>
            <a:off x="5858209" y="3593531"/>
            <a:ext cx="320071" cy="429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1322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8DA61-8540-7082-5386-34FE66234A55}"/>
              </a:ext>
            </a:extLst>
          </p:cNvPr>
          <p:cNvSpPr>
            <a:spLocks noGrp="1"/>
          </p:cNvSpPr>
          <p:nvPr>
            <p:ph type="title"/>
          </p:nvPr>
        </p:nvSpPr>
        <p:spPr>
          <a:xfrm>
            <a:off x="838200" y="4581108"/>
            <a:ext cx="10515600" cy="1325563"/>
          </a:xfrm>
        </p:spPr>
        <p:txBody>
          <a:bodyPr>
            <a:normAutofit/>
          </a:bodyPr>
          <a:lstStyle/>
          <a:p>
            <a:r>
              <a:rPr lang="en-US" sz="2000">
                <a:latin typeface="Calibri"/>
                <a:cs typeface="Calibri Light"/>
              </a:rPr>
              <a:t>We proceed with also editing the column names and removing columns that are not part of our new model. We add new columns such as </a:t>
            </a:r>
            <a:r>
              <a:rPr lang="en-US" sz="2000" b="1" i="1" err="1">
                <a:latin typeface="Calibri"/>
                <a:cs typeface="Calibri Light"/>
              </a:rPr>
              <a:t>CatalogId</a:t>
            </a:r>
            <a:r>
              <a:rPr lang="en-US" sz="2000" b="1" i="1">
                <a:latin typeface="Calibri"/>
                <a:cs typeface="Calibri Light"/>
              </a:rPr>
              <a:t> </a:t>
            </a:r>
            <a:r>
              <a:rPr lang="en-US" sz="2000">
                <a:latin typeface="Calibri"/>
                <a:cs typeface="Calibri Light"/>
              </a:rPr>
              <a:t>to the Movie table that will serve as a </a:t>
            </a:r>
            <a:r>
              <a:rPr lang="en-US" sz="2000" b="1">
                <a:latin typeface="Calibri"/>
                <a:cs typeface="Calibri Light"/>
              </a:rPr>
              <a:t>foreign key </a:t>
            </a:r>
            <a:r>
              <a:rPr lang="en-US" sz="2000">
                <a:latin typeface="Calibri"/>
                <a:cs typeface="Calibri Light"/>
              </a:rPr>
              <a:t>to the Movie Catalog table we will create next. </a:t>
            </a:r>
            <a:endParaRPr lang="en-US" sz="2000">
              <a:latin typeface="Calibri"/>
              <a:cs typeface="Calibri"/>
            </a:endParaRPr>
          </a:p>
        </p:txBody>
      </p:sp>
      <p:pic>
        <p:nvPicPr>
          <p:cNvPr id="4" name="Picture 4" descr="A picture containing timeline&#10;&#10;Description automatically generated">
            <a:extLst>
              <a:ext uri="{FF2B5EF4-FFF2-40B4-BE49-F238E27FC236}">
                <a16:creationId xmlns:a16="http://schemas.microsoft.com/office/drawing/2014/main" id="{7FB73F34-7BBF-5121-89EE-8D64E7D05B7A}"/>
              </a:ext>
            </a:extLst>
          </p:cNvPr>
          <p:cNvPicPr>
            <a:picLocks noChangeAspect="1"/>
          </p:cNvPicPr>
          <p:nvPr/>
        </p:nvPicPr>
        <p:blipFill>
          <a:blip r:embed="rId2"/>
          <a:stretch>
            <a:fillRect/>
          </a:stretch>
        </p:blipFill>
        <p:spPr>
          <a:xfrm>
            <a:off x="839449" y="412852"/>
            <a:ext cx="10513100" cy="4302178"/>
          </a:xfrm>
          <a:prstGeom prst="rect">
            <a:avLst/>
          </a:prstGeom>
        </p:spPr>
      </p:pic>
    </p:spTree>
    <p:extLst>
      <p:ext uri="{BB962C8B-B14F-4D97-AF65-F5344CB8AC3E}">
        <p14:creationId xmlns:p14="http://schemas.microsoft.com/office/powerpoint/2010/main" val="1907669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4276-FC2A-65A7-7101-B48E7E4351BA}"/>
              </a:ext>
            </a:extLst>
          </p:cNvPr>
          <p:cNvSpPr>
            <a:spLocks noGrp="1"/>
          </p:cNvSpPr>
          <p:nvPr>
            <p:ph type="title"/>
          </p:nvPr>
        </p:nvSpPr>
        <p:spPr>
          <a:xfrm>
            <a:off x="1750102" y="1039683"/>
            <a:ext cx="8691797" cy="544826"/>
          </a:xfrm>
        </p:spPr>
        <p:txBody>
          <a:bodyPr>
            <a:normAutofit fontScale="90000"/>
          </a:bodyPr>
          <a:lstStyle/>
          <a:p>
            <a:r>
              <a:rPr lang="en-US" sz="2000">
                <a:latin typeface="Calibri"/>
                <a:ea typeface="Calibri Light"/>
                <a:cs typeface="Calibri Light"/>
              </a:rPr>
              <a:t>Below is the </a:t>
            </a:r>
            <a:r>
              <a:rPr lang="en-US" sz="2000" b="1">
                <a:latin typeface="Calibri"/>
                <a:ea typeface="Calibri Light"/>
                <a:cs typeface="Calibri Light"/>
              </a:rPr>
              <a:t>Conceptual Data Model </a:t>
            </a:r>
            <a:r>
              <a:rPr lang="en-US" sz="2000">
                <a:latin typeface="Calibri"/>
                <a:ea typeface="Calibri Light"/>
                <a:cs typeface="Calibri Light"/>
              </a:rPr>
              <a:t>that displays the definitions of each object. We have now created the new tables </a:t>
            </a:r>
            <a:r>
              <a:rPr lang="en-US" sz="2000" b="1" i="1">
                <a:latin typeface="Calibri"/>
                <a:ea typeface="Calibri Light"/>
                <a:cs typeface="Calibri Light"/>
              </a:rPr>
              <a:t>Location</a:t>
            </a:r>
            <a:r>
              <a:rPr lang="en-US" sz="2000" i="1">
                <a:latin typeface="Calibri"/>
                <a:ea typeface="Calibri Light"/>
                <a:cs typeface="Calibri Light"/>
              </a:rPr>
              <a:t>, </a:t>
            </a:r>
            <a:r>
              <a:rPr lang="en-US" sz="2000" b="1" i="1" err="1">
                <a:latin typeface="Calibri"/>
                <a:ea typeface="Calibri Light"/>
                <a:cs typeface="Calibri Light"/>
              </a:rPr>
              <a:t>MovieCatalog</a:t>
            </a:r>
            <a:r>
              <a:rPr lang="en-US" sz="2000" i="1">
                <a:latin typeface="Calibri"/>
                <a:ea typeface="Calibri Light"/>
                <a:cs typeface="Calibri Light"/>
              </a:rPr>
              <a:t>, </a:t>
            </a:r>
            <a:r>
              <a:rPr lang="en-US" sz="2000" b="1" i="1" err="1">
                <a:latin typeface="Calibri"/>
                <a:ea typeface="Calibri Light"/>
                <a:cs typeface="Calibri Light"/>
              </a:rPr>
              <a:t>SubscriptionType</a:t>
            </a:r>
            <a:r>
              <a:rPr lang="en-US" sz="2000" i="1">
                <a:latin typeface="Calibri"/>
                <a:ea typeface="Calibri Light"/>
                <a:cs typeface="Calibri Light"/>
              </a:rPr>
              <a:t>, </a:t>
            </a:r>
            <a:r>
              <a:rPr lang="en-US" sz="2000">
                <a:latin typeface="Calibri"/>
                <a:ea typeface="Calibri Light"/>
                <a:cs typeface="Calibri Light"/>
              </a:rPr>
              <a:t>and </a:t>
            </a:r>
            <a:r>
              <a:rPr lang="en-US" sz="2000" b="1" i="1">
                <a:latin typeface="Calibri"/>
                <a:ea typeface="Calibri Light"/>
                <a:cs typeface="Calibri Light"/>
              </a:rPr>
              <a:t>Account</a:t>
            </a:r>
            <a:r>
              <a:rPr lang="en-US" sz="2000" i="1">
                <a:latin typeface="Calibri"/>
                <a:ea typeface="Calibri Light"/>
                <a:cs typeface="Calibri Light"/>
              </a:rPr>
              <a:t>. </a:t>
            </a:r>
            <a:endParaRPr lang="en-US" sz="2000">
              <a:latin typeface="Calibri"/>
              <a:ea typeface="Calibri"/>
              <a:cs typeface="Calibri"/>
            </a:endParaRPr>
          </a:p>
        </p:txBody>
      </p:sp>
      <p:pic>
        <p:nvPicPr>
          <p:cNvPr id="5" name="Picture 5" descr="Diagram, timeline&#10;&#10;Description automatically generated">
            <a:extLst>
              <a:ext uri="{FF2B5EF4-FFF2-40B4-BE49-F238E27FC236}">
                <a16:creationId xmlns:a16="http://schemas.microsoft.com/office/drawing/2014/main" id="{4130FC16-10B0-73E2-9734-D85663DA03D1}"/>
              </a:ext>
            </a:extLst>
          </p:cNvPr>
          <p:cNvPicPr>
            <a:picLocks noChangeAspect="1"/>
          </p:cNvPicPr>
          <p:nvPr/>
        </p:nvPicPr>
        <p:blipFill>
          <a:blip r:embed="rId2"/>
          <a:stretch>
            <a:fillRect/>
          </a:stretch>
        </p:blipFill>
        <p:spPr>
          <a:xfrm>
            <a:off x="2235408" y="1903046"/>
            <a:ext cx="7721183" cy="4213644"/>
          </a:xfrm>
          <a:prstGeom prst="rect">
            <a:avLst/>
          </a:prstGeom>
        </p:spPr>
      </p:pic>
    </p:spTree>
    <p:extLst>
      <p:ext uri="{BB962C8B-B14F-4D97-AF65-F5344CB8AC3E}">
        <p14:creationId xmlns:p14="http://schemas.microsoft.com/office/powerpoint/2010/main" val="3811652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C856C-E9C0-33B1-FA20-084F523CAFCD}"/>
              </a:ext>
            </a:extLst>
          </p:cNvPr>
          <p:cNvSpPr>
            <a:spLocks noGrp="1"/>
          </p:cNvSpPr>
          <p:nvPr>
            <p:ph type="title"/>
          </p:nvPr>
        </p:nvSpPr>
        <p:spPr>
          <a:xfrm>
            <a:off x="2293495" y="752371"/>
            <a:ext cx="7736174" cy="763432"/>
          </a:xfrm>
        </p:spPr>
        <p:txBody>
          <a:bodyPr>
            <a:normAutofit/>
          </a:bodyPr>
          <a:lstStyle/>
          <a:p>
            <a:r>
              <a:rPr lang="en-US" sz="2000">
                <a:latin typeface="Calibri"/>
                <a:ea typeface="Calibri"/>
                <a:cs typeface="Calibri"/>
              </a:rPr>
              <a:t>Below is the </a:t>
            </a:r>
            <a:r>
              <a:rPr lang="en-US" sz="2000" b="1">
                <a:latin typeface="Calibri"/>
                <a:ea typeface="Calibri"/>
                <a:cs typeface="Calibri"/>
              </a:rPr>
              <a:t>Logical Data Model</a:t>
            </a:r>
            <a:r>
              <a:rPr lang="en-US" sz="2000">
                <a:latin typeface="Calibri"/>
                <a:ea typeface="Calibri"/>
                <a:cs typeface="Calibri"/>
              </a:rPr>
              <a:t>, displaying the attributes of each table and their relationships. </a:t>
            </a:r>
          </a:p>
        </p:txBody>
      </p:sp>
      <p:pic>
        <p:nvPicPr>
          <p:cNvPr id="4" name="Picture 4" descr="Diagram&#10;&#10;Description automatically generated">
            <a:extLst>
              <a:ext uri="{FF2B5EF4-FFF2-40B4-BE49-F238E27FC236}">
                <a16:creationId xmlns:a16="http://schemas.microsoft.com/office/drawing/2014/main" id="{38EA54F8-CA76-96F1-CB05-6FE1105D3178}"/>
              </a:ext>
            </a:extLst>
          </p:cNvPr>
          <p:cNvPicPr>
            <a:picLocks noChangeAspect="1"/>
          </p:cNvPicPr>
          <p:nvPr/>
        </p:nvPicPr>
        <p:blipFill>
          <a:blip r:embed="rId2"/>
          <a:stretch>
            <a:fillRect/>
          </a:stretch>
        </p:blipFill>
        <p:spPr>
          <a:xfrm>
            <a:off x="2588303" y="1481982"/>
            <a:ext cx="7009150" cy="4774708"/>
          </a:xfrm>
          <a:prstGeom prst="rect">
            <a:avLst/>
          </a:prstGeom>
        </p:spPr>
      </p:pic>
    </p:spTree>
    <p:extLst>
      <p:ext uri="{BB962C8B-B14F-4D97-AF65-F5344CB8AC3E}">
        <p14:creationId xmlns:p14="http://schemas.microsoft.com/office/powerpoint/2010/main" val="492098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93502F5-6375-86B4-7789-5BA896008986}"/>
              </a:ext>
            </a:extLst>
          </p:cNvPr>
          <p:cNvSpPr>
            <a:spLocks noGrp="1"/>
          </p:cNvSpPr>
          <p:nvPr>
            <p:ph type="title"/>
          </p:nvPr>
        </p:nvSpPr>
        <p:spPr>
          <a:xfrm>
            <a:off x="2293495" y="752371"/>
            <a:ext cx="7736174" cy="763432"/>
          </a:xfrm>
        </p:spPr>
        <p:txBody>
          <a:bodyPr>
            <a:normAutofit/>
          </a:bodyPr>
          <a:lstStyle/>
          <a:p>
            <a:r>
              <a:rPr lang="en-US" sz="2000">
                <a:latin typeface="Calibri"/>
                <a:ea typeface="Calibri"/>
                <a:cs typeface="Calibri"/>
              </a:rPr>
              <a:t>Below is the </a:t>
            </a:r>
            <a:r>
              <a:rPr lang="en-US" sz="2000" b="1">
                <a:latin typeface="Calibri"/>
                <a:ea typeface="Calibri"/>
                <a:cs typeface="Calibri"/>
              </a:rPr>
              <a:t>Physical Data Model</a:t>
            </a:r>
            <a:r>
              <a:rPr lang="en-US" sz="2000">
                <a:latin typeface="Calibri"/>
                <a:ea typeface="Calibri"/>
                <a:cs typeface="Calibri"/>
              </a:rPr>
              <a:t>, displaying the data types used for each attribute. </a:t>
            </a:r>
          </a:p>
        </p:txBody>
      </p:sp>
      <p:pic>
        <p:nvPicPr>
          <p:cNvPr id="7" name="Picture 7" descr="Diagram&#10;&#10;Description automatically generated">
            <a:extLst>
              <a:ext uri="{FF2B5EF4-FFF2-40B4-BE49-F238E27FC236}">
                <a16:creationId xmlns:a16="http://schemas.microsoft.com/office/drawing/2014/main" id="{5DAE2A5C-F832-1477-03D0-A5D065DC63AB}"/>
              </a:ext>
            </a:extLst>
          </p:cNvPr>
          <p:cNvPicPr>
            <a:picLocks noChangeAspect="1"/>
          </p:cNvPicPr>
          <p:nvPr/>
        </p:nvPicPr>
        <p:blipFill>
          <a:blip r:embed="rId2"/>
          <a:stretch>
            <a:fillRect/>
          </a:stretch>
        </p:blipFill>
        <p:spPr>
          <a:xfrm>
            <a:off x="2151089" y="1682843"/>
            <a:ext cx="7883576" cy="4454182"/>
          </a:xfrm>
          <a:prstGeom prst="rect">
            <a:avLst/>
          </a:prstGeom>
        </p:spPr>
      </p:pic>
    </p:spTree>
    <p:extLst>
      <p:ext uri="{BB962C8B-B14F-4D97-AF65-F5344CB8AC3E}">
        <p14:creationId xmlns:p14="http://schemas.microsoft.com/office/powerpoint/2010/main" val="2678289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464957B09029048BE9A1AB7E5A0E1DA" ma:contentTypeVersion="7" ma:contentTypeDescription="Create a new document." ma:contentTypeScope="" ma:versionID="0e67c242e97229c732801e483c4c0d9e">
  <xsd:schema xmlns:xsd="http://www.w3.org/2001/XMLSchema" xmlns:xs="http://www.w3.org/2001/XMLSchema" xmlns:p="http://schemas.microsoft.com/office/2006/metadata/properties" xmlns:ns3="66d4019a-de8e-4b93-b707-0d4b759b025d" xmlns:ns4="8bc36d55-df34-46a3-a3c8-477dac3513a2" targetNamespace="http://schemas.microsoft.com/office/2006/metadata/properties" ma:root="true" ma:fieldsID="6362d2db8efbec292f876cd30885fdec" ns3:_="" ns4:_="">
    <xsd:import namespace="66d4019a-de8e-4b93-b707-0d4b759b025d"/>
    <xsd:import namespace="8bc36d55-df34-46a3-a3c8-477dac3513a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d4019a-de8e-4b93-b707-0d4b759b02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bc36d55-df34-46a3-a3c8-477dac3513a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06DA29-D582-4833-83F0-89DA8D23A3C4}">
  <ds:schemaRefs>
    <ds:schemaRef ds:uri="http://purl.org/dc/terms/"/>
    <ds:schemaRef ds:uri="http://schemas.microsoft.com/office/2006/metadata/properties"/>
    <ds:schemaRef ds:uri="http://purl.org/dc/dcmitype/"/>
    <ds:schemaRef ds:uri="http://www.w3.org/XML/1998/namespace"/>
    <ds:schemaRef ds:uri="http://schemas.microsoft.com/office/2006/documentManagement/types"/>
    <ds:schemaRef ds:uri="http://schemas.microsoft.com/office/infopath/2007/PartnerControls"/>
    <ds:schemaRef ds:uri="8bc36d55-df34-46a3-a3c8-477dac3513a2"/>
    <ds:schemaRef ds:uri="http://schemas.openxmlformats.org/package/2006/metadata/core-properties"/>
    <ds:schemaRef ds:uri="66d4019a-de8e-4b93-b707-0d4b759b025d"/>
    <ds:schemaRef ds:uri="http://purl.org/dc/elements/1.1/"/>
  </ds:schemaRefs>
</ds:datastoreItem>
</file>

<file path=customXml/itemProps2.xml><?xml version="1.0" encoding="utf-8"?>
<ds:datastoreItem xmlns:ds="http://schemas.openxmlformats.org/officeDocument/2006/customXml" ds:itemID="{0DA5BC5F-E799-4268-A8BA-429056833CE5}">
  <ds:schemaRefs>
    <ds:schemaRef ds:uri="66d4019a-de8e-4b93-b707-0d4b759b025d"/>
    <ds:schemaRef ds:uri="8bc36d55-df34-46a3-a3c8-477dac3513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FA0FB93-4126-463E-821D-8E2DADB1C6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633</Words>
  <Application>Microsoft Office PowerPoint</Application>
  <PresentationFormat>Widescreen</PresentationFormat>
  <Paragraphs>97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We take the assessment we made of our new eMovie Streaming Platform and go through the steps of creating a Conceptual, Logical, and Physical Data Model. </vt:lpstr>
      <vt:lpstr>We take the eMovie model and modernize it, by using different tools such as the bulk editor in Erwin, Microsoft Excel and Notepad++, we can make the transformation of eMovie to our eMovie Streaming Platform faster and efficient.  </vt:lpstr>
      <vt:lpstr>PowerPoint Presentation</vt:lpstr>
      <vt:lpstr>After exporting the tables from Erwin’s bulk editor, we utilize notepad++ to make the name transformation to Proper Case and paste the changes in the csv file in Microsoft Excel. </vt:lpstr>
      <vt:lpstr>We proceed with also editing the column names and removing columns that are not part of our new model. We add new columns such as CatalogId to the Movie table that will serve as a foreign key to the Movie Catalog table we will create next. </vt:lpstr>
      <vt:lpstr>Below is the Conceptual Data Model that displays the definitions of each object. We have now created the new tables Location, MovieCatalog, SubscriptionType, and Account. </vt:lpstr>
      <vt:lpstr>Below is the Logical Data Model, displaying the attributes of each table and their relationships. </vt:lpstr>
      <vt:lpstr>Below is the Physical Data Model, displaying the data types used for each attribute.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 Rubio Alvarado</dc:creator>
  <cp:lastModifiedBy>Gabriel Rubio Alvarado</cp:lastModifiedBy>
  <cp:revision>1</cp:revision>
  <dcterms:created xsi:type="dcterms:W3CDTF">2022-09-21T01:45:53Z</dcterms:created>
  <dcterms:modified xsi:type="dcterms:W3CDTF">2022-09-21T05:40:01Z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0x0101002464957B09029048BE9A1AB7E5A0E1DA</vt:lpwstr>
  </property>
</Properties>
</file>