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6" r:id="rId3"/>
    <p:sldId id="265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68" r:id="rId28"/>
    <p:sldId id="291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3A4A57"/>
    <a:srgbClr val="F0B540"/>
    <a:srgbClr val="0B4CA1"/>
    <a:srgbClr val="F44336"/>
    <a:srgbClr val="2196F3"/>
    <a:srgbClr val="660033"/>
    <a:srgbClr val="9900CC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16" y="60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89B93-C379-4CA8-A6EB-44140896BF43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BFD2F-B8F6-49AA-A9ED-C33B63C73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86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BFD2F-B8F6-49AA-A9ED-C33B63C739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7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C1EE-DEF1-4F33-AC88-EA7E87F32158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76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4C5-0AE1-4DBF-AAA3-9D01563B322F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09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9CA-D994-4DEF-B377-73001EB518E8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64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5090-76E6-4EEF-88A1-BE896EB01244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E941-54D6-4A66-AB4B-E21C771E482A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3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81B2-EFBB-42CA-B961-80F789CA1CEC}" type="datetime1">
              <a:rPr lang="pt-BR" smtClean="0"/>
              <a:t>11/07/2019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63D1-7B56-408D-8420-5247C7C53FCA}" type="datetime1">
              <a:rPr lang="pt-BR" smtClean="0"/>
              <a:t>11/07/2019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05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2DBB-7CAD-4431-B5DF-F4822D31F636}" type="datetime1">
              <a:rPr lang="pt-BR" smtClean="0"/>
              <a:t>11/07/2019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30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1A3A-E9CC-48E9-AF2D-19F5DE696450}" type="datetime1">
              <a:rPr lang="pt-BR" smtClean="0"/>
              <a:t>11/07/2019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2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6699-A969-4310-8D8E-5E1C34BA3D35}" type="datetime1">
              <a:rPr lang="pt-BR" smtClean="0"/>
              <a:t>11/07/2019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3696-E877-488F-96DE-17CF8B80F601}" type="datetime1">
              <a:rPr lang="pt-BR" smtClean="0"/>
              <a:t>11/07/2019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3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114" y="462509"/>
            <a:ext cx="10871200" cy="1057662"/>
          </a:xfrm>
          <a:prstGeom prst="rect">
            <a:avLst/>
          </a:prstGeom>
          <a:solidFill>
            <a:srgbClr val="4D4D4D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4" y="1734804"/>
            <a:ext cx="10871200" cy="431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50F5-14A7-44CF-A2EB-AE5926C6D353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Universidade Federal do Acre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2"/>
                </a:solidFill>
              </a:defRPr>
            </a:lvl1pPr>
          </a:lstStyle>
          <a:p>
            <a:fld id="{859F97CD-EE65-4132-8581-7CD3042152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0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gabri\Pictures\Estagio\WhatsApp%20Video%202019-07-11%20at%2008.44.58.mp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gabri\Pictures\Estagio\WhatsApp%20Video%202019-07-11%20at%2008.44.58(1).mp4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anchieta.br/revistas-e-livros/direito/pdf/direito14_5.pdf" TargetMode="External"/><Relationship Id="rId2" Type="http://schemas.openxmlformats.org/officeDocument/2006/relationships/hyperlink" Target="https://biblioteca.ibge.gov.br/visualizacao/livros/liv101631_informativo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lo.br/pdf/rlae/v11n3/16549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A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0" y="438958"/>
            <a:ext cx="12192000" cy="1668572"/>
          </a:xfrm>
          <a:prstGeom prst="rect">
            <a:avLst/>
          </a:prstGeom>
          <a:solidFill>
            <a:srgbClr val="4D4D4D"/>
          </a:solidFill>
          <a:ln>
            <a:solidFill>
              <a:srgbClr val="2D297E"/>
            </a:solidFill>
          </a:ln>
          <a:effectLst/>
        </p:spPr>
        <p:txBody>
          <a:bodyPr wrap="square" rtlCol="0">
            <a:spAutoFit/>
          </a:bodyPr>
          <a:lstStyle/>
          <a:p>
            <a:endParaRPr lang="pt-BR" sz="5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9" t="2323"/>
          <a:stretch/>
        </p:blipFill>
        <p:spPr>
          <a:xfrm>
            <a:off x="1140984" y="744414"/>
            <a:ext cx="963156" cy="105766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48342" y="673080"/>
            <a:ext cx="532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/>
                </a:solidFill>
              </a:rPr>
              <a:t>Universidade Federal do Acre</a:t>
            </a:r>
          </a:p>
          <a:p>
            <a:r>
              <a:rPr lang="pt-BR" sz="2400" b="1" dirty="0" smtClean="0">
                <a:solidFill>
                  <a:schemeClr val="bg2"/>
                </a:solidFill>
              </a:rPr>
              <a:t>Centro de Ciências Exatas e Tecnológicas</a:t>
            </a:r>
          </a:p>
          <a:p>
            <a:r>
              <a:rPr lang="pt-BR" sz="2400" b="1" dirty="0" smtClean="0">
                <a:solidFill>
                  <a:schemeClr val="bg2"/>
                </a:solidFill>
              </a:rPr>
              <a:t>Bacharelado em Sistemas de Informação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40984" y="2089279"/>
            <a:ext cx="97883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Aplicativo para a Câmara Municipal de Rio Branco </a:t>
            </a:r>
            <a:endParaRPr lang="pt-BR" altLang="pt-BR" sz="6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140984" y="5219808"/>
            <a:ext cx="77972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Docente:</a:t>
            </a:r>
            <a:r>
              <a:rPr kumimoji="0" lang="pt-BR" altLang="pt-BR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Gabriel Figueiredo Bezerra</a:t>
            </a:r>
            <a:br>
              <a:rPr lang="pt-BR" altLang="pt-BR" sz="2400" dirty="0">
                <a:solidFill>
                  <a:schemeClr val="bg1"/>
                </a:solidFill>
              </a:rPr>
            </a:br>
            <a:r>
              <a:rPr lang="pt-BR" altLang="pt-BR" sz="2400" dirty="0" smtClean="0">
                <a:solidFill>
                  <a:schemeClr val="bg1"/>
                </a:solidFill>
              </a:rPr>
              <a:t>Orientador</a:t>
            </a:r>
            <a:r>
              <a:rPr lang="pt-BR" altLang="pt-BR" sz="2400" dirty="0">
                <a:solidFill>
                  <a:schemeClr val="bg1"/>
                </a:solidFill>
              </a:rPr>
              <a:t> Prof.ª Dra. Catarina Souza Costa</a:t>
            </a:r>
            <a:endParaRPr lang="pt-BR" altLang="pt-B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"/>
          <a:stretch>
            <a:fillRect/>
          </a:stretch>
        </p:blipFill>
        <p:spPr bwMode="auto">
          <a:xfrm>
            <a:off x="4638391" y="1734803"/>
            <a:ext cx="2915218" cy="431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2425020" y="3095626"/>
            <a:ext cx="1839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Figura 3. Login</a:t>
            </a:r>
          </a:p>
        </p:txBody>
      </p:sp>
    </p:spTree>
    <p:extLst>
      <p:ext uri="{BB962C8B-B14F-4D97-AF65-F5344CB8AC3E}">
        <p14:creationId xmlns:p14="http://schemas.microsoft.com/office/powerpoint/2010/main" val="36815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11</a:t>
            </a:fld>
            <a:endParaRPr lang="pt-BR"/>
          </a:p>
        </p:txBody>
      </p:sp>
      <p:pic>
        <p:nvPicPr>
          <p:cNvPr id="5" name="WhatsApp Video 2019-07-11 at 08.44.58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9359" y="1734804"/>
            <a:ext cx="2493282" cy="4317653"/>
          </a:xfrm>
          <a:prstGeom prst="rect">
            <a:avLst/>
          </a:prstGeom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2065111" y="3141663"/>
            <a:ext cx="24495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Figura 4. Cadastro de Usuário</a:t>
            </a:r>
          </a:p>
        </p:txBody>
      </p:sp>
    </p:spTree>
    <p:extLst>
      <p:ext uri="{BB962C8B-B14F-4D97-AF65-F5344CB8AC3E}">
        <p14:creationId xmlns:p14="http://schemas.microsoft.com/office/powerpoint/2010/main" val="9021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12</a:t>
            </a:fld>
            <a:endParaRPr lang="pt-BR"/>
          </a:p>
        </p:txBody>
      </p:sp>
      <p:pic>
        <p:nvPicPr>
          <p:cNvPr id="5" name="Espaço Reservado para Conteúdo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6"/>
          <a:stretch>
            <a:fillRect/>
          </a:stretch>
        </p:blipFill>
        <p:spPr>
          <a:xfrm>
            <a:off x="4543312" y="1734804"/>
            <a:ext cx="3105377" cy="4317653"/>
          </a:xfrm>
          <a:prstGeom prst="rect">
            <a:avLst/>
          </a:prstGeom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1842974" y="3141663"/>
            <a:ext cx="2700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Figura 5. Matérias Legislativas</a:t>
            </a:r>
          </a:p>
        </p:txBody>
      </p:sp>
    </p:spTree>
    <p:extLst>
      <p:ext uri="{BB962C8B-B14F-4D97-AF65-F5344CB8AC3E}">
        <p14:creationId xmlns:p14="http://schemas.microsoft.com/office/powerpoint/2010/main" val="303464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13</a:t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2"/>
          <a:stretch>
            <a:fillRect/>
          </a:stretch>
        </p:blipFill>
        <p:spPr>
          <a:xfrm>
            <a:off x="4561115" y="1734804"/>
            <a:ext cx="3069771" cy="4317653"/>
          </a:xfrm>
          <a:prstGeom prst="rect">
            <a:avLst/>
          </a:prstGeom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1919968" y="3141663"/>
            <a:ext cx="24495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Figura 6. Galeria de Vídeos</a:t>
            </a:r>
          </a:p>
        </p:txBody>
      </p:sp>
    </p:spTree>
    <p:extLst>
      <p:ext uri="{BB962C8B-B14F-4D97-AF65-F5344CB8AC3E}">
        <p14:creationId xmlns:p14="http://schemas.microsoft.com/office/powerpoint/2010/main" val="34093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14</a:t>
            </a:fld>
            <a:endParaRPr lang="pt-BR"/>
          </a:p>
        </p:txBody>
      </p:sp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2" b="10864"/>
          <a:stretch>
            <a:fillRect/>
          </a:stretch>
        </p:blipFill>
        <p:spPr>
          <a:xfrm>
            <a:off x="4595586" y="1734804"/>
            <a:ext cx="3000828" cy="4317654"/>
          </a:xfrm>
          <a:prstGeom prst="rect">
            <a:avLst/>
          </a:prstGeom>
        </p:spPr>
      </p:pic>
      <p:sp>
        <p:nvSpPr>
          <p:cNvPr id="9" name="CaixaDeTexto 1"/>
          <p:cNvSpPr txBox="1">
            <a:spLocks noChangeArrowheads="1"/>
          </p:cNvSpPr>
          <p:nvPr/>
        </p:nvSpPr>
        <p:spPr bwMode="auto">
          <a:xfrm>
            <a:off x="2146073" y="3280569"/>
            <a:ext cx="2449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Figura 7. Sobre</a:t>
            </a:r>
          </a:p>
        </p:txBody>
      </p:sp>
    </p:spTree>
    <p:extLst>
      <p:ext uri="{BB962C8B-B14F-4D97-AF65-F5344CB8AC3E}">
        <p14:creationId xmlns:p14="http://schemas.microsoft.com/office/powerpoint/2010/main" val="28737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15</a:t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2"/>
          <a:stretch>
            <a:fillRect/>
          </a:stretch>
        </p:blipFill>
        <p:spPr>
          <a:xfrm>
            <a:off x="4644515" y="1734803"/>
            <a:ext cx="2902970" cy="4317654"/>
          </a:xfrm>
          <a:prstGeom prst="rect">
            <a:avLst/>
          </a:prstGeom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2007054" y="3245930"/>
            <a:ext cx="24495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Figura 8. Câmara ao Vivo</a:t>
            </a:r>
          </a:p>
        </p:txBody>
      </p:sp>
    </p:spTree>
    <p:extLst>
      <p:ext uri="{BB962C8B-B14F-4D97-AF65-F5344CB8AC3E}">
        <p14:creationId xmlns:p14="http://schemas.microsoft.com/office/powerpoint/2010/main" val="29404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16</a:t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2"/>
          <a:stretch>
            <a:fillRect/>
          </a:stretch>
        </p:blipFill>
        <p:spPr>
          <a:xfrm>
            <a:off x="4553744" y="1734804"/>
            <a:ext cx="3084513" cy="4317653"/>
          </a:xfrm>
          <a:prstGeom prst="rect">
            <a:avLst/>
          </a:prstGeom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2104231" y="3141663"/>
            <a:ext cx="24495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Figura 9. Menu Lateral Interno</a:t>
            </a:r>
          </a:p>
        </p:txBody>
      </p:sp>
    </p:spTree>
    <p:extLst>
      <p:ext uri="{BB962C8B-B14F-4D97-AF65-F5344CB8AC3E}">
        <p14:creationId xmlns:p14="http://schemas.microsoft.com/office/powerpoint/2010/main" val="11165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17</a:t>
            </a:fld>
            <a:endParaRPr lang="pt-BR"/>
          </a:p>
        </p:txBody>
      </p:sp>
      <p:pic>
        <p:nvPicPr>
          <p:cNvPr id="5" name="WhatsApp Video 2019-07-11 at 08.44.58(1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1689" y="1734804"/>
            <a:ext cx="3128622" cy="4317653"/>
          </a:xfrm>
          <a:prstGeom prst="rect">
            <a:avLst/>
          </a:prstGeom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1934482" y="3141663"/>
            <a:ext cx="24495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Figura 10. Cadastro de Problema</a:t>
            </a:r>
          </a:p>
        </p:txBody>
      </p:sp>
    </p:spTree>
    <p:extLst>
      <p:ext uri="{BB962C8B-B14F-4D97-AF65-F5344CB8AC3E}">
        <p14:creationId xmlns:p14="http://schemas.microsoft.com/office/powerpoint/2010/main" val="7231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18</a:t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868105"/>
            <a:ext cx="8229600" cy="2051050"/>
          </a:xfrm>
          <a:prstGeom prst="rect">
            <a:avLst/>
          </a:prstGeom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3647381" y="5229780"/>
            <a:ext cx="4897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Figura </a:t>
            </a:r>
            <a:r>
              <a:rPr lang="pt-BR" altLang="pt-BR" sz="1800" dirty="0" smtClean="0"/>
              <a:t>11. Código do Menu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41684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19</a:t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1850" y="1835561"/>
            <a:ext cx="5448300" cy="3457575"/>
          </a:xfrm>
          <a:prstGeom prst="rect">
            <a:avLst/>
          </a:prstGeom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3647381" y="5406126"/>
            <a:ext cx="48972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Figura </a:t>
            </a:r>
            <a:r>
              <a:rPr lang="pt-BR" altLang="pt-BR" sz="1800" dirty="0" smtClean="0"/>
              <a:t>12. Código da conexão com o </a:t>
            </a:r>
            <a:r>
              <a:rPr lang="pt-BR" altLang="pt-BR" sz="1800" dirty="0" err="1" smtClean="0"/>
              <a:t>Firebase</a:t>
            </a:r>
            <a:r>
              <a:rPr lang="pt-BR" altLang="pt-BR" sz="1800" dirty="0" smtClean="0"/>
              <a:t> + Navegação com </a:t>
            </a:r>
            <a:r>
              <a:rPr lang="pt-BR" altLang="pt-BR" sz="1800" dirty="0" err="1" smtClean="0"/>
              <a:t>React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Redux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36049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altLang="pt-BR" dirty="0"/>
              <a:t>	- Introdução</a:t>
            </a:r>
          </a:p>
          <a:p>
            <a:pPr>
              <a:buNone/>
            </a:pPr>
            <a:r>
              <a:rPr lang="pt-BR" altLang="pt-BR" dirty="0"/>
              <a:t>	-Justificativa da Pesquisa</a:t>
            </a:r>
          </a:p>
          <a:p>
            <a:pPr>
              <a:buNone/>
            </a:pPr>
            <a:r>
              <a:rPr lang="pt-BR" altLang="pt-BR" dirty="0"/>
              <a:t>	</a:t>
            </a:r>
            <a:r>
              <a:rPr lang="pt-BR" altLang="pt-BR" dirty="0" smtClean="0"/>
              <a:t>- </a:t>
            </a:r>
            <a:r>
              <a:rPr lang="pt-BR" altLang="pt-BR" dirty="0"/>
              <a:t>Objetivo geral		</a:t>
            </a:r>
          </a:p>
          <a:p>
            <a:pPr>
              <a:buNone/>
            </a:pPr>
            <a:r>
              <a:rPr lang="pt-BR" altLang="pt-BR" dirty="0"/>
              <a:t>	- </a:t>
            </a:r>
            <a:r>
              <a:rPr lang="pt-BR" dirty="0"/>
              <a:t>Atividades </a:t>
            </a:r>
            <a:r>
              <a:rPr lang="pt-BR" dirty="0" smtClean="0"/>
              <a:t>Desenvolvidas,</a:t>
            </a:r>
          </a:p>
          <a:p>
            <a:pPr>
              <a:buNone/>
            </a:pPr>
            <a:r>
              <a:rPr lang="pt-BR" dirty="0"/>
              <a:t>		 -Telas </a:t>
            </a:r>
          </a:p>
          <a:p>
            <a:pPr>
              <a:buNone/>
            </a:pPr>
            <a:r>
              <a:rPr lang="pt-BR" dirty="0"/>
              <a:t>		 -Código</a:t>
            </a:r>
          </a:p>
          <a:p>
            <a:pPr>
              <a:buNone/>
            </a:pPr>
            <a:r>
              <a:rPr lang="pt-BR" altLang="pt-BR" dirty="0"/>
              <a:t>	- </a:t>
            </a:r>
            <a:r>
              <a:rPr lang="pt-BR" dirty="0"/>
              <a:t>Considerações Finais</a:t>
            </a:r>
            <a:r>
              <a:rPr lang="pt-BR" altLang="pt-BR" dirty="0"/>
              <a:t>		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3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20</a:t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1975" y="1754427"/>
            <a:ext cx="3448050" cy="3810000"/>
          </a:xfrm>
          <a:prstGeom prst="rect">
            <a:avLst/>
          </a:prstGeom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3647381" y="5584050"/>
            <a:ext cx="48972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Figura </a:t>
            </a:r>
            <a:r>
              <a:rPr lang="pt-BR" altLang="pt-BR" sz="1800" dirty="0" smtClean="0"/>
              <a:t>13. Código de exemplo de modificação de valores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37186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21</a:t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75163" y="1761871"/>
            <a:ext cx="3241675" cy="3886200"/>
          </a:xfrm>
          <a:prstGeom prst="rect">
            <a:avLst/>
          </a:prstGeom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3647381" y="5683125"/>
            <a:ext cx="4897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Figura </a:t>
            </a:r>
            <a:r>
              <a:rPr lang="pt-BR" altLang="pt-BR" sz="1800" dirty="0" smtClean="0"/>
              <a:t>14. Consumo da API do Youtube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112170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22</a:t>
            </a:fld>
            <a:endParaRPr lang="pt-BR"/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034495"/>
            <a:ext cx="8229600" cy="3286125"/>
          </a:xfrm>
          <a:prstGeom prst="rect">
            <a:avLst/>
          </a:prstGeom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3647381" y="5519335"/>
            <a:ext cx="4897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Figura </a:t>
            </a:r>
            <a:r>
              <a:rPr lang="pt-BR" altLang="pt-BR" sz="1800" dirty="0" smtClean="0"/>
              <a:t>16. Consumo do RSS das noticias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358624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23</a:t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6400" y="1734804"/>
            <a:ext cx="6299200" cy="2782633"/>
          </a:xfrm>
          <a:prstGeom prst="rect">
            <a:avLst/>
          </a:prstGeom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3647381" y="4732070"/>
            <a:ext cx="48972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Figura </a:t>
            </a:r>
            <a:r>
              <a:rPr lang="pt-BR" altLang="pt-BR" sz="1800" dirty="0" smtClean="0"/>
              <a:t>17. Consumo da API do SAPL (Sistema de Apoio do Processo Legislativo)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13842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24</a:t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6975" y="1734804"/>
            <a:ext cx="4718050" cy="3886200"/>
          </a:xfrm>
          <a:prstGeom prst="rect">
            <a:avLst/>
          </a:prstGeom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3647381" y="5656071"/>
            <a:ext cx="48972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Figura </a:t>
            </a:r>
            <a:r>
              <a:rPr lang="pt-BR" altLang="pt-BR" sz="1800" dirty="0" smtClean="0"/>
              <a:t>18. Exemplo de Cadastro de informação no </a:t>
            </a:r>
            <a:r>
              <a:rPr lang="pt-BR" altLang="pt-BR" sz="1800" dirty="0" err="1" smtClean="0"/>
              <a:t>Firebase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3270957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25</a:t>
            </a:fld>
            <a:endParaRPr lang="pt-BR"/>
          </a:p>
        </p:txBody>
      </p:sp>
      <p:pic>
        <p:nvPicPr>
          <p:cNvPr id="7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734804"/>
            <a:ext cx="8229600" cy="3822700"/>
          </a:xfrm>
          <a:prstGeom prst="rect">
            <a:avLst/>
          </a:prstGeom>
        </p:spPr>
      </p:pic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3647381" y="5584050"/>
            <a:ext cx="4897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Figura </a:t>
            </a:r>
            <a:r>
              <a:rPr lang="pt-BR" altLang="pt-BR" sz="1800" dirty="0" smtClean="0"/>
              <a:t>19. Autenticação do Usuário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1232137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Vivenciar experiências reais do profissional da área de tecnologia da informação;</a:t>
            </a:r>
          </a:p>
          <a:p>
            <a:r>
              <a:rPr lang="pt-BR" dirty="0"/>
              <a:t>Deve proporcionar integração da comunidade com a Entidade Municipal;</a:t>
            </a:r>
          </a:p>
          <a:p>
            <a:r>
              <a:rPr lang="pt-BR" dirty="0"/>
              <a:t> Dificuldade por conta da organização das noticias no site da Câmara e da navegação de alguns componentes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47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Fonte: IBGE, Diretoria de Pesquisas, Coordenação de Trabalho e Rendimento, Pesquisa Nacional por Amostra de Domicílios Contínua 2017. Disponível em: </a:t>
            </a:r>
            <a:r>
              <a:rPr lang="pt-BR" u="sng" dirty="0">
                <a:hlinkClick r:id="rId2"/>
              </a:rPr>
              <a:t>https://biblioteca.ibge.gov.br/visualizacao/livros/liv101631_informativo.pdf</a:t>
            </a:r>
            <a:endParaRPr lang="pt-BR" u="sng" dirty="0"/>
          </a:p>
          <a:p>
            <a:r>
              <a:rPr lang="pt-BR" dirty="0"/>
              <a:t>ZANOTELLO, S. </a:t>
            </a:r>
            <a:r>
              <a:rPr lang="en-US" b="1" dirty="0"/>
              <a:t>A </a:t>
            </a:r>
            <a:r>
              <a:rPr lang="en-US" b="1" dirty="0" err="1"/>
              <a:t>tecnologia</a:t>
            </a:r>
            <a:r>
              <a:rPr lang="en-US" b="1" dirty="0"/>
              <a:t> da </a:t>
            </a:r>
            <a:r>
              <a:rPr lang="en-US" b="1" dirty="0" err="1"/>
              <a:t>informação</a:t>
            </a:r>
            <a:r>
              <a:rPr lang="en-US" b="1" dirty="0"/>
              <a:t> no </a:t>
            </a:r>
            <a:r>
              <a:rPr lang="en-US" b="1" dirty="0" err="1"/>
              <a:t>governo</a:t>
            </a:r>
            <a:r>
              <a:rPr lang="en-US" b="1" dirty="0"/>
              <a:t> e as </a:t>
            </a:r>
            <a:r>
              <a:rPr lang="en-US" b="1" dirty="0" err="1"/>
              <a:t>compras</a:t>
            </a:r>
            <a:r>
              <a:rPr lang="en-US" b="1" dirty="0"/>
              <a:t> via internet</a:t>
            </a:r>
            <a:r>
              <a:rPr lang="en-US" dirty="0"/>
              <a:t>. </a:t>
            </a:r>
            <a:r>
              <a:rPr lang="en-US" dirty="0" err="1"/>
              <a:t>Revista</a:t>
            </a:r>
            <a:r>
              <a:rPr lang="en-US" dirty="0"/>
              <a:t> de </a:t>
            </a:r>
            <a:r>
              <a:rPr lang="en-US" dirty="0" err="1"/>
              <a:t>Estudos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Direito</a:t>
            </a:r>
            <a:r>
              <a:rPr lang="en-US" dirty="0"/>
              <a:t>. 2010.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: &lt;</a:t>
            </a:r>
            <a:r>
              <a:rPr lang="en-US" u="sng" dirty="0">
                <a:hlinkClick r:id="rId3"/>
              </a:rPr>
              <a:t>http://www.portal.anchieta.br/revistas-e-livros/direito/pdf/direito14_5.pdf</a:t>
            </a:r>
            <a:r>
              <a:rPr lang="en-US" dirty="0"/>
              <a:t>&gt;.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02 de jun. de 2019.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LIMA, J. P; RAMOS, R. A. R; FERNANDES, L. </a:t>
            </a:r>
            <a:r>
              <a:rPr lang="pt-BR" b="1" dirty="0"/>
              <a:t>A Prática de Gestão de Pavimentos em Cidades Médias Brasileiras. </a:t>
            </a:r>
            <a:r>
              <a:rPr lang="pt-BR" dirty="0"/>
              <a:t>In: PLURIS 2006: anais do 2º Congresso Luso-Brasileiro de Planeamento Urbano Regional Integrado Sustentável, 2. 2006, Braga. Anais... Braga,1985</a:t>
            </a:r>
            <a:r>
              <a:rPr lang="pt-BR" dirty="0" smtClean="0"/>
              <a:t>.</a:t>
            </a:r>
          </a:p>
          <a:p>
            <a:r>
              <a:rPr lang="pt-BR" dirty="0"/>
              <a:t>ASSIS, M. M. A.; VILLA, T. C. S. </a:t>
            </a:r>
            <a:r>
              <a:rPr lang="pt-BR" b="1" dirty="0"/>
              <a:t>O controle social e a democratização da informação: um processo em construção</a:t>
            </a:r>
            <a:r>
              <a:rPr lang="pt-BR" dirty="0"/>
              <a:t>. Revista Latino-Americana de Enfermagem, Ribeirão Preto, v.11, n.3, p.376-382, 2003. Disponível em : &lt;</a:t>
            </a:r>
            <a:r>
              <a:rPr lang="pt-BR" u="sng" dirty="0">
                <a:hlinkClick r:id="rId2"/>
              </a:rPr>
              <a:t>http://www.scielo.br/pdf/rlae/v11n3/16549.pdf</a:t>
            </a:r>
            <a:r>
              <a:rPr lang="pt-BR" dirty="0"/>
              <a:t>&gt;. Acesso em: 02 de jun. de 2019.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pt-BR" altLang="pt-BR" dirty="0"/>
              <a:t>Desenvolvimento de um aplicativo Mobile</a:t>
            </a:r>
          </a:p>
          <a:p>
            <a:pPr algn="just">
              <a:defRPr/>
            </a:pPr>
            <a:r>
              <a:rPr lang="pt-BR" altLang="pt-BR" dirty="0"/>
              <a:t>Para a Câmara Municipal</a:t>
            </a:r>
          </a:p>
          <a:p>
            <a:pPr algn="just">
              <a:buNone/>
              <a:defRPr/>
            </a:pPr>
            <a:r>
              <a:rPr lang="pt-BR" altLang="pt-BR" b="1" dirty="0"/>
              <a:t>Supervisor(a): </a:t>
            </a:r>
            <a:r>
              <a:rPr lang="pt-BR" altLang="pt-BR" dirty="0"/>
              <a:t>João </a:t>
            </a:r>
            <a:r>
              <a:rPr lang="pt-BR" altLang="pt-BR" dirty="0" err="1"/>
              <a:t>Josino</a:t>
            </a:r>
            <a:r>
              <a:rPr lang="pt-BR" altLang="pt-BR" dirty="0"/>
              <a:t> Neto ,Bacharel em Sistemas de Informação</a:t>
            </a:r>
          </a:p>
          <a:p>
            <a:pPr algn="just">
              <a:buNone/>
              <a:defRPr/>
            </a:pPr>
            <a:r>
              <a:rPr lang="pt-BR" altLang="pt-BR" b="1" dirty="0"/>
              <a:t>Orientador: </a:t>
            </a:r>
            <a:r>
              <a:rPr lang="pt-BR" altLang="pt-BR" dirty="0"/>
              <a:t>Prof.ª Dra. Catarina Souza Costa</a:t>
            </a:r>
            <a:endParaRPr lang="pt-BR"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3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77" y="3873788"/>
            <a:ext cx="3529904" cy="232820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917924" y="5754304"/>
            <a:ext cx="1270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0" dirty="0" smtClean="0"/>
              <a:t>Fonte: IBGE, 2017. </a:t>
            </a:r>
            <a:endParaRPr lang="pt-BR" sz="1050" b="0" u="sng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58" y="1654630"/>
            <a:ext cx="3384942" cy="181088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32" y="1768727"/>
            <a:ext cx="3526971" cy="373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Justificativa da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Aumentar engajamento com a população</a:t>
            </a:r>
          </a:p>
          <a:p>
            <a:r>
              <a:rPr lang="pt-BR" dirty="0"/>
              <a:t>Expandir meios para a divulgação de informação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8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Criar uma plataforma Mobile que possa melhorar o engajamento com a população de Rio Branco com a Câmara Municipal.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Desenvolvidas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Essa seção será dividida em duas </a:t>
            </a:r>
            <a:r>
              <a:rPr lang="pt-BR" dirty="0" err="1"/>
              <a:t>subções</a:t>
            </a:r>
            <a:r>
              <a:rPr lang="pt-BR" dirty="0"/>
              <a:t>:</a:t>
            </a:r>
          </a:p>
          <a:p>
            <a:r>
              <a:rPr lang="pt-BR" dirty="0"/>
              <a:t>Telas;</a:t>
            </a:r>
          </a:p>
          <a:p>
            <a:r>
              <a:rPr lang="pt-BR" dirty="0"/>
              <a:t>Código;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9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2"/>
          <a:stretch>
            <a:fillRect/>
          </a:stretch>
        </p:blipFill>
        <p:spPr bwMode="auto">
          <a:xfrm>
            <a:off x="4834745" y="1627894"/>
            <a:ext cx="252251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2056720" y="3095626"/>
            <a:ext cx="2373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Figura 1. Tela Inicial</a:t>
            </a:r>
          </a:p>
        </p:txBody>
      </p:sp>
    </p:spTree>
    <p:extLst>
      <p:ext uri="{BB962C8B-B14F-4D97-AF65-F5344CB8AC3E}">
        <p14:creationId xmlns:p14="http://schemas.microsoft.com/office/powerpoint/2010/main" val="20080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9" b="11150"/>
          <a:stretch>
            <a:fillRect/>
          </a:stretch>
        </p:blipFill>
        <p:spPr bwMode="auto">
          <a:xfrm>
            <a:off x="4728227" y="1734804"/>
            <a:ext cx="2735546" cy="43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1829878" y="3095626"/>
            <a:ext cx="2633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Figura 2. Menu Lateral</a:t>
            </a:r>
          </a:p>
        </p:txBody>
      </p:sp>
    </p:spTree>
    <p:extLst>
      <p:ext uri="{BB962C8B-B14F-4D97-AF65-F5344CB8AC3E}">
        <p14:creationId xmlns:p14="http://schemas.microsoft.com/office/powerpoint/2010/main" val="5503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514</Words>
  <Application>Microsoft Office PowerPoint</Application>
  <PresentationFormat>Widescreen</PresentationFormat>
  <Paragraphs>87</Paragraphs>
  <Slides>28</Slides>
  <Notes>1</Notes>
  <HiddenSlides>0</HiddenSlides>
  <MMClips>2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Apresentação do PowerPoint</vt:lpstr>
      <vt:lpstr>Agenda</vt:lpstr>
      <vt:lpstr>Introdução</vt:lpstr>
      <vt:lpstr>Introdução</vt:lpstr>
      <vt:lpstr>Justificativa da Pesquisa</vt:lpstr>
      <vt:lpstr>Objetivo geral</vt:lpstr>
      <vt:lpstr>Atividades Desenvolvidas</vt:lpstr>
      <vt:lpstr>Telas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Códigos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Considerações Finais</vt:lpstr>
      <vt:lpstr>Referencia</vt:lpstr>
      <vt:lpstr>Referencia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Gabriel Figuereido</cp:lastModifiedBy>
  <cp:revision>59</cp:revision>
  <dcterms:created xsi:type="dcterms:W3CDTF">2019-06-21T03:03:48Z</dcterms:created>
  <dcterms:modified xsi:type="dcterms:W3CDTF">2019-07-11T16:10:52Z</dcterms:modified>
</cp:coreProperties>
</file>