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9b9eef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9b9ee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9b9eef9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49b9eef9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49b9eef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49b9eef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5cfea0e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5cfea0e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d6f041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d6f041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d6f041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3d6f041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3d6f041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3d6f041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3d6f041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3d6f041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49b9eef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49b9eef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3d6f041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3d6f04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d6f041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3d6f041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3d6f041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3d6f041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3d6f041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3d6f041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f2f167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3f2f167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3f2f167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3f2f167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3f2f167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3f2f167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69d103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469d103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469d103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469d103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469d103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469d103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469d103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469d103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49b9eef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49b9eef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d6f041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3d6f041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49b9eef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49b9eef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49b9eef9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49b9eef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49b9eef9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349b9eef9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f4ca249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f4ca24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ff4ca249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ff4ca249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f4ca24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f4ca24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f4ca249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f4ca249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f4ca249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f4ca249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9b9eef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9b9eef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IS4lTIzaVG9gyxYtohnJeb1DcTZSeg2u/view" TargetMode="External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4900" y="2222100"/>
            <a:ext cx="8614200" cy="8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</a:t>
            </a:r>
            <a:r>
              <a:rPr lang="pt-BR"/>
              <a:t>rubro</a:t>
            </a:r>
            <a:r>
              <a:rPr lang="pt-BR"/>
              <a:t>-negra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76375"/>
            <a:ext cx="8520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Equipe: 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Adonys Henrique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Alejandro Reyes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 Gabriel Germano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Victor Alexandre.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Github: https://github.com/Gabrielgermanoo/Huffman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000" y="214225"/>
            <a:ext cx="2836007" cy="19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381000"/>
            <a:ext cx="4572000" cy="387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000" y="489400"/>
            <a:ext cx="4572001" cy="3943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850" y="514600"/>
            <a:ext cx="7062301" cy="41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237525" y="1960975"/>
            <a:ext cx="8520600" cy="1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500">
                <a:solidFill>
                  <a:srgbClr val="000000"/>
                </a:solidFill>
              </a:rPr>
              <a:t>Muitas rotações!</a:t>
            </a:r>
            <a:endParaRPr b="1" sz="3500">
              <a:solidFill>
                <a:srgbClr val="000000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Motivação:</a:t>
            </a:r>
            <a:endParaRPr b="1" sz="20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619725"/>
            <a:ext cx="85206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pt-BR" sz="1600">
                <a:solidFill>
                  <a:schemeClr val="dk1"/>
                </a:solidFill>
              </a:rPr>
              <a:t>Encontrar uma estrutura que seja mais eficiente na </a:t>
            </a:r>
            <a:r>
              <a:rPr b="1" lang="pt-BR" sz="1600">
                <a:solidFill>
                  <a:schemeClr val="dk1"/>
                </a:solidFill>
              </a:rPr>
              <a:t>inserção</a:t>
            </a:r>
            <a:r>
              <a:rPr b="1" lang="pt-BR" sz="1600">
                <a:solidFill>
                  <a:schemeClr val="dk1"/>
                </a:solidFill>
              </a:rPr>
              <a:t> e remoção.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75700"/>
            <a:ext cx="85206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Árvore </a:t>
            </a:r>
            <a:r>
              <a:rPr b="1" lang="pt-BR" sz="3500">
                <a:solidFill>
                  <a:schemeClr val="dk1"/>
                </a:solidFill>
              </a:rPr>
              <a:t>rubro-negra</a:t>
            </a:r>
            <a:endParaRPr b="1" sz="3500">
              <a:solidFill>
                <a:schemeClr val="dk1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20"/>
              <a:t>Árvore rubro-negra</a:t>
            </a:r>
            <a:endParaRPr b="1" sz="202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Originalmente criada por Rudolf Bayer em 1972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Também conhecida como árvore </a:t>
            </a:r>
            <a:r>
              <a:rPr b="1" lang="pt-BR" sz="4615">
                <a:solidFill>
                  <a:srgbClr val="FF0000"/>
                </a:solidFill>
              </a:rPr>
              <a:t>vermelho</a:t>
            </a:r>
            <a:r>
              <a:rPr b="1" lang="pt-BR" sz="4615">
                <a:solidFill>
                  <a:schemeClr val="dk1"/>
                </a:solidFill>
              </a:rPr>
              <a:t>-preto ou </a:t>
            </a:r>
            <a:r>
              <a:rPr b="1" lang="pt-BR" sz="4615">
                <a:solidFill>
                  <a:srgbClr val="FF0000"/>
                </a:solidFill>
              </a:rPr>
              <a:t>red</a:t>
            </a:r>
            <a:r>
              <a:rPr b="1" lang="pt-BR" sz="4615">
                <a:solidFill>
                  <a:schemeClr val="dk1"/>
                </a:solidFill>
              </a:rPr>
              <a:t>-black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Tipo de árvore binária balanceada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Adquiriu o seu nome atual em um trabalho de Leonidas J. Guibas e Robert Sedgewick de 1978</a:t>
            </a:r>
            <a:endParaRPr b="1" sz="4615">
              <a:solidFill>
                <a:schemeClr val="dk1"/>
              </a:solidFill>
            </a:endParaRPr>
          </a:p>
          <a:p>
            <a:pPr indent="-32384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615">
                <a:solidFill>
                  <a:schemeClr val="dk1"/>
                </a:solidFill>
              </a:rPr>
              <a:t>Utiliza um esquema de coloração dos nós para manter o balanceamento da árvore</a:t>
            </a:r>
            <a:endParaRPr b="1" sz="46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52"/>
              <a:buFont typeface="Arial"/>
              <a:buNone/>
            </a:pPr>
            <a:r>
              <a:rPr b="1" lang="pt-BR" sz="2242"/>
              <a:t>Propriedades:</a:t>
            </a:r>
            <a:endParaRPr sz="3022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da árvore é </a:t>
            </a:r>
            <a:r>
              <a:rPr b="1" lang="pt-BR" sz="1600">
                <a:solidFill>
                  <a:srgbClr val="FF0000"/>
                </a:solidFill>
              </a:rPr>
              <a:t>vermelho </a:t>
            </a:r>
            <a:r>
              <a:rPr b="1" lang="pt-BR" sz="1600">
                <a:solidFill>
                  <a:schemeClr val="dk1"/>
                </a:solidFill>
              </a:rPr>
              <a:t>ou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A raiz é sempre preta.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Todo nó folha (NULL) é preto.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Se um nó é vermelho, então seus filhos são pretos.</a:t>
            </a:r>
            <a:br>
              <a:rPr b="1" lang="pt-BR" sz="1600">
                <a:solidFill>
                  <a:schemeClr val="dk1"/>
                </a:solidFill>
              </a:rPr>
            </a:br>
            <a:r>
              <a:rPr b="1" lang="pt-BR" sz="1600">
                <a:solidFill>
                  <a:schemeClr val="dk1"/>
                </a:solidFill>
              </a:rPr>
              <a:t>	Não existem nós </a:t>
            </a:r>
            <a:r>
              <a:rPr b="1" lang="pt-BR" sz="1600">
                <a:solidFill>
                  <a:srgbClr val="FF0000"/>
                </a:solidFill>
              </a:rPr>
              <a:t>vermelhos</a:t>
            </a:r>
            <a:r>
              <a:rPr b="1" lang="pt-BR" sz="1600">
                <a:solidFill>
                  <a:schemeClr val="dk1"/>
                </a:solidFill>
              </a:rPr>
              <a:t> consecutivos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pt-BR" sz="1600">
                <a:solidFill>
                  <a:schemeClr val="dk1"/>
                </a:solidFill>
              </a:rPr>
              <a:t>Para cada nó, todos os caminhos desse nó para os nós folhas descendentes contém o mesmo número de nós pretos.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pt-BR"/>
            </a:b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pt-BR" sz="2020"/>
              <a:t>Exemplo de árvore rubro-negra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9100" y="754225"/>
            <a:ext cx="5733200" cy="410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/>
              <a:t>Complexidade</a:t>
            </a:r>
            <a:endParaRPr b="1" sz="2000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r>
              <a:rPr b="1" lang="pt-BR" sz="1600">
                <a:solidFill>
                  <a:schemeClr val="dk1"/>
                </a:solidFill>
              </a:rPr>
              <a:t>busca      </a:t>
            </a:r>
            <a:r>
              <a:rPr lang="pt-BR" sz="1600">
                <a:solidFill>
                  <a:schemeClr val="dk1"/>
                </a:solidFill>
              </a:rPr>
              <a:t>O(log n)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r>
              <a:rPr b="1" lang="pt-BR" sz="1600">
                <a:solidFill>
                  <a:schemeClr val="dk1"/>
                </a:solidFill>
              </a:rPr>
              <a:t>inserção	</a:t>
            </a:r>
            <a:r>
              <a:rPr lang="pt-BR" sz="1600">
                <a:solidFill>
                  <a:schemeClr val="dk1"/>
                </a:solidFill>
              </a:rPr>
              <a:t>O(log n)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r>
              <a:rPr b="1" lang="pt-BR" sz="1600">
                <a:solidFill>
                  <a:schemeClr val="dk1"/>
                </a:solidFill>
              </a:rPr>
              <a:t>remoção</a:t>
            </a:r>
            <a:r>
              <a:rPr lang="pt-BR" sz="1600">
                <a:solidFill>
                  <a:schemeClr val="dk1"/>
                </a:solidFill>
              </a:rPr>
              <a:t>  O(log n)</a:t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r>
              <a:rPr b="1" lang="pt-BR" sz="1600">
                <a:solidFill>
                  <a:schemeClr val="dk1"/>
                </a:solidFill>
              </a:rPr>
              <a:t>rotações</a:t>
            </a:r>
            <a:r>
              <a:rPr lang="pt-BR" sz="1600">
                <a:solidFill>
                  <a:schemeClr val="dk1"/>
                </a:solidFill>
              </a:rPr>
              <a:t>  O(1)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				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Struct </a:t>
            </a:r>
            <a:endParaRPr b="1" sz="1300"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4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_tree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item;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cor;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*left;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red_black_tree</a:t>
            </a: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*right;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376" y="1446600"/>
            <a:ext cx="4345700" cy="33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/>
              <a:t>Introdução</a:t>
            </a:r>
            <a:endParaRPr b="1" sz="20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7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Adicione os nós </a:t>
            </a:r>
            <a:r>
              <a:rPr lang="pt-BR" sz="1600">
                <a:solidFill>
                  <a:schemeClr val="dk1"/>
                </a:solidFill>
              </a:rPr>
              <a:t>9</a:t>
            </a:r>
            <a:r>
              <a:rPr lang="pt-BR" sz="1600">
                <a:solidFill>
                  <a:schemeClr val="dk1"/>
                </a:solidFill>
              </a:rPr>
              <a:t>, 11 e 13 nessa árvore AVL.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00" y="1844250"/>
            <a:ext cx="4745825" cy="30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-1324" r="16936" t="0"/>
          <a:stretch/>
        </p:blipFill>
        <p:spPr>
          <a:xfrm>
            <a:off x="3500613" y="1017725"/>
            <a:ext cx="494482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63" y="1017725"/>
            <a:ext cx="28020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00">
                <a:latin typeface="Times New Roman"/>
                <a:ea typeface="Times New Roman"/>
                <a:cs typeface="Times New Roman"/>
                <a:sym typeface="Times New Roman"/>
              </a:rPr>
              <a:t>Códigos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63" y="1017725"/>
            <a:ext cx="294222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092" y="1017725"/>
            <a:ext cx="37660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297450"/>
            <a:ext cx="85206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BR" sz="20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Executando:</a:t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Adicione os nós 9, 11 e 13 nessa árvore rubro-negra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1" sz="20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20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075" y="1148000"/>
            <a:ext cx="5511894" cy="38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00" y="152400"/>
            <a:ext cx="573199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600" y="152400"/>
            <a:ext cx="5862799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313" y="152400"/>
            <a:ext cx="515536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38" y="152400"/>
            <a:ext cx="597772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475" y="152400"/>
            <a:ext cx="5377046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/>
          <p:nvPr/>
        </p:nvSpPr>
        <p:spPr>
          <a:xfrm>
            <a:off x="3626300" y="417425"/>
            <a:ext cx="1056575" cy="821775"/>
          </a:xfrm>
          <a:custGeom>
            <a:rect b="b" l="l" r="r" t="t"/>
            <a:pathLst>
              <a:path extrusionOk="0" h="32871" w="42263">
                <a:moveTo>
                  <a:pt x="42263" y="32871"/>
                </a:moveTo>
                <a:cubicBezTo>
                  <a:pt x="42263" y="25441"/>
                  <a:pt x="41257" y="16731"/>
                  <a:pt x="36002" y="11479"/>
                </a:cubicBezTo>
                <a:cubicBezTo>
                  <a:pt x="27093" y="2575"/>
                  <a:pt x="12596" y="0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1" name="Google Shape;231;p39"/>
          <p:cNvCxnSpPr/>
          <p:nvPr/>
        </p:nvCxnSpPr>
        <p:spPr>
          <a:xfrm rot="10800000">
            <a:off x="3600100" y="430450"/>
            <a:ext cx="2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025" y="152400"/>
            <a:ext cx="635196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296750" y="346200"/>
            <a:ext cx="8535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Para terminar, vamos remover os nós cujos elementos são 1 e 5.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7450" y="795475"/>
            <a:ext cx="5594221" cy="426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20700"/>
            <a:ext cx="8520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0" y="420688"/>
            <a:ext cx="53340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425" y="181288"/>
            <a:ext cx="5423149" cy="47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3"/>
          <p:cNvSpPr txBox="1"/>
          <p:nvPr/>
        </p:nvSpPr>
        <p:spPr>
          <a:xfrm>
            <a:off x="420375" y="469850"/>
            <a:ext cx="808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Voltando à motivação…</a:t>
            </a:r>
            <a:endParaRPr b="1" sz="2000"/>
          </a:p>
        </p:txBody>
      </p:sp>
      <p:sp>
        <p:nvSpPr>
          <p:cNvPr id="257" name="Google Shape;257;p43"/>
          <p:cNvSpPr txBox="1"/>
          <p:nvPr/>
        </p:nvSpPr>
        <p:spPr>
          <a:xfrm flipH="1">
            <a:off x="754200" y="2112050"/>
            <a:ext cx="783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Pudemos ver com o exemplo mostrado que, mesmo numa árvore pequena, quando se trata de remoção e inserção, ela tem uma eficiência muito maior por não ser tão rigorosamente balanceada.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 title="videoplayback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113" y="357088"/>
            <a:ext cx="5905775" cy="44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98" y="458737"/>
            <a:ext cx="7115024" cy="42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250" y="152400"/>
            <a:ext cx="667550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309563"/>
            <a:ext cx="8420100" cy="45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0" y="152400"/>
            <a:ext cx="662200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350" y="152400"/>
            <a:ext cx="662529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96750" y="346200"/>
            <a:ext cx="8535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Para terminar, vamos remover os nós cujos elementos são 1 e 5.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025" y="4495184"/>
            <a:ext cx="958975" cy="64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175" y="832063"/>
            <a:ext cx="55816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