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d6f041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d6f041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d6f041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3d6f041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d6f041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3d6f041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d6f041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3d6f041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3d6f041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3d6f04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d6f041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3d6f041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3d6f041f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3d6f041f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f2f167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f2f167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3f2f167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3f2f167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3f2f1678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3f2f1678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3d6f041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3d6f041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469d103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469d103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469d103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469d103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469d103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469d103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469d103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469d103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3d6f041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3d6f041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f4ca249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f4ca249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ff4ca249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ff4ca249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ff4ca249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ff4ca249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f4ca249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f4ca249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ff4ca249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ff4ca249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5cfea0ed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5cfea0e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4900" y="2222100"/>
            <a:ext cx="8614200" cy="8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</a:t>
            </a:r>
            <a:r>
              <a:rPr lang="pt-BR"/>
              <a:t>rubro</a:t>
            </a:r>
            <a:r>
              <a:rPr lang="pt-BR"/>
              <a:t>-negra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76375"/>
            <a:ext cx="85206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Equipe: </a:t>
            </a: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600">
                <a:solidFill>
                  <a:schemeClr val="dk1"/>
                </a:solidFill>
              </a:rPr>
              <a:t>Adonys Henrique</a:t>
            </a: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600">
                <a:solidFill>
                  <a:schemeClr val="dk1"/>
                </a:solidFill>
              </a:rPr>
              <a:t>Alejandro Reyes</a:t>
            </a: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600">
                <a:solidFill>
                  <a:schemeClr val="dk1"/>
                </a:solidFill>
              </a:rPr>
              <a:t> Gabriel Germano</a:t>
            </a: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600">
                <a:solidFill>
                  <a:schemeClr val="dk1"/>
                </a:solidFill>
              </a:rPr>
              <a:t>Victor Alexandre.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Github: https://github.com/Gabrielgermanoo/Huffman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000" y="214225"/>
            <a:ext cx="2836007" cy="19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275700"/>
            <a:ext cx="8520600" cy="3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Árvore </a:t>
            </a:r>
            <a:r>
              <a:rPr b="1" lang="pt-BR" sz="4000">
                <a:solidFill>
                  <a:schemeClr val="dk1"/>
                </a:solidFill>
              </a:rPr>
              <a:t>rubro-negra</a:t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020"/>
              <a:t>Árvore rubro-negra</a:t>
            </a:r>
            <a:endParaRPr b="1" sz="2020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238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615">
                <a:solidFill>
                  <a:schemeClr val="dk1"/>
                </a:solidFill>
              </a:rPr>
              <a:t>Originalmente criada por Rudolf Bayer em 1972</a:t>
            </a:r>
            <a:endParaRPr b="1" sz="4615">
              <a:solidFill>
                <a:schemeClr val="dk1"/>
              </a:solidFill>
            </a:endParaRPr>
          </a:p>
          <a:p>
            <a:pPr indent="-3238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615">
                <a:solidFill>
                  <a:schemeClr val="dk1"/>
                </a:solidFill>
              </a:rPr>
              <a:t>Também conhecida como árvore </a:t>
            </a:r>
            <a:r>
              <a:rPr b="1" lang="pt-BR" sz="4615">
                <a:solidFill>
                  <a:srgbClr val="FF0000"/>
                </a:solidFill>
              </a:rPr>
              <a:t>vermelho</a:t>
            </a:r>
            <a:r>
              <a:rPr b="1" lang="pt-BR" sz="4615">
                <a:solidFill>
                  <a:schemeClr val="dk1"/>
                </a:solidFill>
              </a:rPr>
              <a:t>-preto ou </a:t>
            </a:r>
            <a:r>
              <a:rPr b="1" lang="pt-BR" sz="4615">
                <a:solidFill>
                  <a:srgbClr val="FF0000"/>
                </a:solidFill>
              </a:rPr>
              <a:t>red</a:t>
            </a:r>
            <a:r>
              <a:rPr b="1" lang="pt-BR" sz="4615">
                <a:solidFill>
                  <a:schemeClr val="dk1"/>
                </a:solidFill>
              </a:rPr>
              <a:t>-black</a:t>
            </a:r>
            <a:endParaRPr b="1" sz="4615">
              <a:solidFill>
                <a:schemeClr val="dk1"/>
              </a:solidFill>
            </a:endParaRPr>
          </a:p>
          <a:p>
            <a:pPr indent="-3238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615">
                <a:solidFill>
                  <a:schemeClr val="dk1"/>
                </a:solidFill>
              </a:rPr>
              <a:t>Tipo de árvore binária balanceada</a:t>
            </a:r>
            <a:endParaRPr b="1" sz="4615">
              <a:solidFill>
                <a:schemeClr val="dk1"/>
              </a:solidFill>
            </a:endParaRPr>
          </a:p>
          <a:p>
            <a:pPr indent="-3238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615">
                <a:solidFill>
                  <a:schemeClr val="dk1"/>
                </a:solidFill>
              </a:rPr>
              <a:t>Adquiriu o seu nome atual em um trabalho de Leonidas J. Guibas e Robert Sedgewick de 1978</a:t>
            </a:r>
            <a:endParaRPr b="1" sz="4615">
              <a:solidFill>
                <a:schemeClr val="dk1"/>
              </a:solidFill>
            </a:endParaRPr>
          </a:p>
          <a:p>
            <a:pPr indent="-3238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615">
                <a:solidFill>
                  <a:schemeClr val="dk1"/>
                </a:solidFill>
              </a:rPr>
              <a:t>Utiliza um esquema de coloração dos nós para manter o balanceamento da árvore</a:t>
            </a:r>
            <a:endParaRPr b="1" sz="46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152"/>
              <a:buFont typeface="Arial"/>
              <a:buNone/>
            </a:pPr>
            <a:r>
              <a:rPr b="1" lang="pt-BR" sz="2242">
                <a:latin typeface="Times New Roman"/>
                <a:ea typeface="Times New Roman"/>
                <a:cs typeface="Times New Roman"/>
                <a:sym typeface="Times New Roman"/>
              </a:rPr>
              <a:t>Propriedades:</a:t>
            </a:r>
            <a:endParaRPr sz="302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Todo nó da árvore é </a:t>
            </a:r>
            <a:r>
              <a:rPr b="1" lang="pt-BR" sz="1600">
                <a:solidFill>
                  <a:srgbClr val="FF0000"/>
                </a:solidFill>
              </a:rPr>
              <a:t>vermelho </a:t>
            </a:r>
            <a:r>
              <a:rPr b="1" lang="pt-BR" sz="1600">
                <a:solidFill>
                  <a:schemeClr val="dk1"/>
                </a:solidFill>
              </a:rPr>
              <a:t>ou preto.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A raiz é sempre preta.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Todo nó folha (NULL) é preto.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Se um nó é vermelho, então seus filhos são pretos.</a:t>
            </a: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600">
                <a:solidFill>
                  <a:schemeClr val="dk1"/>
                </a:solidFill>
              </a:rPr>
              <a:t>	Não existem nós </a:t>
            </a:r>
            <a:r>
              <a:rPr b="1" lang="pt-BR" sz="1600">
                <a:solidFill>
                  <a:srgbClr val="FF0000"/>
                </a:solidFill>
              </a:rPr>
              <a:t>vermelhos</a:t>
            </a:r>
            <a:r>
              <a:rPr b="1" lang="pt-BR" sz="1600">
                <a:solidFill>
                  <a:schemeClr val="dk1"/>
                </a:solidFill>
              </a:rPr>
              <a:t> consecutivos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Para cada nó, todos os caminhos desse nó para os nós folhas descendentes contém o mesmo número de nós pretos.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pt-BR"/>
            </a:b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b="1" lang="pt-BR" sz="2020"/>
              <a:t>Árvore rubro-negra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775" y="445025"/>
            <a:ext cx="6387700" cy="45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/>
              <a:t>Struct </a:t>
            </a:r>
            <a:endParaRPr b="1" sz="1300"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red_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_tree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item;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cor;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red_black_tree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*left;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red_black_tree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*right;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					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596" y="1967850"/>
            <a:ext cx="3765850" cy="28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latin typeface="Times New Roman"/>
                <a:ea typeface="Times New Roman"/>
                <a:cs typeface="Times New Roman"/>
                <a:sym typeface="Times New Roman"/>
              </a:rPr>
              <a:t>Códigos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0" l="-1324" r="16936" t="0"/>
          <a:stretch/>
        </p:blipFill>
        <p:spPr>
          <a:xfrm>
            <a:off x="3500613" y="1017725"/>
            <a:ext cx="494482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63" y="1017725"/>
            <a:ext cx="280204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latin typeface="Times New Roman"/>
                <a:ea typeface="Times New Roman"/>
                <a:cs typeface="Times New Roman"/>
                <a:sym typeface="Times New Roman"/>
              </a:rPr>
              <a:t>Códigos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863" y="1017725"/>
            <a:ext cx="294222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0092" y="1017725"/>
            <a:ext cx="37660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297450"/>
            <a:ext cx="85206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pt-BR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Executando:</a:t>
            </a:r>
            <a:endParaRPr b="1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Adicione os nós 9, 11 e 13 nessa árvore rubro-negra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1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20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075" y="1148000"/>
            <a:ext cx="5511894" cy="38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000" y="152400"/>
            <a:ext cx="573199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600" y="152400"/>
            <a:ext cx="5862799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/>
              <a:t>Introdução</a:t>
            </a:r>
            <a:endParaRPr b="1" sz="20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78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Adicione os nós </a:t>
            </a:r>
            <a:r>
              <a:rPr lang="pt-BR" sz="1600">
                <a:solidFill>
                  <a:schemeClr val="dk1"/>
                </a:solidFill>
              </a:rPr>
              <a:t>9</a:t>
            </a:r>
            <a:r>
              <a:rPr lang="pt-BR" sz="1600">
                <a:solidFill>
                  <a:schemeClr val="dk1"/>
                </a:solidFill>
              </a:rPr>
              <a:t>, 11 e 13 nessa árvore AVL.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200" y="1844250"/>
            <a:ext cx="4745825" cy="30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313" y="152400"/>
            <a:ext cx="515536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138" y="152400"/>
            <a:ext cx="59777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475" y="152400"/>
            <a:ext cx="537704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25" y="152400"/>
            <a:ext cx="635196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420700"/>
            <a:ext cx="85206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0" y="420688"/>
            <a:ext cx="53340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98" y="458737"/>
            <a:ext cx="7115024" cy="42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250" y="152400"/>
            <a:ext cx="667550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309563"/>
            <a:ext cx="8420100" cy="45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000" y="152400"/>
            <a:ext cx="6622003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350" y="152400"/>
            <a:ext cx="662529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Motivação:</a:t>
            </a:r>
            <a:endParaRPr b="1" sz="20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Encontrar uma estrutura que seja mais eficiente na </a:t>
            </a:r>
            <a:r>
              <a:rPr b="1" lang="pt-BR" sz="1600">
                <a:solidFill>
                  <a:schemeClr val="dk1"/>
                </a:solidFill>
              </a:rPr>
              <a:t>inserção</a:t>
            </a:r>
            <a:r>
              <a:rPr b="1" lang="pt-BR" sz="1600">
                <a:solidFill>
                  <a:schemeClr val="dk1"/>
                </a:solidFill>
              </a:rPr>
              <a:t> e remoção.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Demonstrar, exemplificando, que essa estrutura é mais eficiente </a:t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