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d6f041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d6f041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d6f041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d6f041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d6f041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d6f041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d6f041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d6f041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d6f041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d6f04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d6f041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d6f041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d6f041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d6f041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2f167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2f167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f2f167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f2f167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f2f167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f2f167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d6f041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3d6f041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69d103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469d103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69d103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69d103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69d103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69d103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69d10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469d10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d6f041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d6f041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f4ca24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f4ca24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f4ca249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f4ca249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f4ca24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f4ca24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f4ca249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f4ca249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f4ca249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f4ca24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cfea0e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cfea0e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900" y="2222100"/>
            <a:ext cx="86142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</a:t>
            </a:r>
            <a:r>
              <a:rPr lang="pt-BR"/>
              <a:t>rubro</a:t>
            </a:r>
            <a:r>
              <a:rPr lang="pt-BR"/>
              <a:t>-negra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6375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Equipe: 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Adonys Henrique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Alejandro Reyes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 Gabriel Germano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Victor Alexandre.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Github: https://github.com/Gabrielgermanoo/Huffman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0" y="214225"/>
            <a:ext cx="2836007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75700"/>
            <a:ext cx="8520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Árvore </a:t>
            </a:r>
            <a:r>
              <a:rPr b="1" lang="pt-BR" sz="4000">
                <a:solidFill>
                  <a:schemeClr val="dk1"/>
                </a:solidFill>
              </a:rPr>
              <a:t>rubro-negra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20"/>
              <a:t>Árvore rubro-negra</a:t>
            </a:r>
            <a:endParaRPr b="1" sz="202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Originalmente criada por Rudolf Bayer em 1972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Também conhecida como árvore </a:t>
            </a:r>
            <a:r>
              <a:rPr b="1" lang="pt-BR" sz="4615">
                <a:solidFill>
                  <a:srgbClr val="FF0000"/>
                </a:solidFill>
              </a:rPr>
              <a:t>vermelho</a:t>
            </a:r>
            <a:r>
              <a:rPr b="1" lang="pt-BR" sz="4615">
                <a:solidFill>
                  <a:schemeClr val="dk1"/>
                </a:solidFill>
              </a:rPr>
              <a:t>-preto ou </a:t>
            </a:r>
            <a:r>
              <a:rPr b="1" lang="pt-BR" sz="4615">
                <a:solidFill>
                  <a:srgbClr val="FF0000"/>
                </a:solidFill>
              </a:rPr>
              <a:t>red</a:t>
            </a:r>
            <a:r>
              <a:rPr b="1" lang="pt-BR" sz="4615">
                <a:solidFill>
                  <a:schemeClr val="dk1"/>
                </a:solidFill>
              </a:rPr>
              <a:t>-black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Tipo de árvore binária balanceada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Adquiriu o seu nome atual em um trabalho de Leonidas J. Guibas e Robert Sedgewick de 1978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Utiliza um esquema de coloração dos nós para manter o balanceamento da árvore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52"/>
              <a:buFont typeface="Arial"/>
              <a:buNone/>
            </a:pPr>
            <a:r>
              <a:rPr b="1" lang="pt-BR" sz="2242">
                <a:latin typeface="Times New Roman"/>
                <a:ea typeface="Times New Roman"/>
                <a:cs typeface="Times New Roman"/>
                <a:sym typeface="Times New Roman"/>
              </a:rPr>
              <a:t>Propriedades:</a:t>
            </a:r>
            <a:endParaRPr sz="302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da árvore é </a:t>
            </a:r>
            <a:r>
              <a:rPr b="1" lang="pt-BR" sz="1600">
                <a:solidFill>
                  <a:srgbClr val="FF0000"/>
                </a:solidFill>
              </a:rPr>
              <a:t>vermelho </a:t>
            </a:r>
            <a:r>
              <a:rPr b="1" lang="pt-BR" sz="1600">
                <a:solidFill>
                  <a:schemeClr val="dk1"/>
                </a:solidFill>
              </a:rPr>
              <a:t>ou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A raiz é sempre preta.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folha (NULL) é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Se um nó é vermelho, então seus filhos são pretos.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	Não existem nós </a:t>
            </a:r>
            <a:r>
              <a:rPr b="1" lang="pt-BR" sz="1600">
                <a:solidFill>
                  <a:srgbClr val="FF0000"/>
                </a:solidFill>
              </a:rPr>
              <a:t>vermelhos</a:t>
            </a:r>
            <a:r>
              <a:rPr b="1" lang="pt-BR" sz="1600">
                <a:solidFill>
                  <a:schemeClr val="dk1"/>
                </a:solidFill>
              </a:rPr>
              <a:t> consecutivos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Para cada nó, todos os caminhos desse nó para os nós folhas descendentes contém o mesmo número de nós pretos.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pt-BR" sz="2020"/>
              <a:t>Árvore rubro-negra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75" y="445025"/>
            <a:ext cx="6387700" cy="4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Struct </a:t>
            </a:r>
            <a:endParaRPr b="1" sz="13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_tree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item;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*left;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*right;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96" y="1967850"/>
            <a:ext cx="3765850" cy="28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-1324" r="16936" t="0"/>
          <a:stretch/>
        </p:blipFill>
        <p:spPr>
          <a:xfrm>
            <a:off x="3500613" y="1017725"/>
            <a:ext cx="49448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63" y="1017725"/>
            <a:ext cx="28020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63" y="1017725"/>
            <a:ext cx="29422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092" y="1017725"/>
            <a:ext cx="3766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297450"/>
            <a:ext cx="8520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BR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Executando:</a:t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Adicione os nós 9, 11 e 13 nessa árvore rubro-negra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20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75" y="1148000"/>
            <a:ext cx="5511894" cy="38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0" y="152400"/>
            <a:ext cx="57319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600" y="152400"/>
            <a:ext cx="586279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Introdução</a:t>
            </a:r>
            <a:endParaRPr b="1" sz="2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7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Adicione os nós </a:t>
            </a:r>
            <a:r>
              <a:rPr lang="pt-BR" sz="1600">
                <a:solidFill>
                  <a:schemeClr val="dk1"/>
                </a:solidFill>
              </a:rPr>
              <a:t>9</a:t>
            </a:r>
            <a:r>
              <a:rPr lang="pt-BR" sz="1600">
                <a:solidFill>
                  <a:schemeClr val="dk1"/>
                </a:solidFill>
              </a:rPr>
              <a:t>, 11 e 13 nessa árvore AVL.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00" y="1844250"/>
            <a:ext cx="4745825" cy="30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13" y="152400"/>
            <a:ext cx="51553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38" y="152400"/>
            <a:ext cx="59777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75" y="152400"/>
            <a:ext cx="53770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25" y="152400"/>
            <a:ext cx="63519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20700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420688"/>
            <a:ext cx="533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98" y="458737"/>
            <a:ext cx="7115024" cy="42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52400"/>
            <a:ext cx="667550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9563"/>
            <a:ext cx="84201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0" y="152400"/>
            <a:ext cx="662200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52400"/>
            <a:ext cx="662529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Motivação:</a:t>
            </a:r>
            <a:endParaRPr b="1" sz="20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Encontrar uma estrutura que seja mais eficiente na </a:t>
            </a:r>
            <a:r>
              <a:rPr b="1" lang="pt-BR" sz="1600">
                <a:solidFill>
                  <a:schemeClr val="dk1"/>
                </a:solidFill>
              </a:rPr>
              <a:t>inserção</a:t>
            </a:r>
            <a:r>
              <a:rPr b="1" lang="pt-BR" sz="1600">
                <a:solidFill>
                  <a:schemeClr val="dk1"/>
                </a:solidFill>
              </a:rPr>
              <a:t> e remoção.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Demonstrar, exemplificando, que essa estrutura é mais eficiente 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