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64" r:id="rId4"/>
    <p:sldId id="265" r:id="rId5"/>
    <p:sldId id="266" r:id="rId6"/>
    <p:sldId id="261" r:id="rId7"/>
    <p:sldId id="268" r:id="rId8"/>
    <p:sldId id="269" r:id="rId9"/>
    <p:sldId id="267" r:id="rId10"/>
    <p:sldId id="271" r:id="rId11"/>
    <p:sldId id="275" r:id="rId12"/>
    <p:sldId id="272" r:id="rId13"/>
    <p:sldId id="273" r:id="rId14"/>
    <p:sldId id="274" r:id="rId15"/>
    <p:sldId id="282" r:id="rId16"/>
    <p:sldId id="283" r:id="rId17"/>
    <p:sldId id="284" r:id="rId18"/>
    <p:sldId id="285" r:id="rId19"/>
    <p:sldId id="295" r:id="rId20"/>
    <p:sldId id="270" r:id="rId21"/>
    <p:sldId id="286" r:id="rId22"/>
    <p:sldId id="287" r:id="rId23"/>
    <p:sldId id="288" r:id="rId24"/>
    <p:sldId id="289" r:id="rId25"/>
    <p:sldId id="290" r:id="rId26"/>
    <p:sldId id="291" r:id="rId27"/>
    <p:sldId id="292" r:id="rId28"/>
    <p:sldId id="294" r:id="rId29"/>
    <p:sldId id="293" r:id="rId30"/>
    <p:sldId id="279" r:id="rId31"/>
    <p:sldId id="280" r:id="rId32"/>
    <p:sldId id="281" r:id="rId33"/>
    <p:sldId id="276" r:id="rId34"/>
    <p:sldId id="277" r:id="rId35"/>
    <p:sldId id="278"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0" r:id="rId52"/>
    <p:sldId id="312" r:id="rId53"/>
    <p:sldId id="313" r:id="rId54"/>
    <p:sldId id="314" r:id="rId55"/>
    <p:sldId id="315" r:id="rId56"/>
    <p:sldId id="316" r:id="rId57"/>
    <p:sldId id="317" r:id="rId58"/>
    <p:sldId id="318" r:id="rId59"/>
    <p:sldId id="319" r:id="rId60"/>
    <p:sldId id="32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20" autoAdjust="0"/>
  </p:normalViewPr>
  <p:slideViewPr>
    <p:cSldViewPr snapToGrid="0" snapToObjects="1">
      <p:cViewPr varScale="1">
        <p:scale>
          <a:sx n="75" d="100"/>
          <a:sy n="75" d="100"/>
        </p:scale>
        <p:origin x="-23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038A7-0A76-0546-82E5-BEDC512B0421}" type="datetimeFigureOut">
              <a:rPr lang="en-US" smtClean="0"/>
              <a:t>4/1/16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600AC-9ED3-A849-8CF4-AB6E892C75D4}" type="slidenum">
              <a:rPr lang="en-US" smtClean="0"/>
              <a:t>‹#›</a:t>
            </a:fld>
            <a:endParaRPr lang="en-US"/>
          </a:p>
        </p:txBody>
      </p:sp>
    </p:spTree>
    <p:extLst>
      <p:ext uri="{BB962C8B-B14F-4D97-AF65-F5344CB8AC3E}">
        <p14:creationId xmlns:p14="http://schemas.microsoft.com/office/powerpoint/2010/main" val="1346686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UCP/CPU</a:t>
            </a:r>
          </a:p>
          <a:p>
            <a:r>
              <a:rPr lang="en-US" dirty="0" smtClean="0"/>
              <a:t>UC: Gera </a:t>
            </a:r>
            <a:r>
              <a:rPr lang="en-US" dirty="0" err="1" smtClean="0"/>
              <a:t>os</a:t>
            </a:r>
            <a:r>
              <a:rPr lang="en-US" dirty="0" smtClean="0"/>
              <a:t> </a:t>
            </a:r>
            <a:r>
              <a:rPr lang="en-US" dirty="0" err="1" smtClean="0"/>
              <a:t>sinais</a:t>
            </a:r>
            <a:r>
              <a:rPr lang="en-US" dirty="0" smtClean="0"/>
              <a:t> </a:t>
            </a:r>
            <a:r>
              <a:rPr lang="en-US" dirty="0" err="1" smtClean="0"/>
              <a:t>necessarios</a:t>
            </a:r>
            <a:r>
              <a:rPr lang="en-US" dirty="0" smtClean="0"/>
              <a:t> </a:t>
            </a:r>
            <a:r>
              <a:rPr lang="en-US" dirty="0" err="1" smtClean="0"/>
              <a:t>para</a:t>
            </a:r>
            <a:r>
              <a:rPr lang="en-US" baseline="0" dirty="0" smtClean="0"/>
              <a:t> </a:t>
            </a:r>
            <a:r>
              <a:rPr lang="en-US" baseline="0" dirty="0" err="1" smtClean="0"/>
              <a:t>controlar</a:t>
            </a:r>
            <a:r>
              <a:rPr lang="en-US" baseline="0" dirty="0" smtClean="0"/>
              <a:t> a </a:t>
            </a:r>
            <a:r>
              <a:rPr lang="en-US" baseline="0" dirty="0" err="1" smtClean="0"/>
              <a:t>execução</a:t>
            </a:r>
            <a:r>
              <a:rPr lang="en-US" baseline="0" dirty="0" smtClean="0"/>
              <a:t> dos </a:t>
            </a:r>
            <a:r>
              <a:rPr lang="en-US" baseline="0" dirty="0" err="1" smtClean="0"/>
              <a:t>programas</a:t>
            </a:r>
            <a:r>
              <a:rPr lang="en-US" baseline="0" dirty="0" smtClean="0"/>
              <a:t> no </a:t>
            </a:r>
            <a:r>
              <a:rPr lang="en-US" baseline="0" dirty="0" err="1" smtClean="0"/>
              <a:t>computador</a:t>
            </a:r>
            <a:endParaRPr lang="en-US" dirty="0" smtClean="0"/>
          </a:p>
          <a:p>
            <a:r>
              <a:rPr lang="en-US" dirty="0" smtClean="0"/>
              <a:t>ULA: </a:t>
            </a:r>
            <a:r>
              <a:rPr lang="en-US" dirty="0" err="1" smtClean="0"/>
              <a:t>Execução</a:t>
            </a:r>
            <a:r>
              <a:rPr lang="en-US" dirty="0" smtClean="0"/>
              <a:t> das </a:t>
            </a:r>
            <a:r>
              <a:rPr lang="en-US" dirty="0" err="1" smtClean="0"/>
              <a:t>instruções</a:t>
            </a:r>
            <a:endParaRPr lang="en-US" dirty="0" smtClean="0"/>
          </a:p>
          <a:p>
            <a:r>
              <a:rPr lang="en-US" dirty="0" err="1" smtClean="0"/>
              <a:t>Registradores</a:t>
            </a:r>
            <a:r>
              <a:rPr lang="en-US" dirty="0" smtClean="0"/>
              <a:t>: </a:t>
            </a:r>
            <a:r>
              <a:rPr lang="en-US" dirty="0" err="1" smtClean="0"/>
              <a:t>Armazenamentos</a:t>
            </a:r>
            <a:r>
              <a:rPr lang="en-US" dirty="0" smtClean="0"/>
              <a:t> </a:t>
            </a:r>
            <a:r>
              <a:rPr lang="en-US" dirty="0" err="1" smtClean="0"/>
              <a:t>temporarios</a:t>
            </a:r>
            <a:r>
              <a:rPr lang="en-US" dirty="0" smtClean="0"/>
              <a:t>.</a:t>
            </a:r>
            <a:r>
              <a:rPr lang="en-US" baseline="0" dirty="0" smtClean="0"/>
              <a:t> </a:t>
            </a:r>
            <a:r>
              <a:rPr lang="en-US" baseline="0" dirty="0" err="1" smtClean="0"/>
              <a:t>Propositos</a:t>
            </a:r>
            <a:r>
              <a:rPr lang="en-US" baseline="0" dirty="0" smtClean="0"/>
              <a:t> </a:t>
            </a:r>
            <a:r>
              <a:rPr lang="en-US" baseline="0" dirty="0" err="1" smtClean="0"/>
              <a:t>especificos</a:t>
            </a:r>
            <a:endParaRPr lang="en-US" baseline="0" dirty="0" smtClean="0"/>
          </a:p>
          <a:p>
            <a:r>
              <a:rPr lang="en-US" baseline="0" dirty="0" smtClean="0"/>
              <a:t> - </a:t>
            </a:r>
            <a:r>
              <a:rPr lang="en-US" baseline="0" dirty="0" err="1" smtClean="0"/>
              <a:t>Contador</a:t>
            </a:r>
            <a:r>
              <a:rPr lang="en-US" baseline="0" dirty="0" smtClean="0"/>
              <a:t> de </a:t>
            </a:r>
            <a:r>
              <a:rPr lang="en-US" baseline="0" dirty="0" err="1" smtClean="0"/>
              <a:t>Programas</a:t>
            </a:r>
            <a:r>
              <a:rPr lang="en-US" baseline="0" dirty="0" smtClean="0"/>
              <a:t> (PC): </a:t>
            </a:r>
            <a:r>
              <a:rPr lang="en-US" baseline="0" dirty="0" err="1" smtClean="0"/>
              <a:t>Contém</a:t>
            </a:r>
            <a:r>
              <a:rPr lang="en-US" baseline="0" dirty="0" smtClean="0"/>
              <a:t> o </a:t>
            </a:r>
            <a:r>
              <a:rPr lang="en-US" baseline="0" dirty="0" err="1" smtClean="0"/>
              <a:t>endereço</a:t>
            </a:r>
            <a:r>
              <a:rPr lang="en-US" baseline="0" dirty="0" smtClean="0"/>
              <a:t> de </a:t>
            </a:r>
            <a:r>
              <a:rPr lang="en-US" baseline="0" dirty="0" err="1" smtClean="0"/>
              <a:t>memoria</a:t>
            </a:r>
            <a:r>
              <a:rPr lang="en-US" baseline="0" dirty="0" smtClean="0"/>
              <a:t> principal da </a:t>
            </a:r>
            <a:r>
              <a:rPr lang="en-US" baseline="0" dirty="0" err="1" smtClean="0"/>
              <a:t>proxima</a:t>
            </a:r>
            <a:r>
              <a:rPr lang="en-US" baseline="0" dirty="0" smtClean="0"/>
              <a:t> </a:t>
            </a:r>
            <a:r>
              <a:rPr lang="en-US" baseline="0" dirty="0" err="1" smtClean="0"/>
              <a:t>instrução</a:t>
            </a:r>
            <a:r>
              <a:rPr lang="en-US" baseline="0" dirty="0" smtClean="0"/>
              <a:t> a </a:t>
            </a:r>
            <a:r>
              <a:rPr lang="en-US" baseline="0" dirty="0" err="1" smtClean="0"/>
              <a:t>ser</a:t>
            </a:r>
            <a:r>
              <a:rPr lang="en-US" baseline="0" dirty="0" smtClean="0"/>
              <a:t> </a:t>
            </a:r>
            <a:r>
              <a:rPr lang="en-US" baseline="0" dirty="0" err="1" smtClean="0"/>
              <a:t>executada</a:t>
            </a:r>
            <a:endParaRPr lang="en-US" baseline="0" dirty="0" smtClean="0"/>
          </a:p>
          <a:p>
            <a:r>
              <a:rPr lang="en-US" baseline="0" dirty="0" smtClean="0"/>
              <a:t> - </a:t>
            </a:r>
            <a:r>
              <a:rPr lang="en-US" baseline="0" dirty="0" err="1" smtClean="0"/>
              <a:t>Registrador</a:t>
            </a:r>
            <a:r>
              <a:rPr lang="en-US" baseline="0" dirty="0" smtClean="0"/>
              <a:t> de </a:t>
            </a:r>
            <a:r>
              <a:rPr lang="en-US" baseline="0" dirty="0" err="1" smtClean="0"/>
              <a:t>instrução</a:t>
            </a:r>
            <a:r>
              <a:rPr lang="en-US" baseline="0" dirty="0" smtClean="0"/>
              <a:t> (IR): </a:t>
            </a:r>
            <a:r>
              <a:rPr lang="en-US" baseline="0" dirty="0" err="1" smtClean="0"/>
              <a:t>Instrução</a:t>
            </a:r>
            <a:r>
              <a:rPr lang="en-US" baseline="0" dirty="0" smtClean="0"/>
              <a:t> de </a:t>
            </a:r>
            <a:r>
              <a:rPr lang="en-US" baseline="0" dirty="0" err="1" smtClean="0"/>
              <a:t>maquina</a:t>
            </a:r>
            <a:r>
              <a:rPr lang="en-US" baseline="0" dirty="0" smtClean="0"/>
              <a:t> </a:t>
            </a:r>
            <a:r>
              <a:rPr lang="en-US" baseline="0" dirty="0" err="1" smtClean="0"/>
              <a:t>executada</a:t>
            </a:r>
            <a:r>
              <a:rPr lang="en-US" baseline="0" dirty="0" smtClean="0"/>
              <a:t> </a:t>
            </a:r>
            <a:r>
              <a:rPr lang="en-US" baseline="0" dirty="0" err="1" smtClean="0"/>
              <a:t>naquele</a:t>
            </a:r>
            <a:r>
              <a:rPr lang="en-US" baseline="0" dirty="0" smtClean="0"/>
              <a:t> </a:t>
            </a:r>
            <a:r>
              <a:rPr lang="en-US" baseline="0" dirty="0" err="1" smtClean="0"/>
              <a:t>momento</a:t>
            </a:r>
            <a:endParaRPr lang="en-US" baseline="0" dirty="0" smtClean="0"/>
          </a:p>
          <a:p>
            <a:r>
              <a:rPr lang="en-US" baseline="0" dirty="0" smtClean="0"/>
              <a:t> - Outros </a:t>
            </a:r>
            <a:r>
              <a:rPr lang="en-US" baseline="0" dirty="0" err="1" smtClean="0"/>
              <a:t>registradores</a:t>
            </a:r>
            <a:endParaRPr lang="en-US" baseline="0" dirty="0" smtClean="0"/>
          </a:p>
          <a:p>
            <a:pPr marL="171450" indent="-171450">
              <a:buFontTx/>
              <a:buChar char="-"/>
            </a:pPr>
            <a:r>
              <a:rPr lang="en-US" baseline="0" dirty="0" err="1" smtClean="0"/>
              <a:t>Memoria</a:t>
            </a:r>
            <a:r>
              <a:rPr lang="en-US" baseline="0" dirty="0" smtClean="0"/>
              <a:t> principal: </a:t>
            </a:r>
            <a:r>
              <a:rPr lang="en-US" baseline="0" dirty="0" err="1" smtClean="0"/>
              <a:t>programas</a:t>
            </a:r>
            <a:r>
              <a:rPr lang="en-US" baseline="0" dirty="0" smtClean="0"/>
              <a:t> e dados </a:t>
            </a:r>
            <a:r>
              <a:rPr lang="en-US" baseline="0" dirty="0" err="1" smtClean="0"/>
              <a:t>que</a:t>
            </a:r>
            <a:r>
              <a:rPr lang="en-US" baseline="0" dirty="0" smtClean="0"/>
              <a:t> </a:t>
            </a:r>
            <a:r>
              <a:rPr lang="en-US" baseline="0" dirty="0" err="1" smtClean="0"/>
              <a:t>serão</a:t>
            </a:r>
            <a:r>
              <a:rPr lang="en-US" baseline="0" dirty="0" smtClean="0"/>
              <a:t> </a:t>
            </a:r>
            <a:r>
              <a:rPr lang="en-US" baseline="0" dirty="0" err="1" smtClean="0"/>
              <a:t>executados</a:t>
            </a:r>
            <a:r>
              <a:rPr lang="en-US" baseline="0" dirty="0" smtClean="0"/>
              <a:t> </a:t>
            </a:r>
            <a:r>
              <a:rPr lang="en-US" baseline="0" dirty="0" err="1" smtClean="0"/>
              <a:t>pela</a:t>
            </a:r>
            <a:r>
              <a:rPr lang="en-US" baseline="0" dirty="0" smtClean="0"/>
              <a:t> UCP</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01600AC-9ED3-A849-8CF4-AB6E892C75D4}" type="slidenum">
              <a:rPr lang="en-US" smtClean="0"/>
              <a:t>2</a:t>
            </a:fld>
            <a:endParaRPr lang="en-US"/>
          </a:p>
        </p:txBody>
      </p:sp>
    </p:spTree>
    <p:extLst>
      <p:ext uri="{BB962C8B-B14F-4D97-AF65-F5344CB8AC3E}">
        <p14:creationId xmlns:p14="http://schemas.microsoft.com/office/powerpoint/2010/main" val="398111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6259" name="Espaço Reservado para Anotações 2"/>
          <p:cNvSpPr>
            <a:spLocks noGrp="1"/>
          </p:cNvSpPr>
          <p:nvPr>
            <p:ph type="body" sz="quarter" idx="1"/>
          </p:nvPr>
        </p:nvSpPr>
        <p:spPr>
          <a:xfrm>
            <a:off x="914400" y="4343363"/>
            <a:ext cx="5029200" cy="28623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pt-BR">
                <a:latin typeface="Times New Roman" charset="0"/>
              </a:rPr>
              <a:t>UAL - Unidade Aritmética e Lógica - tem por função a efetiva execução das instruções</a:t>
            </a:r>
          </a:p>
          <a:p>
            <a:pPr lvl="1" eaLnBrk="1">
              <a:buFontTx/>
              <a:buChar char="•"/>
            </a:pPr>
            <a:r>
              <a:rPr lang="pt-BR">
                <a:latin typeface="Times New Roman" charset="0"/>
              </a:rPr>
              <a:t> ACC Acumulador (em inglês:ACC - Accumulator) - armazena os dados (de entrada e resultados) para as operações na UAL; o acumulador é um dos principais elementos que definem o tamanho da palavra do computador - o tamanho da palavra é igual ao tamanho do acumulador.</a:t>
            </a:r>
          </a:p>
          <a:p>
            <a:pPr eaLnBrk="1"/>
            <a:r>
              <a:rPr lang="pt-BR">
                <a:latin typeface="Times New Roman" charset="0"/>
              </a:rPr>
              <a:t>UC - Unidade de Controle - tem por funções a busca, interpretação e controle de execução das instruções, e o controle dos demais componentes do computador:</a:t>
            </a:r>
          </a:p>
          <a:p>
            <a:pPr lvl="1" eaLnBrk="1">
              <a:buFontTx/>
              <a:buChar char="•"/>
            </a:pPr>
            <a:r>
              <a:rPr lang="pt-BR">
                <a:latin typeface="Times New Roman" charset="0"/>
              </a:rPr>
              <a:t> CI Contador de Instruções (em inglês: PC - Program Counter) - armazena o endereço da próxima instrução a ser executada - tem sempre o mesmo tamanho do REM; </a:t>
            </a:r>
          </a:p>
          <a:p>
            <a:pPr lvl="1" eaLnBrk="1">
              <a:buFontTx/>
              <a:buChar char="•"/>
            </a:pPr>
            <a:r>
              <a:rPr lang="pt-BR">
                <a:latin typeface="Times New Roman" charset="0"/>
              </a:rPr>
              <a:t> RI Registrador de Instrução (em inglês: IR - Instruction Register) - armazena a instrução a ser executada.</a:t>
            </a:r>
            <a:endParaRPr lang="pt-BR">
              <a:latin typeface="Times New Roman" charset="0"/>
              <a:ea typeface="SimSun" charset="0"/>
              <a:cs typeface="Mang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8307" name="Espaço Reservado para Anotações 2"/>
          <p:cNvSpPr>
            <a:spLocks noGrp="1"/>
          </p:cNvSpPr>
          <p:nvPr>
            <p:ph type="body" sz="quarter" idx="1"/>
          </p:nvPr>
        </p:nvSpPr>
        <p:spPr>
          <a:xfrm>
            <a:off x="914400" y="4343363"/>
            <a:ext cx="5029200" cy="77098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pt-BR" sz="1100">
                <a:latin typeface="Times New Roman" charset="0"/>
              </a:rPr>
              <a:t>A memória cache surgiu quando percebeu-se que as memórias não eram mais capazes de acompanhar o processador em velocidade, fazendo com que muitas vezes ele tivesse que ficar "esperando" os dados serem liberados pela memória RAM para poder concluir suas tarefas, perdendo muito em desempenho. Se na época do 386 a velocidade das memórias já era um fator limitante, imagine o quanto este problema não atrapalharia o desempenho dos processadores que temos atualmente. Para solucionar este problema, começou a ser usada a memória cache, um tipo ultra-rápido de memória que serve para armazenar os dados mais frequentemente usados pelo processador, evitando na maioria das vezes que ele tenha que recorrer à comparativamente lenta memória RAM. Sem ela, o desempenho do sistema ficará limitado à velocidade da memória, podendo cair em até 95%!. São usados dois tipos de cache, chamados de cache primário, ou cache L1 (level 1), e cache secundário, ou cache L2 (level 2). O cache primário é embutido no próprio processador e é rápido o bastante para acompanhá-lo em velocidade. Sempre que um novo processador é desenvolvido, é preciso desenvolver também um tipo mais rápido de memória cache para acompanhá-lo. Como este tipo de memória é extremamente caro (chega a ser algumas centenas de vezes mais cara que a memória RAM convencional) usamos apenas uma pequena quantidade dela. Para complementar, usamos também um tipo um pouco mais lento de memória cache na forma do cache secundário, que por ser muito mais barato, permite que seja usada uma quantidade muito maior</a:t>
            </a:r>
          </a:p>
          <a:p>
            <a:r>
              <a:rPr lang="pt-BR" sz="1100">
                <a:latin typeface="Times New Roman" charset="0"/>
              </a:rPr>
              <a:t>De qualquer forma, apesar de toda a evolução a memória RAM continua sendo muito mais lenta que o processador. Para atenuar a diferença, são usados dois níveis de cache, incluídos no próprio processador: o cache L1 e o cache L2.</a:t>
            </a:r>
          </a:p>
          <a:p>
            <a:r>
              <a:rPr lang="pt-BR" sz="1100">
                <a:latin typeface="Times New Roman" charset="0"/>
              </a:rPr>
              <a:t>O </a:t>
            </a:r>
            <a:r>
              <a:rPr lang="pt-BR" sz="1100" b="1">
                <a:latin typeface="Times New Roman" charset="0"/>
              </a:rPr>
              <a:t>cache L1 </a:t>
            </a:r>
            <a:r>
              <a:rPr lang="pt-BR" sz="1100">
                <a:latin typeface="Times New Roman" charset="0"/>
              </a:rPr>
              <a:t>é extremamente rápido, trabalhando próximo à freqüência nativa do processador. Na verdade, os dois trabalham na mesma freqüência, mas são necessários alguns ciclos de clock para que a informação armazenada no L1 chegue até as unidades de processamento. No caso do Pentium 4, chega-se ao extremo de armazenar instruções já decodificadas no L1: elas ocupam mais espaço, mas eliminam este tempo inicial. De uma forma geral, quanto mais rápido o cache, mais espaço ele ocupa e menos é possível incluir no processador. É por isso que o Pentium 4 inclui apenas um total de 20 KB desse cache L1 ultra-rápido, contra os 128 KB do cache um pouco mais lento usado no Sempron.</a:t>
            </a:r>
          </a:p>
          <a:p>
            <a:r>
              <a:rPr lang="pt-BR" sz="1100">
                <a:latin typeface="Times New Roman" charset="0"/>
              </a:rPr>
              <a:t>Em seguida vem o </a:t>
            </a:r>
            <a:r>
              <a:rPr lang="pt-BR" sz="1100" b="1">
                <a:latin typeface="Times New Roman" charset="0"/>
              </a:rPr>
              <a:t>cache L2</a:t>
            </a:r>
            <a:r>
              <a:rPr lang="pt-BR" sz="1100">
                <a:latin typeface="Times New Roman" charset="0"/>
              </a:rPr>
              <a:t>, que é mais lento tanto em termos de tempo de acesso (o tempo necessário para iniciar a transferência) quanto em largura de banda, mas é bem mais econômico em termos de transistores, permitindo que seja usado em maior quantidade. O volume de cache L2 usado varia muito de acordo com o processador. Enquanto a maior parte dos modelos do Sempron utilizam apenas 256 KB, os modelos mais caros do Core 2 Duo possuem 4 MB completos.</a:t>
            </a:r>
          </a:p>
          <a:p>
            <a:r>
              <a:rPr lang="pt-BR" sz="1100">
                <a:latin typeface="Times New Roman" charset="0"/>
              </a:rPr>
              <a:t>Terceiro nível de cache de memória, o </a:t>
            </a:r>
            <a:r>
              <a:rPr lang="pt-BR" sz="1100" b="1">
                <a:latin typeface="Times New Roman" charset="0"/>
              </a:rPr>
              <a:t>cache L3</a:t>
            </a:r>
            <a:r>
              <a:rPr lang="pt-BR" sz="1100">
                <a:latin typeface="Times New Roman" charset="0"/>
              </a:rPr>
              <a:t>. Inicialmente utilizado pelo AMD K6-III (por apresentar o cache L2 integrado ao seu núcleo) utilizava o cache externo presente na placa-mãe como uma memória de cache adicional. Ainda é um tipo de cache raro devido a complexidade dos processadores atuais, com suas áreas chegando a milhões de transístores por micrómetros ou picómetros de área. Ela será muito útil, é possível a necessidade futura de níveis ainda mais elevados de cache, como L4 e assim por diante. </a:t>
            </a:r>
            <a:endParaRPr lang="pt-BR" sz="1100">
              <a:latin typeface="Times New Roman" charset="0"/>
              <a:ea typeface="SimSun" charset="0"/>
              <a:cs typeface="Mang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0035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pt-BR">
                <a:latin typeface="Times New Roman" charset="0"/>
                <a:ea typeface="SimSun" charset="0"/>
                <a:cs typeface="Mangal" charset="0"/>
              </a:rPr>
              <a:t>Banco de Dados em memória Ram: Prevayler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9331"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7987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80899"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81923"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82947"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83971"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8499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600AC-9ED3-A849-8CF4-AB6E892C75D4}" type="slidenum">
              <a:rPr lang="en-US" smtClean="0"/>
              <a:t>9</a:t>
            </a:fld>
            <a:endParaRPr lang="en-US"/>
          </a:p>
        </p:txBody>
      </p:sp>
    </p:spTree>
    <p:extLst>
      <p:ext uri="{BB962C8B-B14F-4D97-AF65-F5344CB8AC3E}">
        <p14:creationId xmlns:p14="http://schemas.microsoft.com/office/powerpoint/2010/main" val="1094347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07523"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08547"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09571"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059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1619"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2643"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3667"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4691"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571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6739" name="Espaço Reservado para Anotações 2"/>
          <p:cNvSpPr>
            <a:spLocks noGrp="1"/>
          </p:cNvSpPr>
          <p:nvPr>
            <p:ph type="body" sz="quarter" idx="1"/>
          </p:nvPr>
        </p:nvSpPr>
        <p:spPr>
          <a:xfrm>
            <a:off x="914400" y="4343363"/>
            <a:ext cx="5029200" cy="8309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BR">
                <a:latin typeface="Times New Roman" charset="0"/>
                <a:ea typeface="SimSun" charset="0"/>
                <a:cs typeface="Mangal" charset="0"/>
              </a:rPr>
              <a:t>Blu-Ray:25 GB (única camada) e 54 GB (dupla camada)</a:t>
            </a:r>
          </a:p>
          <a:p>
            <a:r>
              <a:rPr lang="pt-BR">
                <a:latin typeface="Times New Roman" charset="0"/>
                <a:ea typeface="SimSun" charset="0"/>
                <a:cs typeface="Mangal" charset="0"/>
              </a:rPr>
              <a:t>HD-DVD: 15 GB (única camada) e 30 GB (dupla camada)</a:t>
            </a:r>
          </a:p>
          <a:p>
            <a:endParaRPr lang="pt-BR">
              <a:latin typeface="Times New Roman" charset="0"/>
              <a:ea typeface="SimSun" charset="0"/>
              <a:cs typeface="Mangal" charset="0"/>
            </a:endParaRPr>
          </a:p>
          <a:p>
            <a:pPr eaLnBrk="1"/>
            <a:endParaRPr lang="pt-BR">
              <a:latin typeface="Times New Roman" charset="0"/>
              <a:ea typeface="SimSun" charset="0"/>
              <a:cs typeface="Mang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01379" name="Espaço Reservado para Anotações 2"/>
          <p:cNvSpPr>
            <a:spLocks noGrp="1"/>
          </p:cNvSpPr>
          <p:nvPr>
            <p:ph type="body" sz="quarter" idx="1"/>
          </p:nvPr>
        </p:nvSpPr>
        <p:spPr>
          <a:xfrm>
            <a:off x="914400" y="4343363"/>
            <a:ext cx="5029200" cy="15696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pt-BR" dirty="0">
                <a:latin typeface="Times New Roman" charset="0"/>
                <a:ea typeface="SimSun" charset="0"/>
                <a:cs typeface="Mangal" charset="0"/>
              </a:rPr>
              <a:t>Semicondutores são sólidos cristalinos de condutividade elétrica intermediária entre condutores e isolantes. Os elementos semicondutores podem ser tratados quimicamente para transmitir e controlar uma corrente elétrica.</a:t>
            </a:r>
          </a:p>
          <a:p>
            <a:pPr eaLnBrk="1"/>
            <a:r>
              <a:rPr lang="pt-BR" dirty="0">
                <a:latin typeface="Times New Roman" charset="0"/>
                <a:ea typeface="SimSun" charset="0"/>
                <a:cs typeface="Mangal" charset="0"/>
              </a:rPr>
              <a:t>Seu emprego é importante na fabricação de componentes eletrônicos tais como diodos, transistores e outros de diversos graus de complexidade tecnológica, microprocessadores, e </a:t>
            </a:r>
            <a:r>
              <a:rPr lang="pt-BR" dirty="0" err="1">
                <a:latin typeface="Times New Roman" charset="0"/>
                <a:ea typeface="SimSun" charset="0"/>
                <a:cs typeface="Mangal" charset="0"/>
              </a:rPr>
              <a:t>nanocircuitos</a:t>
            </a:r>
            <a:r>
              <a:rPr lang="pt-BR" dirty="0">
                <a:latin typeface="Times New Roman" charset="0"/>
                <a:ea typeface="SimSun" charset="0"/>
                <a:cs typeface="Mangal" charset="0"/>
              </a:rPr>
              <a:t> usados em nanotecnologia. Portanto atualmente o elemento semicondutor é primordial na indústria eletrônica e confecção de seus componentes.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7763"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8787"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19811"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2083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2083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77827" name="Espaço Reservado para Anotações 2"/>
          <p:cNvSpPr>
            <a:spLocks noGrp="1"/>
          </p:cNvSpPr>
          <p:nvPr>
            <p:ph type="body" sz="quarter" idx="1"/>
          </p:nvPr>
        </p:nvSpPr>
        <p:spPr>
          <a:xfrm>
            <a:off x="914400" y="4343363"/>
            <a:ext cx="5029200" cy="1015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pt-BR">
                <a:latin typeface="Times New Roman" charset="0"/>
                <a:ea typeface="SimSun" charset="0"/>
                <a:cs typeface="Mangal" charset="0"/>
              </a:rPr>
              <a:t>Memória Primária, implementada em circuitos elétricos; (Registradores, Memória Cache, Memória Principal)</a:t>
            </a:r>
          </a:p>
          <a:p>
            <a:pPr eaLnBrk="1"/>
            <a:r>
              <a:rPr lang="pt-BR">
                <a:latin typeface="Times New Roman" charset="0"/>
                <a:ea typeface="SimSun" charset="0"/>
                <a:cs typeface="Mangal" charset="0"/>
              </a:rPr>
              <a:t>Memória Secundária, implementada em suporte magnético, óptico ou magneto-óptico.</a:t>
            </a:r>
          </a:p>
          <a:p>
            <a:pPr eaLnBrk="1"/>
            <a:endParaRPr lang="pt-BR">
              <a:latin typeface="Times New Roman" charset="0"/>
              <a:ea typeface="SimSun" charset="0"/>
              <a:cs typeface="Mang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1139"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2163"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3187"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4211"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1160463" y="685155"/>
            <a:ext cx="4538662" cy="34303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95235" name="Espaço Reservado para Anotações 2"/>
          <p:cNvSpPr>
            <a:spLocks noGrp="1"/>
          </p:cNvSpPr>
          <p:nvPr>
            <p:ph type="body" sz="quarter" idx="1"/>
          </p:nvPr>
        </p:nvSpPr>
        <p:spPr>
          <a:xfrm>
            <a:off x="914400" y="4343363"/>
            <a:ext cx="5029200" cy="2769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spAutoFit/>
          </a:bodyPr>
          <a:lstStyle/>
          <a:p>
            <a:pPr eaLnBrk="1"/>
            <a:endParaRPr lang="en-US">
              <a:latin typeface="Times New Roman" charset="0"/>
              <a:ea typeface="SimSun" charset="0"/>
              <a:cs typeface="Mang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6158707F-4BD9-E94D-92B1-14166426D96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279186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158707F-4BD9-E94D-92B1-14166426D96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304026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158707F-4BD9-E94D-92B1-14166426D96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289305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158707F-4BD9-E94D-92B1-14166426D96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323286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6158707F-4BD9-E94D-92B1-14166426D964}" type="datetimeFigureOut">
              <a:rPr lang="en-US" smtClean="0"/>
              <a:t>4/1/16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384929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6158707F-4BD9-E94D-92B1-14166426D964}" type="datetimeFigureOut">
              <a:rPr lang="en-US" smtClean="0"/>
              <a:t>4/1/16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364561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6158707F-4BD9-E94D-92B1-14166426D964}" type="datetimeFigureOut">
              <a:rPr lang="en-US" smtClean="0"/>
              <a:t>4/1/16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352210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6158707F-4BD9-E94D-92B1-14166426D964}" type="datetimeFigureOut">
              <a:rPr lang="en-US" smtClean="0"/>
              <a:t>4/1/16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74656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8707F-4BD9-E94D-92B1-14166426D964}" type="datetimeFigureOut">
              <a:rPr lang="en-US" smtClean="0"/>
              <a:t>4/1/16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345179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158707F-4BD9-E94D-92B1-14166426D964}" type="datetimeFigureOut">
              <a:rPr lang="en-US" smtClean="0"/>
              <a:t>4/1/16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13648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158707F-4BD9-E94D-92B1-14166426D964}" type="datetimeFigureOut">
              <a:rPr lang="en-US" smtClean="0"/>
              <a:t>4/1/16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5FE82-25F9-DA4C-A672-5EBE08F455CC}" type="slidenum">
              <a:rPr lang="en-US" smtClean="0"/>
              <a:t>‹#›</a:t>
            </a:fld>
            <a:endParaRPr lang="en-US"/>
          </a:p>
        </p:txBody>
      </p:sp>
    </p:spTree>
    <p:extLst>
      <p:ext uri="{BB962C8B-B14F-4D97-AF65-F5344CB8AC3E}">
        <p14:creationId xmlns:p14="http://schemas.microsoft.com/office/powerpoint/2010/main" val="33842342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8707F-4BD9-E94D-92B1-14166426D964}" type="datetimeFigureOut">
              <a:rPr lang="en-US" smtClean="0"/>
              <a:t>4/1/16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5FE82-25F9-DA4C-A672-5EBE08F455CC}" type="slidenum">
              <a:rPr lang="en-US" smtClean="0"/>
              <a:t>‹#›</a:t>
            </a:fld>
            <a:endParaRPr lang="en-US"/>
          </a:p>
        </p:txBody>
      </p:sp>
    </p:spTree>
    <p:extLst>
      <p:ext uri="{BB962C8B-B14F-4D97-AF65-F5344CB8AC3E}">
        <p14:creationId xmlns:p14="http://schemas.microsoft.com/office/powerpoint/2010/main" val="307529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Arquitetura</a:t>
            </a:r>
            <a:r>
              <a:rPr lang="en-US" dirty="0" smtClean="0"/>
              <a:t> e </a:t>
            </a:r>
            <a:r>
              <a:rPr lang="en-US" dirty="0" err="1" smtClean="0"/>
              <a:t>Organiza</a:t>
            </a:r>
            <a:r>
              <a:rPr lang="en-US" dirty="0" err="1" smtClean="0"/>
              <a:t>ção</a:t>
            </a:r>
            <a:r>
              <a:rPr lang="en-US" dirty="0" smtClean="0"/>
              <a:t> de </a:t>
            </a:r>
            <a:r>
              <a:rPr lang="en-US" dirty="0" err="1" smtClean="0"/>
              <a:t>computadores</a:t>
            </a:r>
            <a:endParaRPr lang="en-US" dirty="0"/>
          </a:p>
        </p:txBody>
      </p:sp>
      <p:sp>
        <p:nvSpPr>
          <p:cNvPr id="3" name="Subtitle 2"/>
          <p:cNvSpPr>
            <a:spLocks noGrp="1"/>
          </p:cNvSpPr>
          <p:nvPr>
            <p:ph type="subTitle" idx="1"/>
          </p:nvPr>
        </p:nvSpPr>
        <p:spPr/>
        <p:txBody>
          <a:bodyPr/>
          <a:lstStyle/>
          <a:p>
            <a:r>
              <a:rPr lang="en-US" dirty="0" err="1" smtClean="0"/>
              <a:t>Mem</a:t>
            </a:r>
            <a:r>
              <a:rPr lang="en-US" dirty="0" err="1" smtClean="0"/>
              <a:t>ória</a:t>
            </a:r>
            <a:r>
              <a:rPr lang="en-US" dirty="0" smtClean="0"/>
              <a:t> e </a:t>
            </a:r>
            <a:r>
              <a:rPr lang="en-US" dirty="0" err="1" smtClean="0"/>
              <a:t>subsistemas</a:t>
            </a:r>
            <a:r>
              <a:rPr lang="en-US" dirty="0" smtClean="0"/>
              <a:t> de </a:t>
            </a:r>
            <a:r>
              <a:rPr lang="en-US" dirty="0" err="1" smtClean="0"/>
              <a:t>memória</a:t>
            </a:r>
            <a:endParaRPr lang="en-US" dirty="0" smtClean="0"/>
          </a:p>
          <a:p>
            <a:endParaRPr lang="en-US" dirty="0"/>
          </a:p>
          <a:p>
            <a:r>
              <a:rPr lang="en-US" dirty="0" smtClean="0"/>
              <a:t>Francisco Henrique, </a:t>
            </a:r>
            <a:r>
              <a:rPr lang="en-US" dirty="0" err="1" smtClean="0"/>
              <a:t>M.Sc</a:t>
            </a:r>
            <a:endParaRPr lang="en-US" dirty="0"/>
          </a:p>
        </p:txBody>
      </p:sp>
    </p:spTree>
    <p:extLst>
      <p:ext uri="{BB962C8B-B14F-4D97-AF65-F5344CB8AC3E}">
        <p14:creationId xmlns:p14="http://schemas.microsoft.com/office/powerpoint/2010/main" val="208232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endParaRPr lang="pt-BR" dirty="0" smtClean="0"/>
          </a:p>
          <a:p>
            <a:pPr marL="0" indent="0" algn="just">
              <a:buNone/>
            </a:pPr>
            <a:endParaRPr lang="pt-BR" dirty="0"/>
          </a:p>
          <a:p>
            <a:pPr marL="0" indent="0" algn="just">
              <a:buNone/>
            </a:pPr>
            <a:r>
              <a:rPr lang="pt-BR" dirty="0" smtClean="0"/>
              <a:t>Apesar de ser um dispositivo de funcionamento </a:t>
            </a:r>
            <a:r>
              <a:rPr lang="pt-BR" b="1" dirty="0" smtClean="0">
                <a:solidFill>
                  <a:srgbClr val="FF0000"/>
                </a:solidFill>
              </a:rPr>
              <a:t>aparentemente simples</a:t>
            </a:r>
            <a:r>
              <a:rPr lang="pt-BR" dirty="0" smtClean="0"/>
              <a:t>, as </a:t>
            </a:r>
            <a:r>
              <a:rPr lang="pt-BR" dirty="0" err="1" smtClean="0"/>
              <a:t>memórias</a:t>
            </a:r>
            <a:r>
              <a:rPr lang="pt-BR" dirty="0" smtClean="0"/>
              <a:t> </a:t>
            </a:r>
            <a:r>
              <a:rPr lang="pt-BR" dirty="0" err="1" smtClean="0"/>
              <a:t>são</a:t>
            </a:r>
            <a:r>
              <a:rPr lang="pt-BR" dirty="0" smtClean="0"/>
              <a:t> possivelmente os dispositivos com maior diversidade de </a:t>
            </a:r>
            <a:r>
              <a:rPr lang="pt-BR" dirty="0" err="1" smtClean="0"/>
              <a:t>implementações</a:t>
            </a:r>
            <a:r>
              <a:rPr lang="pt-BR" dirty="0" smtClean="0"/>
              <a:t>. </a:t>
            </a:r>
          </a:p>
        </p:txBody>
      </p:sp>
    </p:spTree>
    <p:extLst>
      <p:ext uri="{BB962C8B-B14F-4D97-AF65-F5344CB8AC3E}">
        <p14:creationId xmlns:p14="http://schemas.microsoft.com/office/powerpoint/2010/main" val="306266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endParaRPr lang="pt-BR" dirty="0" smtClean="0"/>
          </a:p>
          <a:p>
            <a:pPr marL="0" indent="0" algn="just">
              <a:buNone/>
            </a:pPr>
            <a:endParaRPr lang="pt-BR" dirty="0"/>
          </a:p>
          <a:p>
            <a:pPr marL="0" indent="0" algn="just">
              <a:buNone/>
            </a:pPr>
            <a:r>
              <a:rPr lang="pt-BR" dirty="0" smtClean="0"/>
              <a:t>Isso </a:t>
            </a:r>
            <a:r>
              <a:rPr lang="pt-BR" dirty="0"/>
              <a:t>ocorre porque há diversas </a:t>
            </a:r>
            <a:r>
              <a:rPr lang="pt-BR" dirty="0" err="1"/>
              <a:t>características</a:t>
            </a:r>
            <a:r>
              <a:rPr lang="pt-BR" dirty="0"/>
              <a:t> que buscamos nas </a:t>
            </a:r>
            <a:r>
              <a:rPr lang="pt-BR" dirty="0" err="1"/>
              <a:t>memórias</a:t>
            </a:r>
            <a:r>
              <a:rPr lang="pt-BR" dirty="0"/>
              <a:t> como velocidade e capacidade, que </a:t>
            </a:r>
            <a:r>
              <a:rPr lang="pt-BR" dirty="0" err="1"/>
              <a:t>não</a:t>
            </a:r>
            <a:r>
              <a:rPr lang="pt-BR" dirty="0"/>
              <a:t> </a:t>
            </a:r>
            <a:r>
              <a:rPr lang="pt-BR" dirty="0" err="1"/>
              <a:t>são</a:t>
            </a:r>
            <a:r>
              <a:rPr lang="pt-BR" dirty="0"/>
              <a:t> atendidas plenamente por nenhum dos tipos de </a:t>
            </a:r>
            <a:r>
              <a:rPr lang="pt-BR" dirty="0" err="1"/>
              <a:t>memória</a:t>
            </a:r>
            <a:r>
              <a:rPr lang="pt-BR" dirty="0"/>
              <a:t> existente. </a:t>
            </a:r>
            <a:endParaRPr lang="pt-BR" dirty="0"/>
          </a:p>
        </p:txBody>
      </p:sp>
    </p:spTree>
    <p:extLst>
      <p:ext uri="{BB962C8B-B14F-4D97-AF65-F5344CB8AC3E}">
        <p14:creationId xmlns:p14="http://schemas.microsoft.com/office/powerpoint/2010/main" val="188329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pt-BR" dirty="0"/>
              <a:t>Há </a:t>
            </a:r>
            <a:r>
              <a:rPr lang="pt-BR" dirty="0" err="1"/>
              <a:t>memórias</a:t>
            </a:r>
            <a:r>
              <a:rPr lang="pt-BR" dirty="0"/>
              <a:t> que </a:t>
            </a:r>
            <a:r>
              <a:rPr lang="pt-BR" dirty="0" err="1"/>
              <a:t>são</a:t>
            </a:r>
            <a:r>
              <a:rPr lang="pt-BR" dirty="0"/>
              <a:t> </a:t>
            </a:r>
            <a:r>
              <a:rPr lang="pt-BR" dirty="0" err="1"/>
              <a:t>rápidas</a:t>
            </a:r>
            <a:r>
              <a:rPr lang="pt-BR" dirty="0"/>
              <a:t>, mas se forem desligadas perdem os dados armazenados e </a:t>
            </a:r>
            <a:r>
              <a:rPr lang="pt-BR" dirty="0" err="1"/>
              <a:t>são</a:t>
            </a:r>
            <a:r>
              <a:rPr lang="pt-BR" dirty="0"/>
              <a:t> muito caras; </a:t>
            </a:r>
            <a:endParaRPr lang="pt-BR" dirty="0" smtClean="0"/>
          </a:p>
          <a:p>
            <a:pPr algn="just"/>
            <a:endParaRPr lang="pt-BR" dirty="0" smtClean="0"/>
          </a:p>
          <a:p>
            <a:endParaRPr lang="en-US" dirty="0"/>
          </a:p>
          <a:p>
            <a:endParaRPr lang="en-US" dirty="0"/>
          </a:p>
        </p:txBody>
      </p:sp>
    </p:spTree>
    <p:extLst>
      <p:ext uri="{BB962C8B-B14F-4D97-AF65-F5344CB8AC3E}">
        <p14:creationId xmlns:p14="http://schemas.microsoft.com/office/powerpoint/2010/main" val="299066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pt-BR" dirty="0"/>
              <a:t>Há </a:t>
            </a:r>
            <a:r>
              <a:rPr lang="pt-BR" dirty="0" err="1"/>
              <a:t>memórias</a:t>
            </a:r>
            <a:r>
              <a:rPr lang="pt-BR" dirty="0"/>
              <a:t> que </a:t>
            </a:r>
            <a:r>
              <a:rPr lang="pt-BR" dirty="0" err="1"/>
              <a:t>são</a:t>
            </a:r>
            <a:r>
              <a:rPr lang="pt-BR" dirty="0"/>
              <a:t> </a:t>
            </a:r>
            <a:r>
              <a:rPr lang="pt-BR" dirty="0" err="1"/>
              <a:t>rápidas</a:t>
            </a:r>
            <a:r>
              <a:rPr lang="pt-BR" dirty="0"/>
              <a:t>, mas se forem desligadas perdem os dados armazenados e </a:t>
            </a:r>
            <a:r>
              <a:rPr lang="pt-BR" dirty="0" err="1"/>
              <a:t>são</a:t>
            </a:r>
            <a:r>
              <a:rPr lang="pt-BR" dirty="0"/>
              <a:t> muito caras; </a:t>
            </a:r>
            <a:endParaRPr lang="pt-BR" dirty="0" smtClean="0"/>
          </a:p>
          <a:p>
            <a:pPr algn="just"/>
            <a:endParaRPr lang="pt-BR" dirty="0" smtClean="0"/>
          </a:p>
          <a:p>
            <a:pPr algn="just"/>
            <a:r>
              <a:rPr lang="pt-BR" dirty="0"/>
              <a:t>H</a:t>
            </a:r>
            <a:r>
              <a:rPr lang="pt-BR" dirty="0" smtClean="0"/>
              <a:t>á </a:t>
            </a:r>
            <a:r>
              <a:rPr lang="pt-BR" dirty="0" err="1"/>
              <a:t>memórias</a:t>
            </a:r>
            <a:r>
              <a:rPr lang="pt-BR" dirty="0"/>
              <a:t> que </a:t>
            </a:r>
            <a:r>
              <a:rPr lang="pt-BR" dirty="0" err="1"/>
              <a:t>são</a:t>
            </a:r>
            <a:r>
              <a:rPr lang="pt-BR" dirty="0"/>
              <a:t> de velocidade </a:t>
            </a:r>
            <a:r>
              <a:rPr lang="pt-BR" dirty="0" err="1"/>
              <a:t>média</a:t>
            </a:r>
            <a:r>
              <a:rPr lang="pt-BR" dirty="0"/>
              <a:t> e possuem um </a:t>
            </a:r>
            <a:r>
              <a:rPr lang="pt-BR" dirty="0" err="1"/>
              <a:t>preço</a:t>
            </a:r>
            <a:r>
              <a:rPr lang="pt-BR" dirty="0"/>
              <a:t> </a:t>
            </a:r>
            <a:r>
              <a:rPr lang="pt-BR" dirty="0" err="1"/>
              <a:t>razoável</a:t>
            </a:r>
            <a:r>
              <a:rPr lang="pt-BR" dirty="0"/>
              <a:t>, mas se forem desligadas </a:t>
            </a:r>
            <a:r>
              <a:rPr lang="pt-BR" dirty="0" err="1"/>
              <a:t>também</a:t>
            </a:r>
            <a:r>
              <a:rPr lang="pt-BR" dirty="0"/>
              <a:t> perdem os </a:t>
            </a:r>
            <a:r>
              <a:rPr lang="pt-BR" dirty="0" smtClean="0"/>
              <a:t>dados;</a:t>
            </a:r>
          </a:p>
          <a:p>
            <a:pPr algn="just"/>
            <a:endParaRPr lang="pt-BR" dirty="0" smtClean="0"/>
          </a:p>
          <a:p>
            <a:endParaRPr lang="en-US" dirty="0"/>
          </a:p>
          <a:p>
            <a:endParaRPr lang="en-US" dirty="0"/>
          </a:p>
        </p:txBody>
      </p:sp>
    </p:spTree>
    <p:extLst>
      <p:ext uri="{BB962C8B-B14F-4D97-AF65-F5344CB8AC3E}">
        <p14:creationId xmlns:p14="http://schemas.microsoft.com/office/powerpoint/2010/main" val="86866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pt-BR" dirty="0"/>
              <a:t>Há </a:t>
            </a:r>
            <a:r>
              <a:rPr lang="pt-BR" dirty="0" err="1"/>
              <a:t>memórias</a:t>
            </a:r>
            <a:r>
              <a:rPr lang="pt-BR" dirty="0"/>
              <a:t> que </a:t>
            </a:r>
            <a:r>
              <a:rPr lang="pt-BR" dirty="0" err="1"/>
              <a:t>são</a:t>
            </a:r>
            <a:r>
              <a:rPr lang="pt-BR" dirty="0"/>
              <a:t> </a:t>
            </a:r>
            <a:r>
              <a:rPr lang="pt-BR" dirty="0" err="1"/>
              <a:t>rápidas</a:t>
            </a:r>
            <a:r>
              <a:rPr lang="pt-BR" dirty="0"/>
              <a:t>, mas se forem desligadas perdem os dados armazenados e </a:t>
            </a:r>
            <a:r>
              <a:rPr lang="pt-BR" dirty="0" err="1"/>
              <a:t>são</a:t>
            </a:r>
            <a:r>
              <a:rPr lang="pt-BR" dirty="0"/>
              <a:t> muito caras; </a:t>
            </a:r>
            <a:endParaRPr lang="pt-BR" dirty="0" smtClean="0"/>
          </a:p>
          <a:p>
            <a:pPr algn="just"/>
            <a:endParaRPr lang="pt-BR" dirty="0" smtClean="0"/>
          </a:p>
          <a:p>
            <a:pPr algn="just"/>
            <a:r>
              <a:rPr lang="pt-BR" dirty="0"/>
              <a:t>H</a:t>
            </a:r>
            <a:r>
              <a:rPr lang="pt-BR" dirty="0" smtClean="0"/>
              <a:t>á </a:t>
            </a:r>
            <a:r>
              <a:rPr lang="pt-BR" dirty="0" err="1"/>
              <a:t>memórias</a:t>
            </a:r>
            <a:r>
              <a:rPr lang="pt-BR" dirty="0"/>
              <a:t> que </a:t>
            </a:r>
            <a:r>
              <a:rPr lang="pt-BR" dirty="0" err="1"/>
              <a:t>são</a:t>
            </a:r>
            <a:r>
              <a:rPr lang="pt-BR" dirty="0"/>
              <a:t> de velocidade </a:t>
            </a:r>
            <a:r>
              <a:rPr lang="pt-BR" dirty="0" err="1"/>
              <a:t>média</a:t>
            </a:r>
            <a:r>
              <a:rPr lang="pt-BR" dirty="0"/>
              <a:t> e possuem um </a:t>
            </a:r>
            <a:r>
              <a:rPr lang="pt-BR" dirty="0" err="1"/>
              <a:t>preço</a:t>
            </a:r>
            <a:r>
              <a:rPr lang="pt-BR" dirty="0"/>
              <a:t> </a:t>
            </a:r>
            <a:r>
              <a:rPr lang="pt-BR" dirty="0" err="1"/>
              <a:t>razoável</a:t>
            </a:r>
            <a:r>
              <a:rPr lang="pt-BR" dirty="0"/>
              <a:t>, mas se forem desligadas </a:t>
            </a:r>
            <a:r>
              <a:rPr lang="pt-BR" dirty="0" err="1"/>
              <a:t>também</a:t>
            </a:r>
            <a:r>
              <a:rPr lang="pt-BR" dirty="0"/>
              <a:t> perdem os </a:t>
            </a:r>
            <a:r>
              <a:rPr lang="pt-BR" dirty="0" smtClean="0"/>
              <a:t>dados;</a:t>
            </a:r>
          </a:p>
          <a:p>
            <a:pPr algn="just"/>
            <a:endParaRPr lang="pt-BR" dirty="0" smtClean="0"/>
          </a:p>
          <a:p>
            <a:pPr algn="just"/>
            <a:r>
              <a:rPr lang="pt-BR" dirty="0" smtClean="0"/>
              <a:t>Há </a:t>
            </a:r>
            <a:r>
              <a:rPr lang="pt-BR" dirty="0" err="1"/>
              <a:t>memórias</a:t>
            </a:r>
            <a:r>
              <a:rPr lang="pt-BR" dirty="0"/>
              <a:t> muito baratas e que </a:t>
            </a:r>
            <a:r>
              <a:rPr lang="pt-BR" dirty="0" err="1"/>
              <a:t>mantém</a:t>
            </a:r>
            <a:r>
              <a:rPr lang="pt-BR" dirty="0"/>
              <a:t> a </a:t>
            </a:r>
            <a:r>
              <a:rPr lang="pt-BR" dirty="0" err="1"/>
              <a:t>informação</a:t>
            </a:r>
            <a:r>
              <a:rPr lang="pt-BR" dirty="0"/>
              <a:t> quando </a:t>
            </a:r>
            <a:r>
              <a:rPr lang="pt-BR" dirty="0" err="1"/>
              <a:t>são</a:t>
            </a:r>
            <a:r>
              <a:rPr lang="pt-BR" dirty="0"/>
              <a:t> desligadas, mas que </a:t>
            </a:r>
            <a:r>
              <a:rPr lang="pt-BR" dirty="0" err="1"/>
              <a:t>são</a:t>
            </a:r>
            <a:r>
              <a:rPr lang="pt-BR" dirty="0"/>
              <a:t> muito lentas... </a:t>
            </a:r>
          </a:p>
          <a:p>
            <a:endParaRPr lang="en-US" dirty="0"/>
          </a:p>
          <a:p>
            <a:endParaRPr lang="en-US" dirty="0"/>
          </a:p>
        </p:txBody>
      </p:sp>
    </p:spTree>
    <p:extLst>
      <p:ext uri="{BB962C8B-B14F-4D97-AF65-F5344CB8AC3E}">
        <p14:creationId xmlns:p14="http://schemas.microsoft.com/office/powerpoint/2010/main" val="86866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722085"/>
          </a:xfrm>
        </p:spPr>
        <p:txBody>
          <a:bodyPr>
            <a:normAutofit fontScale="77500" lnSpcReduction="20000"/>
          </a:bodyPr>
          <a:lstStyle/>
          <a:p>
            <a:pPr algn="just"/>
            <a:r>
              <a:rPr lang="pt-BR" dirty="0"/>
              <a:t>N</a:t>
            </a:r>
            <a:r>
              <a:rPr lang="pt-BR" dirty="0" smtClean="0"/>
              <a:t>em </a:t>
            </a:r>
            <a:r>
              <a:rPr lang="pt-BR" dirty="0"/>
              <a:t>todas as </a:t>
            </a:r>
            <a:r>
              <a:rPr lang="pt-BR" dirty="0" err="1"/>
              <a:t>memórias</a:t>
            </a:r>
            <a:r>
              <a:rPr lang="pt-BR" dirty="0"/>
              <a:t> fornecem dados do "tamanho" que o processador "</a:t>
            </a:r>
            <a:r>
              <a:rPr lang="pt-BR" dirty="0" smtClean="0"/>
              <a:t>quer”; </a:t>
            </a:r>
          </a:p>
          <a:p>
            <a:pPr algn="just"/>
            <a:endParaRPr lang="pt-BR" dirty="0" smtClean="0"/>
          </a:p>
          <a:p>
            <a:pPr algn="just"/>
            <a:endParaRPr lang="en-US" dirty="0"/>
          </a:p>
          <a:p>
            <a:pPr algn="just"/>
            <a:endParaRPr lang="en-US" dirty="0"/>
          </a:p>
        </p:txBody>
      </p:sp>
    </p:spTree>
    <p:extLst>
      <p:ext uri="{BB962C8B-B14F-4D97-AF65-F5344CB8AC3E}">
        <p14:creationId xmlns:p14="http://schemas.microsoft.com/office/powerpoint/2010/main" val="303496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2717800"/>
          </a:xfrm>
        </p:spPr>
        <p:txBody>
          <a:bodyPr>
            <a:normAutofit fontScale="77500" lnSpcReduction="20000"/>
          </a:bodyPr>
          <a:lstStyle/>
          <a:p>
            <a:pPr algn="just"/>
            <a:r>
              <a:rPr lang="pt-BR" dirty="0"/>
              <a:t>N</a:t>
            </a:r>
            <a:r>
              <a:rPr lang="pt-BR" dirty="0" smtClean="0"/>
              <a:t>em </a:t>
            </a:r>
            <a:r>
              <a:rPr lang="pt-BR" dirty="0"/>
              <a:t>todas as </a:t>
            </a:r>
            <a:r>
              <a:rPr lang="pt-BR" dirty="0" err="1"/>
              <a:t>memórias</a:t>
            </a:r>
            <a:r>
              <a:rPr lang="pt-BR" dirty="0"/>
              <a:t> fornecem dados do "tamanho" que o processador "</a:t>
            </a:r>
            <a:r>
              <a:rPr lang="pt-BR" dirty="0" smtClean="0"/>
              <a:t>quer”; </a:t>
            </a:r>
          </a:p>
          <a:p>
            <a:pPr algn="just"/>
            <a:endParaRPr lang="pt-BR" dirty="0" smtClean="0"/>
          </a:p>
          <a:p>
            <a:pPr algn="just"/>
            <a:r>
              <a:rPr lang="pt-BR" dirty="0" smtClean="0"/>
              <a:t>O </a:t>
            </a:r>
            <a:r>
              <a:rPr lang="pt-BR" dirty="0"/>
              <a:t>tamanho dos dados lidos pelo processador é denominado </a:t>
            </a:r>
            <a:r>
              <a:rPr lang="pt-BR" b="1" dirty="0">
                <a:solidFill>
                  <a:srgbClr val="FF0000"/>
                </a:solidFill>
              </a:rPr>
              <a:t>palavra</a:t>
            </a:r>
            <a:r>
              <a:rPr lang="pt-BR" b="1" dirty="0"/>
              <a:t> </a:t>
            </a:r>
            <a:r>
              <a:rPr lang="pt-BR" dirty="0"/>
              <a:t>e pode ter diferentes tamanhos, como 8, 16, 32, 64, 128bits... dentre outros. Isso é o que determina, em geral, a </a:t>
            </a:r>
            <a:r>
              <a:rPr lang="pt-BR" dirty="0" err="1"/>
              <a:t>expressão</a:t>
            </a:r>
            <a:r>
              <a:rPr lang="pt-BR" dirty="0"/>
              <a:t> "processador de 64 bits": o tamanho do dado que ele manipula </a:t>
            </a:r>
            <a:r>
              <a:rPr lang="pt-BR" dirty="0" smtClean="0"/>
              <a:t>diretamente;</a:t>
            </a:r>
          </a:p>
          <a:p>
            <a:pPr algn="just"/>
            <a:endParaRPr lang="pt-BR" dirty="0" smtClean="0"/>
          </a:p>
          <a:p>
            <a:pPr algn="just"/>
            <a:endParaRPr lang="en-US" dirty="0"/>
          </a:p>
          <a:p>
            <a:pPr algn="just"/>
            <a:endParaRPr lang="en-US" dirty="0"/>
          </a:p>
        </p:txBody>
      </p:sp>
    </p:spTree>
    <p:extLst>
      <p:ext uri="{BB962C8B-B14F-4D97-AF65-F5344CB8AC3E}">
        <p14:creationId xmlns:p14="http://schemas.microsoft.com/office/powerpoint/2010/main" val="4219404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pt-BR" dirty="0"/>
              <a:t>N</a:t>
            </a:r>
            <a:r>
              <a:rPr lang="pt-BR" dirty="0" smtClean="0"/>
              <a:t>em </a:t>
            </a:r>
            <a:r>
              <a:rPr lang="pt-BR" dirty="0"/>
              <a:t>todas as </a:t>
            </a:r>
            <a:r>
              <a:rPr lang="pt-BR" dirty="0" err="1"/>
              <a:t>memórias</a:t>
            </a:r>
            <a:r>
              <a:rPr lang="pt-BR" dirty="0"/>
              <a:t> fornecem dados do "tamanho" que o processador "</a:t>
            </a:r>
            <a:r>
              <a:rPr lang="pt-BR" dirty="0" smtClean="0"/>
              <a:t>quer”; </a:t>
            </a:r>
          </a:p>
          <a:p>
            <a:pPr algn="just"/>
            <a:endParaRPr lang="pt-BR" dirty="0" smtClean="0"/>
          </a:p>
          <a:p>
            <a:pPr algn="just"/>
            <a:r>
              <a:rPr lang="pt-BR" dirty="0" smtClean="0"/>
              <a:t>O </a:t>
            </a:r>
            <a:r>
              <a:rPr lang="pt-BR" dirty="0"/>
              <a:t>tamanho dos dados lidos pelo processador é denominado </a:t>
            </a:r>
            <a:r>
              <a:rPr lang="pt-BR" b="1" dirty="0">
                <a:solidFill>
                  <a:srgbClr val="FF0000"/>
                </a:solidFill>
              </a:rPr>
              <a:t>palavra</a:t>
            </a:r>
            <a:r>
              <a:rPr lang="pt-BR" b="1" dirty="0"/>
              <a:t> </a:t>
            </a:r>
            <a:r>
              <a:rPr lang="pt-BR" dirty="0"/>
              <a:t>e pode ter diferentes tamanhos, como 8, 16, 32, 64, 128bits... dentre outros. Isso é o que determina, em geral, a </a:t>
            </a:r>
            <a:r>
              <a:rPr lang="pt-BR" dirty="0" err="1"/>
              <a:t>expressão</a:t>
            </a:r>
            <a:r>
              <a:rPr lang="pt-BR" dirty="0"/>
              <a:t> "processador de 64 bits": o tamanho do dado que ele manipula </a:t>
            </a:r>
            <a:r>
              <a:rPr lang="pt-BR" dirty="0" smtClean="0"/>
              <a:t>diretamente;</a:t>
            </a:r>
          </a:p>
          <a:p>
            <a:pPr algn="just"/>
            <a:endParaRPr lang="pt-BR" dirty="0" smtClean="0"/>
          </a:p>
          <a:p>
            <a:pPr algn="just"/>
            <a:r>
              <a:rPr lang="pt-BR" dirty="0" smtClean="0"/>
              <a:t>Algumas </a:t>
            </a:r>
            <a:r>
              <a:rPr lang="pt-BR" dirty="0" err="1"/>
              <a:t>memórias</a:t>
            </a:r>
            <a:r>
              <a:rPr lang="pt-BR" dirty="0"/>
              <a:t> simplesmente fornecem os dados em blocos maiores do que uma palavra, exigindo algum </a:t>
            </a:r>
            <a:r>
              <a:rPr lang="pt-BR" i="1" dirty="0"/>
              <a:t>"malabarismo</a:t>
            </a:r>
            <a:r>
              <a:rPr lang="pt-BR" dirty="0"/>
              <a:t>" para permitir seu uso direto com um dado processador. </a:t>
            </a:r>
            <a:endParaRPr lang="pt-BR" dirty="0"/>
          </a:p>
          <a:p>
            <a:pPr algn="just"/>
            <a:endParaRPr lang="en-US" dirty="0"/>
          </a:p>
          <a:p>
            <a:pPr algn="just"/>
            <a:endParaRPr lang="en-US" dirty="0"/>
          </a:p>
        </p:txBody>
      </p:sp>
    </p:spTree>
    <p:extLst>
      <p:ext uri="{BB962C8B-B14F-4D97-AF65-F5344CB8AC3E}">
        <p14:creationId xmlns:p14="http://schemas.microsoft.com/office/powerpoint/2010/main" val="421940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pt-BR" dirty="0"/>
              <a:t>P</a:t>
            </a:r>
            <a:r>
              <a:rPr lang="pt-BR" dirty="0" smtClean="0"/>
              <a:t>ara </a:t>
            </a:r>
            <a:r>
              <a:rPr lang="pt-BR" dirty="0"/>
              <a:t>que se possa tirar </a:t>
            </a:r>
            <a:r>
              <a:rPr lang="pt-BR" dirty="0" err="1"/>
              <a:t>máximo</a:t>
            </a:r>
            <a:r>
              <a:rPr lang="pt-BR" dirty="0"/>
              <a:t> proveito de um sistema computacional, a velocidade da </a:t>
            </a:r>
            <a:r>
              <a:rPr lang="pt-BR" dirty="0" err="1"/>
              <a:t>memória</a:t>
            </a:r>
            <a:r>
              <a:rPr lang="pt-BR" dirty="0"/>
              <a:t> deve ser </a:t>
            </a:r>
            <a:r>
              <a:rPr lang="pt-BR" dirty="0" err="1"/>
              <a:t>compatível</a:t>
            </a:r>
            <a:r>
              <a:rPr lang="pt-BR" dirty="0"/>
              <a:t> com a velocidade do processador, de maneira que esse </a:t>
            </a:r>
            <a:r>
              <a:rPr lang="pt-BR" dirty="0" err="1"/>
              <a:t>último</a:t>
            </a:r>
            <a:r>
              <a:rPr lang="pt-BR" dirty="0"/>
              <a:t> </a:t>
            </a:r>
            <a:r>
              <a:rPr lang="pt-BR" dirty="0" err="1"/>
              <a:t>não</a:t>
            </a:r>
            <a:r>
              <a:rPr lang="pt-BR" dirty="0"/>
              <a:t> precise ficar esperando por respostas da </a:t>
            </a:r>
            <a:r>
              <a:rPr lang="pt-BR" dirty="0" err="1"/>
              <a:t>memória</a:t>
            </a:r>
            <a:r>
              <a:rPr lang="pt-BR" dirty="0"/>
              <a:t> por muito </a:t>
            </a:r>
            <a:r>
              <a:rPr lang="pt-BR" dirty="0" smtClean="0"/>
              <a:t>tempo.</a:t>
            </a:r>
            <a:endParaRPr lang="pt-BR" dirty="0"/>
          </a:p>
          <a:p>
            <a:pPr algn="just"/>
            <a:endParaRPr lang="en-US" dirty="0"/>
          </a:p>
          <a:p>
            <a:pPr algn="just"/>
            <a:endParaRPr lang="en-US" dirty="0"/>
          </a:p>
        </p:txBody>
      </p:sp>
    </p:spTree>
    <p:extLst>
      <p:ext uri="{BB962C8B-B14F-4D97-AF65-F5344CB8AC3E}">
        <p14:creationId xmlns:p14="http://schemas.microsoft.com/office/powerpoint/2010/main" val="3450747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Tecnologias de Memórias</a:t>
            </a:r>
          </a:p>
        </p:txBody>
      </p:sp>
      <p:sp>
        <p:nvSpPr>
          <p:cNvPr id="29699" name="Espaço Reservado para Texto 2"/>
          <p:cNvSpPr>
            <a:spLocks noGrp="1"/>
          </p:cNvSpPr>
          <p:nvPr>
            <p:ph type="body" idx="4294967295"/>
          </p:nvPr>
        </p:nvSpPr>
        <p:spPr>
          <a:xfrm>
            <a:off x="539750" y="1828800"/>
            <a:ext cx="8375650" cy="3255963"/>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Ao longo do tempo, diversas tecnologias vêm sendo desenvolvidas para a fabricação de memórias, algumas já estão obsoletas;</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As Tecnologias mais usadas são:</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Memórias de semicondutores: Dispositivos fabricados com circuitos  eletrônicos baseados em semicondutores;</a:t>
            </a:r>
          </a:p>
          <a:p>
            <a:pPr lvl="1" algn="just" eaLnBrk="1">
              <a:lnSpc>
                <a:spcPct val="90000"/>
              </a:lnSpc>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a typeface="SimSun" charset="0"/>
              <a:cs typeface="SimSun"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Memórias de meio magnético: Fabricados de modo a armazenar informações sob a forma de campos magnéticos;</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ndParaRPr>
          </a:p>
        </p:txBody>
      </p:sp>
      <p:pic>
        <p:nvPicPr>
          <p:cNvPr id="297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5084763"/>
            <a:ext cx="23923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550" y="5157788"/>
            <a:ext cx="28336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2" name="Espaço Reservado para Número de Slide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49892ED-5F1B-BE47-873A-834A7C8BC06B}" type="slidenum">
              <a:rPr lang="pt-BR">
                <a:latin typeface="Arial Black" charset="0"/>
              </a:rPr>
              <a:pPr eaLnBrk="1" hangingPunct="1"/>
              <a:t>19</a:t>
            </a:fld>
            <a:endParaRPr lang="pt-BR">
              <a:latin typeface="Arial Black" charset="0"/>
            </a:endParaRPr>
          </a:p>
        </p:txBody>
      </p:sp>
    </p:spTree>
    <p:extLst>
      <p:ext uri="{BB962C8B-B14F-4D97-AF65-F5344CB8AC3E}">
        <p14:creationId xmlns:p14="http://schemas.microsoft.com/office/powerpoint/2010/main" val="4024557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3-31 at 7.31.51 PM.png"/>
          <p:cNvPicPr>
            <a:picLocks noGrp="1" noChangeAspect="1"/>
          </p:cNvPicPr>
          <p:nvPr>
            <p:ph idx="1"/>
          </p:nvPr>
        </p:nvPicPr>
        <p:blipFill>
          <a:blip r:embed="rId3">
            <a:extLst>
              <a:ext uri="{28A0092B-C50C-407E-A947-70E740481C1C}">
                <a14:useLocalDpi xmlns:a14="http://schemas.microsoft.com/office/drawing/2010/main" val="0"/>
              </a:ext>
            </a:extLst>
          </a:blip>
          <a:srcRect l="26" r="26"/>
          <a:stretch>
            <a:fillRect/>
          </a:stretch>
        </p:blipFill>
        <p:spPr/>
      </p:pic>
      <p:sp>
        <p:nvSpPr>
          <p:cNvPr id="5" name="TextBox 4"/>
          <p:cNvSpPr txBox="1"/>
          <p:nvPr/>
        </p:nvSpPr>
        <p:spPr>
          <a:xfrm>
            <a:off x="1659467" y="5941497"/>
            <a:ext cx="66547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BARRAMENTO</a:t>
            </a:r>
            <a:endParaRPr lang="en-US" b="1" dirty="0"/>
          </a:p>
        </p:txBody>
      </p:sp>
    </p:spTree>
    <p:extLst>
      <p:ext uri="{BB962C8B-B14F-4D97-AF65-F5344CB8AC3E}">
        <p14:creationId xmlns:p14="http://schemas.microsoft.com/office/powerpoint/2010/main" val="1980419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Memória</a:t>
            </a:r>
          </a:p>
        </p:txBody>
      </p:sp>
      <p:sp>
        <p:nvSpPr>
          <p:cNvPr id="3" name="Espaço Reservado para Texto 2"/>
          <p:cNvSpPr txBox="1">
            <a:spLocks noGrp="1"/>
          </p:cNvSpPr>
          <p:nvPr>
            <p:ph type="body" idx="4294967295"/>
          </p:nvPr>
        </p:nvSpPr>
        <p:spPr>
          <a:xfrm>
            <a:off x="539750" y="1928813"/>
            <a:ext cx="8280400" cy="2733675"/>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latin typeface="Arial" charset="0"/>
              </a:rPr>
              <a:t>Dos </a:t>
            </a:r>
            <a:r>
              <a:rPr lang="en-GB" sz="2400" dirty="0" err="1">
                <a:latin typeface="Arial" charset="0"/>
              </a:rPr>
              <a:t>vários</a:t>
            </a:r>
            <a:r>
              <a:rPr lang="en-GB" sz="2400" dirty="0">
                <a:latin typeface="Arial" charset="0"/>
              </a:rPr>
              <a:t> </a:t>
            </a:r>
            <a:r>
              <a:rPr lang="en-GB" sz="2400" dirty="0" err="1">
                <a:latin typeface="Arial" charset="0"/>
              </a:rPr>
              <a:t>elementos</a:t>
            </a:r>
            <a:r>
              <a:rPr lang="en-GB" sz="2400" dirty="0">
                <a:latin typeface="Arial" charset="0"/>
              </a:rPr>
              <a:t> </a:t>
            </a:r>
            <a:r>
              <a:rPr lang="en-GB" sz="2400" dirty="0" err="1">
                <a:latin typeface="Arial" charset="0"/>
              </a:rPr>
              <a:t>que</a:t>
            </a:r>
            <a:r>
              <a:rPr lang="en-GB" sz="2400" dirty="0">
                <a:latin typeface="Arial" charset="0"/>
              </a:rPr>
              <a:t> </a:t>
            </a:r>
            <a:r>
              <a:rPr lang="en-GB" sz="2400" dirty="0" err="1">
                <a:latin typeface="Arial" charset="0"/>
              </a:rPr>
              <a:t>compõem</a:t>
            </a:r>
            <a:r>
              <a:rPr lang="en-GB" sz="2400" dirty="0">
                <a:latin typeface="Arial" charset="0"/>
              </a:rPr>
              <a:t> o </a:t>
            </a:r>
            <a:r>
              <a:rPr lang="en-GB" sz="2400" dirty="0" smtClean="0">
                <a:latin typeface="Arial" charset="0"/>
              </a:rPr>
              <a:t>sub-</a:t>
            </a:r>
            <a:r>
              <a:rPr lang="en-GB" sz="2400" dirty="0" err="1" smtClean="0">
                <a:latin typeface="Arial" charset="0"/>
              </a:rPr>
              <a:t>sistema</a:t>
            </a:r>
            <a:r>
              <a:rPr lang="en-GB" sz="2400" dirty="0" smtClean="0">
                <a:latin typeface="Arial" charset="0"/>
              </a:rPr>
              <a:t> </a:t>
            </a:r>
            <a:r>
              <a:rPr lang="en-GB" sz="2400" dirty="0">
                <a:latin typeface="Arial" charset="0"/>
              </a:rPr>
              <a:t>de </a:t>
            </a:r>
            <a:r>
              <a:rPr lang="en-GB" sz="2400" dirty="0" err="1">
                <a:latin typeface="Arial" charset="0"/>
              </a:rPr>
              <a:t>memória</a:t>
            </a:r>
            <a:r>
              <a:rPr lang="en-GB" sz="2400" dirty="0">
                <a:latin typeface="Arial" charset="0"/>
              </a:rPr>
              <a:t>, </a:t>
            </a:r>
            <a:r>
              <a:rPr lang="en-GB" sz="2400" dirty="0" err="1">
                <a:latin typeface="Arial" charset="0"/>
              </a:rPr>
              <a:t>distinguem</a:t>
            </a:r>
            <a:r>
              <a:rPr lang="en-GB" sz="2400" dirty="0">
                <a:latin typeface="Arial" charset="0"/>
              </a:rPr>
              <a:t>-se </a:t>
            </a:r>
            <a:r>
              <a:rPr lang="en-GB" sz="2400" dirty="0" err="1">
                <a:latin typeface="Arial" charset="0"/>
              </a:rPr>
              <a:t>dois</a:t>
            </a:r>
            <a:r>
              <a:rPr lang="en-GB" sz="2400" dirty="0">
                <a:latin typeface="Arial" charset="0"/>
              </a:rPr>
              <a:t> </a:t>
            </a:r>
            <a:r>
              <a:rPr lang="en-GB" sz="2400" dirty="0" err="1">
                <a:latin typeface="Arial" charset="0"/>
              </a:rPr>
              <a:t>grandes</a:t>
            </a:r>
            <a:r>
              <a:rPr lang="en-GB" sz="2400" dirty="0">
                <a:latin typeface="Arial" charset="0"/>
              </a:rPr>
              <a:t> </a:t>
            </a:r>
            <a:r>
              <a:rPr lang="en-GB" sz="2400" dirty="0" err="1">
                <a:latin typeface="Arial" charset="0"/>
              </a:rPr>
              <a:t>grupos</a:t>
            </a:r>
            <a:r>
              <a:rPr lang="en-GB" sz="2400" dirty="0">
                <a:latin typeface="Arial" charset="0"/>
              </a:rPr>
              <a:t>:</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latin typeface="Arial"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err="1" smtClean="0">
                <a:latin typeface="Arial" charset="0"/>
                <a:ea typeface="SimSun" charset="0"/>
                <a:cs typeface="SimSun" charset="0"/>
              </a:rPr>
              <a:t>Memória</a:t>
            </a:r>
            <a:r>
              <a:rPr lang="en-GB" sz="2000" dirty="0" smtClean="0">
                <a:latin typeface="Arial" charset="0"/>
                <a:ea typeface="SimSun" charset="0"/>
                <a:cs typeface="SimSun" charset="0"/>
              </a:rPr>
              <a:t> </a:t>
            </a:r>
            <a:r>
              <a:rPr lang="en-GB" sz="2000" dirty="0" err="1">
                <a:latin typeface="Arial" charset="0"/>
                <a:ea typeface="SimSun" charset="0"/>
                <a:cs typeface="SimSun" charset="0"/>
              </a:rPr>
              <a:t>Primária</a:t>
            </a:r>
            <a:r>
              <a:rPr lang="en-GB" sz="2000" dirty="0">
                <a:latin typeface="Arial" charset="0"/>
                <a:ea typeface="SimSun" charset="0"/>
                <a:cs typeface="SimSun" charset="0"/>
              </a:rPr>
              <a:t>, </a:t>
            </a:r>
            <a:r>
              <a:rPr lang="en-GB" sz="2000" dirty="0" err="1">
                <a:latin typeface="Arial" charset="0"/>
                <a:ea typeface="SimSun" charset="0"/>
                <a:cs typeface="SimSun" charset="0"/>
              </a:rPr>
              <a:t>implementada</a:t>
            </a:r>
            <a:r>
              <a:rPr lang="en-GB" sz="2000" dirty="0">
                <a:latin typeface="Arial" charset="0"/>
                <a:ea typeface="SimSun" charset="0"/>
                <a:cs typeface="SimSun" charset="0"/>
              </a:rPr>
              <a:t> </a:t>
            </a:r>
            <a:r>
              <a:rPr lang="en-GB" sz="2000" dirty="0" err="1">
                <a:latin typeface="Arial" charset="0"/>
                <a:ea typeface="SimSun" charset="0"/>
                <a:cs typeface="SimSun" charset="0"/>
              </a:rPr>
              <a:t>em</a:t>
            </a:r>
            <a:r>
              <a:rPr lang="en-GB" sz="2000" dirty="0">
                <a:latin typeface="Arial" charset="0"/>
                <a:ea typeface="SimSun" charset="0"/>
                <a:cs typeface="SimSun" charset="0"/>
              </a:rPr>
              <a:t> </a:t>
            </a:r>
            <a:r>
              <a:rPr lang="en-GB" sz="2000" dirty="0" err="1">
                <a:latin typeface="Arial" charset="0"/>
                <a:ea typeface="SimSun" charset="0"/>
                <a:cs typeface="SimSun" charset="0"/>
              </a:rPr>
              <a:t>circuitos</a:t>
            </a:r>
            <a:r>
              <a:rPr lang="en-GB" sz="2000" dirty="0">
                <a:latin typeface="Arial" charset="0"/>
                <a:ea typeface="SimSun" charset="0"/>
                <a:cs typeface="SimSun" charset="0"/>
              </a:rPr>
              <a:t> </a:t>
            </a:r>
            <a:r>
              <a:rPr lang="en-GB" sz="2000" dirty="0" err="1">
                <a:latin typeface="Arial" charset="0"/>
                <a:ea typeface="SimSun" charset="0"/>
                <a:cs typeface="SimSun" charset="0"/>
              </a:rPr>
              <a:t>elétricos</a:t>
            </a:r>
            <a:r>
              <a:rPr lang="en-GB" sz="2000" dirty="0">
                <a:latin typeface="Arial" charset="0"/>
                <a:ea typeface="SimSun" charset="0"/>
                <a:cs typeface="SimSun" charset="0"/>
              </a:rPr>
              <a:t>; (</a:t>
            </a:r>
            <a:r>
              <a:rPr lang="en-GB" sz="2000" dirty="0" err="1">
                <a:latin typeface="Arial" charset="0"/>
                <a:ea typeface="SimSun" charset="0"/>
                <a:cs typeface="SimSun" charset="0"/>
              </a:rPr>
              <a:t>Registradores</a:t>
            </a:r>
            <a:r>
              <a:rPr lang="en-GB" sz="2000" dirty="0">
                <a:latin typeface="Arial" charset="0"/>
                <a:ea typeface="SimSun" charset="0"/>
                <a:cs typeface="SimSun" charset="0"/>
              </a:rPr>
              <a:t>, </a:t>
            </a:r>
            <a:r>
              <a:rPr lang="en-GB" sz="2000" dirty="0" err="1">
                <a:latin typeface="Arial" charset="0"/>
                <a:ea typeface="SimSun" charset="0"/>
                <a:cs typeface="SimSun" charset="0"/>
              </a:rPr>
              <a:t>Memória</a:t>
            </a:r>
            <a:r>
              <a:rPr lang="en-GB" sz="2000" dirty="0">
                <a:latin typeface="Arial" charset="0"/>
                <a:ea typeface="SimSun" charset="0"/>
                <a:cs typeface="SimSun" charset="0"/>
              </a:rPr>
              <a:t> Cache, </a:t>
            </a:r>
            <a:r>
              <a:rPr lang="en-GB" sz="2000" dirty="0" err="1">
                <a:latin typeface="Arial" charset="0"/>
                <a:ea typeface="SimSun" charset="0"/>
                <a:cs typeface="SimSun" charset="0"/>
              </a:rPr>
              <a:t>Memória</a:t>
            </a:r>
            <a:r>
              <a:rPr lang="en-GB" sz="2000" dirty="0">
                <a:latin typeface="Arial" charset="0"/>
                <a:ea typeface="SimSun" charset="0"/>
                <a:cs typeface="SimSun" charset="0"/>
              </a:rPr>
              <a:t> Principal)</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latin typeface="Arial" charset="0"/>
              <a:ea typeface="SimSun" charset="0"/>
              <a:cs typeface="SimSun"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err="1" smtClean="0">
                <a:latin typeface="Arial" charset="0"/>
                <a:ea typeface="SimSun" charset="0"/>
                <a:cs typeface="SimSun" charset="0"/>
              </a:rPr>
              <a:t>Memória</a:t>
            </a:r>
            <a:r>
              <a:rPr lang="en-GB" sz="2000" dirty="0" smtClean="0">
                <a:latin typeface="Arial" charset="0"/>
                <a:ea typeface="SimSun" charset="0"/>
                <a:cs typeface="SimSun" charset="0"/>
              </a:rPr>
              <a:t> </a:t>
            </a:r>
            <a:r>
              <a:rPr lang="en-GB" sz="2000" dirty="0" err="1">
                <a:latin typeface="Arial" charset="0"/>
                <a:ea typeface="SimSun" charset="0"/>
                <a:cs typeface="SimSun" charset="0"/>
              </a:rPr>
              <a:t>Secundária</a:t>
            </a:r>
            <a:r>
              <a:rPr lang="en-GB" sz="2000" dirty="0">
                <a:latin typeface="Arial" charset="0"/>
                <a:ea typeface="SimSun" charset="0"/>
                <a:cs typeface="SimSun" charset="0"/>
              </a:rPr>
              <a:t>, </a:t>
            </a:r>
            <a:r>
              <a:rPr lang="en-GB" sz="2000" dirty="0" err="1">
                <a:latin typeface="Arial" charset="0"/>
                <a:ea typeface="SimSun" charset="0"/>
                <a:cs typeface="SimSun" charset="0"/>
              </a:rPr>
              <a:t>implementada</a:t>
            </a:r>
            <a:r>
              <a:rPr lang="en-GB" sz="2000" dirty="0">
                <a:latin typeface="Arial" charset="0"/>
                <a:ea typeface="SimSun" charset="0"/>
                <a:cs typeface="SimSun" charset="0"/>
              </a:rPr>
              <a:t> </a:t>
            </a:r>
            <a:r>
              <a:rPr lang="en-GB" sz="2000" dirty="0" err="1">
                <a:latin typeface="Arial" charset="0"/>
                <a:ea typeface="SimSun" charset="0"/>
                <a:cs typeface="SimSun" charset="0"/>
              </a:rPr>
              <a:t>em</a:t>
            </a:r>
            <a:r>
              <a:rPr lang="en-GB" sz="2000" dirty="0">
                <a:latin typeface="Arial" charset="0"/>
                <a:ea typeface="SimSun" charset="0"/>
                <a:cs typeface="SimSun" charset="0"/>
              </a:rPr>
              <a:t> </a:t>
            </a:r>
            <a:r>
              <a:rPr lang="en-GB" sz="2000" dirty="0" err="1">
                <a:latin typeface="Arial" charset="0"/>
                <a:ea typeface="SimSun" charset="0"/>
                <a:cs typeface="SimSun" charset="0"/>
              </a:rPr>
              <a:t>suporte</a:t>
            </a:r>
            <a:r>
              <a:rPr lang="en-GB" sz="2000" dirty="0">
                <a:latin typeface="Arial" charset="0"/>
                <a:ea typeface="SimSun" charset="0"/>
                <a:cs typeface="SimSun" charset="0"/>
              </a:rPr>
              <a:t> </a:t>
            </a:r>
            <a:r>
              <a:rPr lang="en-GB" sz="2000" dirty="0" err="1">
                <a:latin typeface="Arial" charset="0"/>
                <a:ea typeface="SimSun" charset="0"/>
                <a:cs typeface="SimSun" charset="0"/>
              </a:rPr>
              <a:t>magnético</a:t>
            </a:r>
            <a:r>
              <a:rPr lang="en-GB" sz="2000" dirty="0">
                <a:latin typeface="Arial" charset="0"/>
                <a:ea typeface="SimSun" charset="0"/>
                <a:cs typeface="SimSun" charset="0"/>
              </a:rPr>
              <a:t>, </a:t>
            </a:r>
            <a:r>
              <a:rPr lang="en-GB" sz="2000" dirty="0" err="1">
                <a:latin typeface="Arial" charset="0"/>
                <a:ea typeface="SimSun" charset="0"/>
                <a:cs typeface="SimSun" charset="0"/>
              </a:rPr>
              <a:t>óptico</a:t>
            </a:r>
            <a:r>
              <a:rPr lang="en-GB" sz="2000" dirty="0">
                <a:latin typeface="Arial" charset="0"/>
                <a:ea typeface="SimSun" charset="0"/>
                <a:cs typeface="SimSun" charset="0"/>
              </a:rPr>
              <a:t>.</a:t>
            </a:r>
          </a:p>
        </p:txBody>
      </p:sp>
      <p:pic>
        <p:nvPicPr>
          <p:cNvPr id="61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957763"/>
            <a:ext cx="1439863"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963" y="4992688"/>
            <a:ext cx="28321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5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5275" y="5087938"/>
            <a:ext cx="2211388"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51" name="Espaço Reservado para Número de Slide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pt-BR" dirty="0">
              <a:latin typeface="Arial Black" charset="0"/>
            </a:endParaRPr>
          </a:p>
        </p:txBody>
      </p:sp>
    </p:spTree>
    <p:extLst>
      <p:ext uri="{BB962C8B-B14F-4D97-AF65-F5344CB8AC3E}">
        <p14:creationId xmlns:p14="http://schemas.microsoft.com/office/powerpoint/2010/main" val="3581336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2060575"/>
            <a:ext cx="840105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Título 4"/>
          <p:cNvSpPr txBox="1">
            <a:spLocks/>
          </p:cNvSpPr>
          <p:nvPr/>
        </p:nvSpPr>
        <p:spPr bwMode="auto">
          <a:xfrm>
            <a:off x="684213" y="555625"/>
            <a:ext cx="8350250" cy="704850"/>
          </a:xfrm>
          <a:prstGeom prst="rect">
            <a:avLst/>
          </a:prstGeom>
          <a:noFill/>
          <a:ln w="9525">
            <a:noFill/>
            <a:miter lim="800000"/>
            <a:headEnd/>
            <a:tailEnd/>
          </a:ln>
        </p:spPr>
        <p:txBody>
          <a:bodyPr lIns="90360" tIns="44280" rIns="90360" bIns="44280"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Hierarquia de Memória</a:t>
            </a:r>
          </a:p>
        </p:txBody>
      </p:sp>
      <p:sp>
        <p:nvSpPr>
          <p:cNvPr id="19460" name="Espaço Reservado para Número de Slid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3690926-B0E7-904A-8916-805C3F68EA82}" type="slidenum">
              <a:rPr lang="pt-BR">
                <a:latin typeface="Arial Black" charset="0"/>
              </a:rPr>
              <a:pPr eaLnBrk="1" hangingPunct="1"/>
              <a:t>21</a:t>
            </a:fld>
            <a:endParaRPr lang="pt-BR">
              <a:latin typeface="Arial Black" charset="0"/>
            </a:endParaRPr>
          </a:p>
        </p:txBody>
      </p:sp>
    </p:spTree>
    <p:extLst>
      <p:ext uri="{BB962C8B-B14F-4D97-AF65-F5344CB8AC3E}">
        <p14:creationId xmlns:p14="http://schemas.microsoft.com/office/powerpoint/2010/main" val="651189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ela 8"/>
          <p:cNvGraphicFramePr>
            <a:graphicFrameLocks noGrp="1"/>
          </p:cNvGraphicFramePr>
          <p:nvPr/>
        </p:nvGraphicFramePr>
        <p:xfrm>
          <a:off x="0" y="1844675"/>
          <a:ext cx="9144000" cy="3748088"/>
        </p:xfrm>
        <a:graphic>
          <a:graphicData uri="http://schemas.openxmlformats.org/drawingml/2006/table">
            <a:tbl>
              <a:tblPr/>
              <a:tblGrid>
                <a:gridCol w="1524000"/>
                <a:gridCol w="1524000"/>
                <a:gridCol w="1524000"/>
                <a:gridCol w="1524000"/>
                <a:gridCol w="1524000"/>
                <a:gridCol w="1524000"/>
              </a:tblGrid>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1" i="0" u="none" strike="noStrike" cap="none" normalizeH="0" baseline="0">
                          <a:ln>
                            <a:noFill/>
                          </a:ln>
                          <a:solidFill>
                            <a:srgbClr val="FFFFFF"/>
                          </a:solidFill>
                          <a:effectLst/>
                          <a:latin typeface="Arial" charset="0"/>
                          <a:ea typeface="ＭＳ Ｐゴシック" charset="0"/>
                        </a:rPr>
                        <a:t>Tipo</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1" i="0" u="none" strike="noStrike" cap="none" normalizeH="0" baseline="0">
                          <a:ln>
                            <a:noFill/>
                          </a:ln>
                          <a:solidFill>
                            <a:srgbClr val="FFFFFF"/>
                          </a:solidFill>
                          <a:effectLst/>
                          <a:latin typeface="Arial" charset="0"/>
                          <a:ea typeface="ＭＳ Ｐゴシック" charset="0"/>
                        </a:rPr>
                        <a:t>Capacidade</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1" i="0" u="none" strike="noStrike" cap="none" normalizeH="0" baseline="0">
                          <a:ln>
                            <a:noFill/>
                          </a:ln>
                          <a:solidFill>
                            <a:srgbClr val="FFFFFF"/>
                          </a:solidFill>
                          <a:effectLst/>
                          <a:latin typeface="Arial" charset="0"/>
                          <a:ea typeface="ＭＳ Ｐゴシック" charset="0"/>
                        </a:rPr>
                        <a:t>Velocidade</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1" i="0" u="none" strike="noStrike" cap="none" normalizeH="0" baseline="0">
                          <a:ln>
                            <a:noFill/>
                          </a:ln>
                          <a:solidFill>
                            <a:srgbClr val="FFFFFF"/>
                          </a:solidFill>
                          <a:effectLst/>
                          <a:latin typeface="Arial" charset="0"/>
                          <a:ea typeface="ＭＳ Ｐゴシック" charset="0"/>
                        </a:rPr>
                        <a:t>Custo</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1" i="0" u="none" strike="noStrike" cap="none" normalizeH="0" baseline="0">
                          <a:ln>
                            <a:noFill/>
                          </a:ln>
                          <a:solidFill>
                            <a:srgbClr val="FFFFFF"/>
                          </a:solidFill>
                          <a:effectLst/>
                          <a:latin typeface="Arial" charset="0"/>
                          <a:ea typeface="ＭＳ Ｐゴシック" charset="0"/>
                        </a:rPr>
                        <a:t>Localização</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1" i="0" u="none" strike="noStrike" cap="none" normalizeH="0" baseline="0">
                          <a:ln>
                            <a:noFill/>
                          </a:ln>
                          <a:solidFill>
                            <a:srgbClr val="FFFFFF"/>
                          </a:solidFill>
                          <a:effectLst/>
                          <a:latin typeface="Arial" charset="0"/>
                          <a:ea typeface="ＭＳ Ｐゴシック" charset="0"/>
                        </a:rPr>
                        <a:t>Volatilidade</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777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Registrador</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Bytes</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Muito Alta</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Muito Alto</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CPU</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Volátil</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777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 Cache</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Kbytes</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Alta</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Alto</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CPU/Placa</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Volátil</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77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 Principal</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Mbytes</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Média</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Médio</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Placa</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Volátil</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777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M. Auxiliar</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Gbytes</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Baixa</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Baixo</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Externa</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a:ln>
                            <a:noFill/>
                          </a:ln>
                          <a:solidFill>
                            <a:srgbClr val="000000"/>
                          </a:solidFill>
                          <a:effectLst/>
                          <a:latin typeface="Arial" charset="0"/>
                          <a:ea typeface="ＭＳ Ｐゴシック" charset="0"/>
                        </a:rPr>
                        <a:t>Não Volátil</a:t>
                      </a:r>
                    </a:p>
                  </a:txBody>
                  <a:tcPr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
        <p:nvSpPr>
          <p:cNvPr id="8" name="Título 4"/>
          <p:cNvSpPr txBox="1">
            <a:spLocks/>
          </p:cNvSpPr>
          <p:nvPr/>
        </p:nvSpPr>
        <p:spPr bwMode="auto">
          <a:xfrm>
            <a:off x="684213" y="555625"/>
            <a:ext cx="8350250" cy="704850"/>
          </a:xfrm>
          <a:prstGeom prst="rect">
            <a:avLst/>
          </a:prstGeom>
          <a:noFill/>
          <a:ln w="9525">
            <a:noFill/>
            <a:miter lim="800000"/>
            <a:headEnd/>
            <a:tailEnd/>
          </a:ln>
        </p:spPr>
        <p:txBody>
          <a:bodyPr lIns="90360" tIns="44280" rIns="90360" bIns="44280"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Hierarquia de Memória</a:t>
            </a:r>
          </a:p>
        </p:txBody>
      </p:sp>
      <p:sp>
        <p:nvSpPr>
          <p:cNvPr id="20527" name="Espaço Reservado para Número de Slid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E65EBA7-23D7-CD4D-8BA5-B7199B365F8F}" type="slidenum">
              <a:rPr lang="pt-BR">
                <a:latin typeface="Arial Black" charset="0"/>
              </a:rPr>
              <a:pPr eaLnBrk="1" hangingPunct="1"/>
              <a:t>22</a:t>
            </a:fld>
            <a:endParaRPr lang="pt-BR">
              <a:latin typeface="Arial Black" charset="0"/>
            </a:endParaRPr>
          </a:p>
        </p:txBody>
      </p:sp>
    </p:spTree>
    <p:extLst>
      <p:ext uri="{BB962C8B-B14F-4D97-AF65-F5344CB8AC3E}">
        <p14:creationId xmlns:p14="http://schemas.microsoft.com/office/powerpoint/2010/main" val="34909402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type="body" idx="4294967295"/>
          </p:nvPr>
        </p:nvSpPr>
        <p:spPr>
          <a:xfrm>
            <a:off x="609600" y="1828800"/>
            <a:ext cx="8305800" cy="4498975"/>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latin typeface="Arial" charset="0"/>
              </a:rPr>
              <a:t>A CPU </a:t>
            </a:r>
            <a:r>
              <a:rPr lang="en-GB" sz="2400" dirty="0" err="1">
                <a:latin typeface="Arial" charset="0"/>
              </a:rPr>
              <a:t>vê</a:t>
            </a:r>
            <a:r>
              <a:rPr lang="en-GB" sz="2400" dirty="0">
                <a:latin typeface="Arial" charset="0"/>
              </a:rPr>
              <a:t> </a:t>
            </a:r>
            <a:r>
              <a:rPr lang="en-GB" sz="2400" dirty="0" err="1">
                <a:latin typeface="Arial" charset="0"/>
              </a:rPr>
              <a:t>nesta</a:t>
            </a:r>
            <a:r>
              <a:rPr lang="en-GB" sz="2400" dirty="0">
                <a:latin typeface="Arial" charset="0"/>
              </a:rPr>
              <a:t> </a:t>
            </a:r>
            <a:r>
              <a:rPr lang="en-GB" sz="2400" dirty="0" err="1">
                <a:latin typeface="Arial" charset="0"/>
              </a:rPr>
              <a:t>ordem</a:t>
            </a:r>
            <a:r>
              <a:rPr lang="en-GB" sz="2400" dirty="0">
                <a:latin typeface="Arial" charset="0"/>
              </a:rPr>
              <a:t> e </a:t>
            </a:r>
            <a:r>
              <a:rPr lang="en-GB" sz="2400" dirty="0" err="1">
                <a:latin typeface="Arial" charset="0"/>
              </a:rPr>
              <a:t>acessa</a:t>
            </a:r>
            <a:r>
              <a:rPr lang="en-GB" sz="2400" dirty="0">
                <a:latin typeface="Arial" charset="0"/>
              </a:rPr>
              <a:t> </a:t>
            </a:r>
            <a:r>
              <a:rPr lang="en-GB" sz="2400" dirty="0" err="1">
                <a:latin typeface="Arial" charset="0"/>
              </a:rPr>
              <a:t>primeiro</a:t>
            </a:r>
            <a:r>
              <a:rPr lang="en-GB" sz="2400" dirty="0">
                <a:latin typeface="Arial" charset="0"/>
              </a:rPr>
              <a:t> a “</a:t>
            </a:r>
            <a:r>
              <a:rPr lang="en-GB" sz="2400" dirty="0" err="1">
                <a:latin typeface="Arial" charset="0"/>
              </a:rPr>
              <a:t>memória</a:t>
            </a:r>
            <a:r>
              <a:rPr lang="en-GB" sz="2400" dirty="0">
                <a:latin typeface="Arial" charset="0"/>
              </a:rPr>
              <a:t>” </a:t>
            </a:r>
            <a:r>
              <a:rPr lang="en-GB" sz="2400" dirty="0" err="1">
                <a:latin typeface="Arial" charset="0"/>
              </a:rPr>
              <a:t>que</a:t>
            </a:r>
            <a:r>
              <a:rPr lang="en-GB" sz="2400" dirty="0">
                <a:latin typeface="Arial" charset="0"/>
              </a:rPr>
              <a:t> </a:t>
            </a:r>
            <a:r>
              <a:rPr lang="en-GB" sz="2400" dirty="0" err="1">
                <a:latin typeface="Arial" charset="0"/>
              </a:rPr>
              <a:t>está</a:t>
            </a:r>
            <a:r>
              <a:rPr lang="en-GB" sz="2400" dirty="0">
                <a:latin typeface="Arial" charset="0"/>
              </a:rPr>
              <a:t> </a:t>
            </a:r>
            <a:r>
              <a:rPr lang="en-GB" sz="2400" dirty="0" err="1">
                <a:latin typeface="Arial" charset="0"/>
              </a:rPr>
              <a:t>mais</a:t>
            </a:r>
            <a:r>
              <a:rPr lang="en-GB" sz="2400" dirty="0">
                <a:latin typeface="Arial" charset="0"/>
              </a:rPr>
              <a:t> </a:t>
            </a:r>
            <a:r>
              <a:rPr lang="en-GB" sz="2400" dirty="0" err="1">
                <a:latin typeface="Arial" charset="0"/>
              </a:rPr>
              <a:t>próxima</a:t>
            </a:r>
            <a:r>
              <a:rPr lang="en-GB" sz="2400" dirty="0">
                <a:latin typeface="Arial" charset="0"/>
              </a:rPr>
              <a:t>.</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err="1">
                <a:latin typeface="Arial" charset="0"/>
              </a:rPr>
              <a:t>Subindo</a:t>
            </a:r>
            <a:r>
              <a:rPr lang="en-GB" sz="2400" dirty="0">
                <a:latin typeface="Arial" charset="0"/>
              </a:rPr>
              <a:t> </a:t>
            </a:r>
            <a:r>
              <a:rPr lang="en-GB" sz="2400" dirty="0" err="1">
                <a:latin typeface="Arial" charset="0"/>
              </a:rPr>
              <a:t>na</a:t>
            </a:r>
            <a:r>
              <a:rPr lang="en-GB" sz="2400" dirty="0">
                <a:latin typeface="Arial" charset="0"/>
              </a:rPr>
              <a:t> </a:t>
            </a:r>
            <a:r>
              <a:rPr lang="en-GB" sz="2400" dirty="0" err="1">
                <a:latin typeface="Arial" charset="0"/>
              </a:rPr>
              <a:t>hierarquia</a:t>
            </a:r>
            <a:r>
              <a:rPr lang="en-GB" sz="2400" dirty="0">
                <a:latin typeface="Arial" charset="0"/>
              </a:rPr>
              <a:t>, </a:t>
            </a:r>
            <a:r>
              <a:rPr lang="en-GB" sz="2400" dirty="0" err="1">
                <a:latin typeface="Arial" charset="0"/>
              </a:rPr>
              <a:t>quanto</a:t>
            </a:r>
            <a:r>
              <a:rPr lang="en-GB" sz="2400" dirty="0">
                <a:latin typeface="Arial" charset="0"/>
              </a:rPr>
              <a:t> </a:t>
            </a:r>
            <a:r>
              <a:rPr lang="en-GB" sz="2400" dirty="0" err="1">
                <a:latin typeface="Arial" charset="0"/>
              </a:rPr>
              <a:t>mais</a:t>
            </a:r>
            <a:r>
              <a:rPr lang="en-GB" sz="2400" dirty="0">
                <a:latin typeface="Arial" charset="0"/>
              </a:rPr>
              <a:t> </a:t>
            </a:r>
            <a:r>
              <a:rPr lang="en-GB" sz="2400" dirty="0" err="1">
                <a:latin typeface="Arial" charset="0"/>
              </a:rPr>
              <a:t>próximo</a:t>
            </a:r>
            <a:r>
              <a:rPr lang="en-GB" sz="2400" dirty="0">
                <a:latin typeface="Arial" charset="0"/>
              </a:rPr>
              <a:t> da CPU:</a:t>
            </a:r>
          </a:p>
          <a:p>
            <a:pPr lvl="1" algn="just" eaLnBrk="1">
              <a:lnSpc>
                <a:spcPct val="90000"/>
              </a:lnSpc>
              <a:buFont typeface="Times New Roman"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latin typeface="Arial" charset="0"/>
                <a:ea typeface="SimSun" charset="0"/>
                <a:cs typeface="SimSun" charset="0"/>
              </a:rPr>
              <a:t> </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err="1">
                <a:latin typeface="Arial" charset="0"/>
                <a:ea typeface="SimSun" charset="0"/>
                <a:cs typeface="SimSun" charset="0"/>
              </a:rPr>
              <a:t>Maior</a:t>
            </a:r>
            <a:r>
              <a:rPr lang="en-GB" sz="2400" dirty="0">
                <a:latin typeface="Arial" charset="0"/>
                <a:ea typeface="SimSun" charset="0"/>
                <a:cs typeface="SimSun" charset="0"/>
              </a:rPr>
              <a:t> </a:t>
            </a:r>
            <a:r>
              <a:rPr lang="en-GB" sz="2400" dirty="0" err="1">
                <a:latin typeface="Arial" charset="0"/>
                <a:ea typeface="SimSun" charset="0"/>
                <a:cs typeface="SimSun" charset="0"/>
              </a:rPr>
              <a:t>velocidade</a:t>
            </a:r>
            <a:r>
              <a:rPr lang="en-GB" sz="2400" dirty="0">
                <a:latin typeface="Arial" charset="0"/>
                <a:ea typeface="SimSun" charset="0"/>
                <a:cs typeface="SimSun" charset="0"/>
              </a:rPr>
              <a:t>;</a:t>
            </a:r>
          </a:p>
          <a:p>
            <a:pPr lvl="1" algn="just" eaLnBrk="1">
              <a:lnSpc>
                <a:spcPct val="90000"/>
              </a:lnSpc>
              <a:buFont typeface="Times New Roman"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latin typeface="Arial" charset="0"/>
                <a:ea typeface="SimSun" charset="0"/>
                <a:cs typeface="SimSun" charset="0"/>
              </a:rPr>
              <a:t> </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err="1">
                <a:latin typeface="Arial" charset="0"/>
                <a:ea typeface="SimSun" charset="0"/>
                <a:cs typeface="SimSun" charset="0"/>
              </a:rPr>
              <a:t>Maior</a:t>
            </a:r>
            <a:r>
              <a:rPr lang="en-GB" sz="2400" dirty="0">
                <a:latin typeface="Arial" charset="0"/>
                <a:ea typeface="SimSun" charset="0"/>
                <a:cs typeface="SimSun" charset="0"/>
              </a:rPr>
              <a:t> </a:t>
            </a:r>
            <a:r>
              <a:rPr lang="en-GB" sz="2400" dirty="0" err="1">
                <a:latin typeface="Arial" charset="0"/>
                <a:ea typeface="SimSun" charset="0"/>
                <a:cs typeface="SimSun" charset="0"/>
              </a:rPr>
              <a:t>custo</a:t>
            </a:r>
            <a:r>
              <a:rPr lang="en-GB" sz="2400" dirty="0">
                <a:latin typeface="Arial" charset="0"/>
                <a:ea typeface="SimSun" charset="0"/>
                <a:cs typeface="SimSun" charset="0"/>
              </a:rPr>
              <a:t>;</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latin typeface="Arial" charset="0"/>
              <a:ea typeface="SimSun" charset="0"/>
              <a:cs typeface="SimSun"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err="1">
                <a:latin typeface="Arial" charset="0"/>
                <a:ea typeface="SimSun" charset="0"/>
                <a:cs typeface="SimSun" charset="0"/>
              </a:rPr>
              <a:t>Menor</a:t>
            </a:r>
            <a:r>
              <a:rPr lang="en-GB" sz="2400" dirty="0">
                <a:latin typeface="Arial" charset="0"/>
                <a:ea typeface="SimSun" charset="0"/>
                <a:cs typeface="SimSun" charset="0"/>
              </a:rPr>
              <a:t> </a:t>
            </a:r>
            <a:r>
              <a:rPr lang="en-GB" sz="2400" dirty="0" err="1">
                <a:latin typeface="Arial" charset="0"/>
                <a:ea typeface="SimSun" charset="0"/>
                <a:cs typeface="SimSun" charset="0"/>
              </a:rPr>
              <a:t>capacidade</a:t>
            </a:r>
            <a:r>
              <a:rPr lang="en-GB" sz="2400" dirty="0">
                <a:latin typeface="Arial" charset="0"/>
                <a:ea typeface="SimSun" charset="0"/>
                <a:cs typeface="SimSun" charset="0"/>
              </a:rPr>
              <a:t> de </a:t>
            </a:r>
            <a:r>
              <a:rPr lang="en-GB" sz="2400" dirty="0" err="1">
                <a:latin typeface="Arial" charset="0"/>
                <a:ea typeface="SimSun" charset="0"/>
                <a:cs typeface="SimSun" charset="0"/>
              </a:rPr>
              <a:t>armazenamento</a:t>
            </a:r>
            <a:r>
              <a:rPr lang="en-GB" sz="2400" dirty="0">
                <a:latin typeface="Arial" charset="0"/>
                <a:ea typeface="SimSun" charset="0"/>
                <a:cs typeface="SimSun" charset="0"/>
              </a:rPr>
              <a:t>.</a:t>
            </a:r>
          </a:p>
          <a:p>
            <a:pPr algn="just" eaLnBrk="1">
              <a:spcBef>
                <a:spcPct val="0"/>
              </a:spcBef>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solidFill>
                <a:srgbClr val="000000"/>
              </a:solidFill>
              <a:latin typeface="Verdana" charset="0"/>
              <a:ea typeface="SimSun" charset="0"/>
              <a:cs typeface="Times New Roman" charset="0"/>
            </a:endParaRPr>
          </a:p>
        </p:txBody>
      </p:sp>
      <p:sp>
        <p:nvSpPr>
          <p:cNvPr id="7" name="Título 4"/>
          <p:cNvSpPr txBox="1">
            <a:spLocks/>
          </p:cNvSpPr>
          <p:nvPr/>
        </p:nvSpPr>
        <p:spPr bwMode="auto">
          <a:xfrm>
            <a:off x="684213" y="555625"/>
            <a:ext cx="8350250" cy="704850"/>
          </a:xfrm>
          <a:prstGeom prst="rect">
            <a:avLst/>
          </a:prstGeom>
          <a:noFill/>
          <a:ln w="9525">
            <a:noFill/>
            <a:miter lim="800000"/>
            <a:headEnd/>
            <a:tailEnd/>
          </a:ln>
        </p:spPr>
        <p:txBody>
          <a:bodyPr lIns="90360" tIns="44280" rIns="90360" bIns="44280"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Hierarquia de Memória</a:t>
            </a:r>
          </a:p>
        </p:txBody>
      </p:sp>
      <p:sp>
        <p:nvSpPr>
          <p:cNvPr id="21508" name="Espaço Reservado para Número de Slid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0A6E757-A62E-D845-B931-7DA2F5FF6DEF}" type="slidenum">
              <a:rPr lang="pt-BR">
                <a:latin typeface="Arial Black" charset="0"/>
              </a:rPr>
              <a:pPr eaLnBrk="1" hangingPunct="1"/>
              <a:t>23</a:t>
            </a:fld>
            <a:endParaRPr lang="pt-BR">
              <a:latin typeface="Arial Black" charset="0"/>
            </a:endParaRPr>
          </a:p>
        </p:txBody>
      </p:sp>
    </p:spTree>
    <p:extLst>
      <p:ext uri="{BB962C8B-B14F-4D97-AF65-F5344CB8AC3E}">
        <p14:creationId xmlns:p14="http://schemas.microsoft.com/office/powerpoint/2010/main" val="9645241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ítulo 1"/>
          <p:cNvSpPr>
            <a:spLocks noGrp="1"/>
          </p:cNvSpPr>
          <p:nvPr>
            <p:ph type="title" idx="4294967295"/>
          </p:nvPr>
        </p:nvSpPr>
        <p:spPr>
          <a:xfrm>
            <a:off x="684213" y="612775"/>
            <a:ext cx="8350250" cy="706438"/>
          </a:xfrm>
        </p:spPr>
        <p:txBody>
          <a:bodyPr>
            <a:spAutoFit/>
          </a:bodyPr>
          <a:lstStyle/>
          <a:p>
            <a:pPr algn="ctr" eaLnBrk="1">
              <a:defRPr/>
            </a:pPr>
            <a:r>
              <a:rPr lang="en-GB" sz="4000" kern="1200" dirty="0" err="1" smtClean="0">
                <a:latin typeface="Verdana" pitchFamily="34" charset="0"/>
                <a:ea typeface="SimSun" pitchFamily="2" charset="-122"/>
              </a:rPr>
              <a:t>Registradores</a:t>
            </a:r>
          </a:p>
        </p:txBody>
      </p:sp>
      <p:sp>
        <p:nvSpPr>
          <p:cNvPr id="22534" name="Espaço Reservado para Texto 2"/>
          <p:cNvSpPr>
            <a:spLocks noGrp="1"/>
          </p:cNvSpPr>
          <p:nvPr>
            <p:ph type="body" idx="4294967295"/>
          </p:nvPr>
        </p:nvSpPr>
        <p:spPr>
          <a:xfrm>
            <a:off x="539750" y="1828800"/>
            <a:ext cx="8375650" cy="2252663"/>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São dispositivos de armazenamento temporário, localizados na CPU, extremamente rápidos, com capacidade para apenas um dado (uma palavra);</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O conceito de registrador surgiu da necessidade da CPU de armazenar, temporariamente, dados intermediários durante um processamento;</a:t>
            </a: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Exemplo: A</a:t>
            </a:r>
            <a:r>
              <a:rPr lang="pt-BR" sz="1800">
                <a:latin typeface="Arial" charset="0"/>
              </a:rPr>
              <a:t>rmazenar um operando para qualquer operação;</a:t>
            </a:r>
            <a:endParaRPr lang="en-GB" sz="180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Registradores são VOLÁTEIS, isto é, dependem de estar energizados para manter armazenado seu conteúdo.</a:t>
            </a:r>
          </a:p>
        </p:txBody>
      </p:sp>
      <p:sp>
        <p:nvSpPr>
          <p:cNvPr id="4" name="Forma livre 3"/>
          <p:cNvSpPr/>
          <p:nvPr/>
        </p:nvSpPr>
        <p:spPr>
          <a:xfrm>
            <a:off x="1588" y="2682875"/>
            <a:ext cx="9144000" cy="15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5" name="Forma livre 4"/>
          <p:cNvSpPr/>
          <p:nvPr/>
        </p:nvSpPr>
        <p:spPr>
          <a:xfrm>
            <a:off x="1588" y="2682875"/>
            <a:ext cx="9144000" cy="15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pic>
        <p:nvPicPr>
          <p:cNvPr id="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4181475"/>
            <a:ext cx="439737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35" name="Espaço Reservado para Número de Slide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D7F183B-4A12-2F4C-823F-7244BEE2DDEF}" type="slidenum">
              <a:rPr lang="pt-BR">
                <a:latin typeface="Arial Black" charset="0"/>
              </a:rPr>
              <a:pPr eaLnBrk="1" hangingPunct="1"/>
              <a:t>24</a:t>
            </a:fld>
            <a:endParaRPr lang="pt-BR">
              <a:latin typeface="Arial Black" charset="0"/>
            </a:endParaRPr>
          </a:p>
        </p:txBody>
      </p:sp>
    </p:spTree>
    <p:extLst>
      <p:ext uri="{BB962C8B-B14F-4D97-AF65-F5344CB8AC3E}">
        <p14:creationId xmlns:p14="http://schemas.microsoft.com/office/powerpoint/2010/main" val="1308030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ítulo 1"/>
          <p:cNvSpPr>
            <a:spLocks noGrp="1"/>
          </p:cNvSpPr>
          <p:nvPr>
            <p:ph type="title" idx="4294967295"/>
          </p:nvPr>
        </p:nvSpPr>
        <p:spPr>
          <a:xfrm>
            <a:off x="684213" y="612775"/>
            <a:ext cx="8350250" cy="706438"/>
          </a:xfrm>
        </p:spPr>
        <p:txBody>
          <a:bodyPr>
            <a:spAutoFit/>
          </a:bodyPr>
          <a:lstStyle/>
          <a:p>
            <a:pPr algn="ctr" eaLnBrk="1">
              <a:defRPr/>
            </a:pPr>
            <a:r>
              <a:rPr lang="en-GB" sz="4000" kern="1200" dirty="0" err="1" smtClean="0">
                <a:latin typeface="Verdana" pitchFamily="34" charset="0"/>
                <a:ea typeface="SimSun" pitchFamily="2" charset="-122"/>
              </a:rPr>
              <a:t>Registradores</a:t>
            </a:r>
          </a:p>
        </p:txBody>
      </p:sp>
      <p:sp>
        <p:nvSpPr>
          <p:cNvPr id="23558" name="Espaço Reservado para Texto 2"/>
          <p:cNvSpPr>
            <a:spLocks noGrp="1"/>
          </p:cNvSpPr>
          <p:nvPr>
            <p:ph type="body" idx="4294967295"/>
          </p:nvPr>
        </p:nvSpPr>
        <p:spPr>
          <a:xfrm>
            <a:off x="360363" y="1828800"/>
            <a:ext cx="8555037" cy="5029200"/>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latin typeface="Arial" charset="0"/>
              </a:rPr>
              <a:t>A CPU conta com os seguintes registradores principais:</a:t>
            </a:r>
          </a:p>
          <a:p>
            <a:pPr marL="742950" lvl="2" indent="-342900" algn="just" eaLnBrk="1">
              <a:lnSpc>
                <a:spcPct val="90000"/>
              </a:lnSpc>
              <a:buSzPct val="75000"/>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Contador de Instruções (CI): Contém o endereço da próxima instrução a ser executada;</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a typeface="SimSun" charset="0"/>
              <a:cs typeface="SimSun"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Registrador de Instruções (RI): Contém a instrução retirada da memória para ser executada;</a:t>
            </a:r>
          </a:p>
          <a:p>
            <a:pPr marL="742950" lvl="2" indent="-342900" algn="just" eaLnBrk="1">
              <a:lnSpc>
                <a:spcPct val="90000"/>
              </a:lnSpc>
              <a:buSzPct val="75000"/>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Registrador de Endereços da Memória (REM): Contém o endereço da palavra a ser retirada ou colocada na memória;</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a typeface="SimSun" charset="0"/>
              <a:cs typeface="SimSun"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Registrador de Dados da Memória (RDM): Contém o dado a ser retirado ou colocado na memória no endereço indicado por REM;</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Arial" charset="0"/>
              <a:ea typeface="SimSun" charset="0"/>
              <a:cs typeface="SimSun"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Acumulador (ACC): Contém operandos (dados) para as operações lógicas e aritméticas e pode ser usado como registrador para entrada e saída de dados</a:t>
            </a:r>
          </a:p>
        </p:txBody>
      </p:sp>
      <p:sp>
        <p:nvSpPr>
          <p:cNvPr id="23556" name="Espaço Reservado para Número de Slid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7214137-7976-164E-A679-2FDCFF8BF50F}" type="slidenum">
              <a:rPr lang="pt-BR">
                <a:latin typeface="Arial Black" charset="0"/>
              </a:rPr>
              <a:pPr eaLnBrk="1" hangingPunct="1"/>
              <a:t>25</a:t>
            </a:fld>
            <a:endParaRPr lang="pt-BR">
              <a:latin typeface="Arial Black" charset="0"/>
            </a:endParaRPr>
          </a:p>
        </p:txBody>
      </p:sp>
    </p:spTree>
    <p:extLst>
      <p:ext uri="{BB962C8B-B14F-4D97-AF65-F5344CB8AC3E}">
        <p14:creationId xmlns:p14="http://schemas.microsoft.com/office/powerpoint/2010/main" val="3278723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ítulo 1"/>
          <p:cNvSpPr>
            <a:spLocks noGrp="1"/>
          </p:cNvSpPr>
          <p:nvPr>
            <p:ph type="title" idx="4294967295"/>
          </p:nvPr>
        </p:nvSpPr>
        <p:spPr>
          <a:xfrm>
            <a:off x="684213" y="612775"/>
            <a:ext cx="8350250" cy="706438"/>
          </a:xfrm>
        </p:spPr>
        <p:txBody>
          <a:bodyPr>
            <a:spAutoFit/>
          </a:bodyPr>
          <a:lstStyle/>
          <a:p>
            <a:pPr algn="ctr" eaLnBrk="1">
              <a:defRPr/>
            </a:pPr>
            <a:r>
              <a:rPr lang="en-GB" sz="4000" kern="1200" dirty="0" err="1" smtClean="0">
                <a:latin typeface="Verdana" pitchFamily="34" charset="0"/>
                <a:ea typeface="SimSun" pitchFamily="2" charset="-122"/>
              </a:rPr>
              <a:t>Registradores</a:t>
            </a:r>
          </a:p>
        </p:txBody>
      </p:sp>
      <p:pic>
        <p:nvPicPr>
          <p:cNvPr id="24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628775"/>
            <a:ext cx="552608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0" name="Espaço Reservado para Número de Slid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0815A2-DFBA-0A44-92DB-3742182BC51C}" type="slidenum">
              <a:rPr lang="pt-BR">
                <a:latin typeface="Arial Black" charset="0"/>
              </a:rPr>
              <a:pPr eaLnBrk="1" hangingPunct="1"/>
              <a:t>26</a:t>
            </a:fld>
            <a:endParaRPr lang="pt-BR">
              <a:latin typeface="Arial Black" charset="0"/>
            </a:endParaRPr>
          </a:p>
        </p:txBody>
      </p:sp>
    </p:spTree>
    <p:extLst>
      <p:ext uri="{BB962C8B-B14F-4D97-AF65-F5344CB8AC3E}">
        <p14:creationId xmlns:p14="http://schemas.microsoft.com/office/powerpoint/2010/main" val="2809068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Memória Cache</a:t>
            </a:r>
          </a:p>
        </p:txBody>
      </p:sp>
      <p:sp>
        <p:nvSpPr>
          <p:cNvPr id="3" name="Espaço Reservado para Texto 2"/>
          <p:cNvSpPr txBox="1">
            <a:spLocks noGrp="1"/>
          </p:cNvSpPr>
          <p:nvPr>
            <p:ph type="body" idx="4294967295"/>
          </p:nvPr>
        </p:nvSpPr>
        <p:spPr>
          <a:xfrm>
            <a:off x="533400" y="1828800"/>
            <a:ext cx="8382000" cy="3167063"/>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O armazenamento na memória cache utiliza-se de princípios estatísticos comprovados;</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Em geral, os programas tendem a referenciar várias vezes determinados valores, pequenos trechos de programas, como loops, sub-rotinas e funções.</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Características da memória cache:</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Alto custo;</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Alta velocidade;</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Baixa capacidade.</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rPr>
              <a:t>A utilização da memória cache é carregar dados da MP (memória lenta) para otimizar o acesso da CPU</a:t>
            </a:r>
            <a:r>
              <a:rPr lang="en-GB" sz="2000">
                <a:latin typeface="Arial" charset="0"/>
              </a:rPr>
              <a:t>.</a:t>
            </a:r>
            <a:endParaRPr lang="en-GB" sz="2400">
              <a:latin typeface="Arial" charset="0"/>
            </a:endParaRPr>
          </a:p>
        </p:txBody>
      </p:sp>
      <p:sp>
        <p:nvSpPr>
          <p:cNvPr id="4" name="Forma livre 3"/>
          <p:cNvSpPr/>
          <p:nvPr/>
        </p:nvSpPr>
        <p:spPr>
          <a:xfrm>
            <a:off x="1588" y="2682875"/>
            <a:ext cx="9144000" cy="15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5" name="Forma livre 4"/>
          <p:cNvSpPr/>
          <p:nvPr/>
        </p:nvSpPr>
        <p:spPr>
          <a:xfrm>
            <a:off x="1588" y="2682875"/>
            <a:ext cx="9144000" cy="15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pic>
        <p:nvPicPr>
          <p:cNvPr id="2663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5105400"/>
            <a:ext cx="2519362"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095875"/>
            <a:ext cx="259238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2" name="Espaço Reservado para Número de Slide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73FFD3E-DD92-044D-98AF-E2F98261190D}" type="slidenum">
              <a:rPr lang="pt-BR">
                <a:latin typeface="Arial Black" charset="0"/>
              </a:rPr>
              <a:pPr eaLnBrk="1" hangingPunct="1"/>
              <a:t>27</a:t>
            </a:fld>
            <a:endParaRPr lang="pt-BR">
              <a:latin typeface="Arial Black" charset="0"/>
            </a:endParaRPr>
          </a:p>
        </p:txBody>
      </p:sp>
    </p:spTree>
    <p:extLst>
      <p:ext uri="{BB962C8B-B14F-4D97-AF65-F5344CB8AC3E}">
        <p14:creationId xmlns:p14="http://schemas.microsoft.com/office/powerpoint/2010/main" val="1647468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Memória Principal</a:t>
            </a:r>
          </a:p>
        </p:txBody>
      </p:sp>
      <p:sp>
        <p:nvSpPr>
          <p:cNvPr id="3" name="Espaço Reservado para Texto 2"/>
          <p:cNvSpPr txBox="1">
            <a:spLocks noGrp="1"/>
          </p:cNvSpPr>
          <p:nvPr>
            <p:ph type="body" idx="4294967295"/>
          </p:nvPr>
        </p:nvSpPr>
        <p:spPr>
          <a:xfrm>
            <a:off x="533400" y="1828800"/>
            <a:ext cx="8382000" cy="3074988"/>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A informação permanece na memória principal apenas enquanto for necessário para seu emprego pela CPU;</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Tem custos bem inferiores aos da Memória Cache mas ainda é um recurso caro. Por isso, o seu tamanho é limitado;</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Também é </a:t>
            </a:r>
            <a:r>
              <a:rPr lang="en-GB" sz="2000" b="1">
                <a:latin typeface="Arial" charset="0"/>
              </a:rPr>
              <a:t>VOLÁTIL</a:t>
            </a:r>
            <a:r>
              <a:rPr lang="en-GB" sz="2000">
                <a:latin typeface="Arial" charset="0"/>
              </a:rPr>
              <a:t> e sua capacidade depende muito da configuração do Sistema de Computação;</a:t>
            </a:r>
          </a:p>
          <a:p>
            <a:pPr algn="just" eaLnBrk="1" hangingPunct="1">
              <a:spcBef>
                <a:spcPts val="700"/>
              </a:spcBef>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2800">
              <a:solidFill>
                <a:srgbClr val="000000"/>
              </a:solidFill>
              <a:latin typeface="Verdana" charset="0"/>
              <a:ea typeface="SimSun" charset="0"/>
              <a:cs typeface="SimSun" charset="0"/>
            </a:endParaRPr>
          </a:p>
        </p:txBody>
      </p:sp>
      <p:pic>
        <p:nvPicPr>
          <p:cNvPr id="2867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757738"/>
            <a:ext cx="2705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074276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Memória Principal</a:t>
            </a:r>
          </a:p>
        </p:txBody>
      </p:sp>
      <p:sp>
        <p:nvSpPr>
          <p:cNvPr id="3" name="Espaço Reservado para Texto 2"/>
          <p:cNvSpPr txBox="1">
            <a:spLocks noGrp="1"/>
          </p:cNvSpPr>
          <p:nvPr>
            <p:ph type="body" idx="4294967295"/>
          </p:nvPr>
        </p:nvSpPr>
        <p:spPr>
          <a:xfrm>
            <a:off x="539750" y="1800225"/>
            <a:ext cx="8382000" cy="2195513"/>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A Memória Principal tem por função armazenar toda informação (instruções e dados) que será manipulada pela CPU;</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É o componente do computador onde programas e dados são armazenados para processamento.</a:t>
            </a:r>
          </a:p>
          <a:p>
            <a:pPr algn="just" eaLnBrk="1" hangingPunct="1">
              <a:spcBef>
                <a:spcPts val="800"/>
              </a:spcBef>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a:solidFill>
                <a:srgbClr val="000000"/>
              </a:solidFill>
              <a:latin typeface="Verdana" charset="0"/>
              <a:ea typeface="SimSun" charset="0"/>
              <a:cs typeface="SimSun" charset="0"/>
            </a:endParaRPr>
          </a:p>
        </p:txBody>
      </p:sp>
      <p:pic>
        <p:nvPicPr>
          <p:cNvPr id="276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3494088"/>
            <a:ext cx="43338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38322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r>
              <a:rPr lang="en-US" dirty="0" err="1" smtClean="0"/>
              <a:t>ória</a:t>
            </a:r>
            <a:endParaRPr lang="en-US" dirty="0"/>
          </a:p>
        </p:txBody>
      </p:sp>
      <p:sp>
        <p:nvSpPr>
          <p:cNvPr id="3" name="Content Placeholder 2"/>
          <p:cNvSpPr>
            <a:spLocks noGrp="1"/>
          </p:cNvSpPr>
          <p:nvPr>
            <p:ph idx="1"/>
          </p:nvPr>
        </p:nvSpPr>
        <p:spPr/>
        <p:txBody>
          <a:bodyPr/>
          <a:lstStyle/>
          <a:p>
            <a:r>
              <a:rPr lang="pt-BR" dirty="0" smtClean="0"/>
              <a:t>O que </a:t>
            </a:r>
            <a:r>
              <a:rPr lang="pt-BR" dirty="0"/>
              <a:t>é, como funciona e como é acessada a </a:t>
            </a:r>
            <a:r>
              <a:rPr lang="pt-BR" dirty="0" err="1"/>
              <a:t>memória</a:t>
            </a:r>
            <a:r>
              <a:rPr lang="pt-BR" dirty="0"/>
              <a:t>? </a:t>
            </a:r>
            <a:endParaRPr lang="pt-BR" dirty="0"/>
          </a:p>
          <a:p>
            <a:endParaRPr lang="en-US" dirty="0"/>
          </a:p>
        </p:txBody>
      </p:sp>
    </p:spTree>
    <p:extLst>
      <p:ext uri="{BB962C8B-B14F-4D97-AF65-F5344CB8AC3E}">
        <p14:creationId xmlns:p14="http://schemas.microsoft.com/office/powerpoint/2010/main" val="3371428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Memória Principal</a:t>
            </a:r>
          </a:p>
        </p:txBody>
      </p:sp>
      <p:sp>
        <p:nvSpPr>
          <p:cNvPr id="8195" name="Espaço Reservado para Texto 2"/>
          <p:cNvSpPr>
            <a:spLocks noGrp="1"/>
          </p:cNvSpPr>
          <p:nvPr>
            <p:ph type="body" idx="4294967295"/>
          </p:nvPr>
        </p:nvSpPr>
        <p:spPr>
          <a:xfrm>
            <a:off x="539750" y="1905000"/>
            <a:ext cx="8375650" cy="1422400"/>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latin typeface="Arial" charset="0"/>
              </a:rPr>
              <a:t>É a memória básica de um sistema de computação desde seus primórdios. É o dispositivo onde o programa e seus dados são armazenados para que a CPU busque cada instrução, interprete-a e execute-a.</a:t>
            </a:r>
          </a:p>
        </p:txBody>
      </p:sp>
      <p:pic>
        <p:nvPicPr>
          <p:cNvPr id="819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644900"/>
            <a:ext cx="3097212"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19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683000"/>
            <a:ext cx="479425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28691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idx="4294967295"/>
          </p:nvPr>
        </p:nvSpPr>
        <p:spPr>
          <a:xfrm>
            <a:off x="684213" y="552450"/>
            <a:ext cx="8350250" cy="708025"/>
          </a:xfrm>
        </p:spPr>
        <p:txBody>
          <a:bodyPr>
            <a:spAutoFit/>
          </a:bodyPr>
          <a:lstStyle/>
          <a:p>
            <a:pPr algn="ctr" eaLnBrk="1"/>
            <a:r>
              <a:rPr lang="en-GB" sz="4000">
                <a:latin typeface="Verdana" charset="0"/>
                <a:ea typeface="SimSun" charset="0"/>
                <a:cs typeface="SimSun" charset="0"/>
              </a:rPr>
              <a:t>Memória Principal</a:t>
            </a:r>
          </a:p>
        </p:txBody>
      </p:sp>
      <p:sp>
        <p:nvSpPr>
          <p:cNvPr id="3" name="Espaço Reservado para Texto 2"/>
          <p:cNvSpPr txBox="1">
            <a:spLocks noGrp="1"/>
          </p:cNvSpPr>
          <p:nvPr>
            <p:ph type="body" idx="4294967295"/>
          </p:nvPr>
        </p:nvSpPr>
        <p:spPr>
          <a:xfrm>
            <a:off x="539750" y="1800225"/>
            <a:ext cx="8375650" cy="3927486"/>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err="1">
                <a:latin typeface="Arial" charset="0"/>
              </a:rPr>
              <a:t>Alguns</a:t>
            </a:r>
            <a:r>
              <a:rPr lang="en-GB" sz="2800" dirty="0">
                <a:latin typeface="Arial" charset="0"/>
              </a:rPr>
              <a:t> </a:t>
            </a:r>
            <a:r>
              <a:rPr lang="en-GB" sz="2800" dirty="0" err="1">
                <a:latin typeface="Arial" charset="0"/>
              </a:rPr>
              <a:t>conceitos</a:t>
            </a:r>
            <a:r>
              <a:rPr lang="en-GB" sz="2800" dirty="0">
                <a:latin typeface="Arial" charset="0"/>
              </a:rPr>
              <a:t> </a:t>
            </a:r>
            <a:r>
              <a:rPr lang="en-GB" sz="2800" dirty="0" err="1">
                <a:latin typeface="Arial" charset="0"/>
              </a:rPr>
              <a:t>Importantes</a:t>
            </a:r>
            <a:r>
              <a:rPr lang="en-GB" sz="2800" dirty="0">
                <a:latin typeface="Arial" charset="0"/>
              </a:rPr>
              <a:t> </a:t>
            </a:r>
            <a:r>
              <a:rPr lang="en-GB" sz="2800" dirty="0" err="1">
                <a:latin typeface="Arial" charset="0"/>
              </a:rPr>
              <a:t>sobre</a:t>
            </a:r>
            <a:r>
              <a:rPr lang="en-GB" sz="2800" dirty="0">
                <a:latin typeface="Arial" charset="0"/>
              </a:rPr>
              <a:t> a </a:t>
            </a:r>
            <a:r>
              <a:rPr lang="en-GB" sz="2800" dirty="0" err="1">
                <a:latin typeface="Arial" charset="0"/>
              </a:rPr>
              <a:t>Memória</a:t>
            </a:r>
            <a:r>
              <a:rPr lang="en-GB" sz="2800" dirty="0">
                <a:latin typeface="Arial" charset="0"/>
              </a:rPr>
              <a:t> Principal:</a:t>
            </a:r>
          </a:p>
          <a:p>
            <a:pPr algn="just" eaLnBrk="1" hangingPunct="1">
              <a:lnSpc>
                <a:spcPct val="80000"/>
              </a:lnSpc>
              <a:spcBef>
                <a:spcPts val="250"/>
              </a:spcBef>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800" dirty="0">
              <a:latin typeface="Arial"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latin typeface="Arial" charset="0"/>
                <a:ea typeface="SimSun" charset="0"/>
                <a:cs typeface="SimSun" charset="0"/>
              </a:rPr>
              <a:t>A MP </a:t>
            </a:r>
            <a:r>
              <a:rPr lang="en-GB" sz="2000" dirty="0" err="1">
                <a:latin typeface="Arial" charset="0"/>
                <a:ea typeface="SimSun" charset="0"/>
                <a:cs typeface="SimSun" charset="0"/>
              </a:rPr>
              <a:t>é</a:t>
            </a:r>
            <a:r>
              <a:rPr lang="en-GB" sz="2000" dirty="0">
                <a:latin typeface="Arial" charset="0"/>
                <a:ea typeface="SimSun" charset="0"/>
                <a:cs typeface="SimSun" charset="0"/>
              </a:rPr>
              <a:t> o "</a:t>
            </a:r>
            <a:r>
              <a:rPr lang="en-GB" sz="2000" dirty="0" err="1">
                <a:latin typeface="Arial" charset="0"/>
                <a:ea typeface="SimSun" charset="0"/>
                <a:cs typeface="SimSun" charset="0"/>
              </a:rPr>
              <a:t>depósito</a:t>
            </a:r>
            <a:r>
              <a:rPr lang="en-GB" sz="2000" dirty="0">
                <a:latin typeface="Arial" charset="0"/>
                <a:ea typeface="SimSun" charset="0"/>
                <a:cs typeface="SimSun" charset="0"/>
              </a:rPr>
              <a:t>" de </a:t>
            </a:r>
            <a:r>
              <a:rPr lang="en-GB" sz="2000" dirty="0" err="1">
                <a:latin typeface="Arial" charset="0"/>
                <a:ea typeface="SimSun" charset="0"/>
                <a:cs typeface="SimSun" charset="0"/>
              </a:rPr>
              <a:t>trabalho</a:t>
            </a:r>
            <a:r>
              <a:rPr lang="en-GB" sz="2000" dirty="0">
                <a:latin typeface="Arial" charset="0"/>
                <a:ea typeface="SimSun" charset="0"/>
                <a:cs typeface="SimSun" charset="0"/>
              </a:rPr>
              <a:t> da CPU, </a:t>
            </a:r>
            <a:r>
              <a:rPr lang="en-GB" sz="2000" dirty="0" err="1">
                <a:latin typeface="Arial" charset="0"/>
                <a:ea typeface="SimSun" charset="0"/>
                <a:cs typeface="SimSun" charset="0"/>
              </a:rPr>
              <a:t>isto</a:t>
            </a:r>
            <a:r>
              <a:rPr lang="en-GB" sz="2000" dirty="0">
                <a:latin typeface="Arial" charset="0"/>
                <a:ea typeface="SimSun" charset="0"/>
                <a:cs typeface="SimSun" charset="0"/>
              </a:rPr>
              <a:t> </a:t>
            </a:r>
            <a:r>
              <a:rPr lang="en-GB" sz="2000" dirty="0" err="1">
                <a:latin typeface="Arial" charset="0"/>
                <a:ea typeface="SimSun" charset="0"/>
                <a:cs typeface="SimSun" charset="0"/>
              </a:rPr>
              <a:t>é</a:t>
            </a:r>
            <a:r>
              <a:rPr lang="en-GB" sz="2000" dirty="0">
                <a:latin typeface="Arial" charset="0"/>
                <a:ea typeface="SimSun" charset="0"/>
                <a:cs typeface="SimSun" charset="0"/>
              </a:rPr>
              <a:t>, a CPU e a MP </a:t>
            </a:r>
            <a:r>
              <a:rPr lang="en-GB" sz="2000" dirty="0" err="1">
                <a:latin typeface="Arial" charset="0"/>
                <a:ea typeface="SimSun" charset="0"/>
                <a:cs typeface="SimSun" charset="0"/>
              </a:rPr>
              <a:t>trabalham</a:t>
            </a:r>
            <a:r>
              <a:rPr lang="en-GB" sz="2000" dirty="0">
                <a:latin typeface="Arial" charset="0"/>
                <a:ea typeface="SimSun" charset="0"/>
                <a:cs typeface="SimSun" charset="0"/>
              </a:rPr>
              <a:t> </a:t>
            </a:r>
            <a:r>
              <a:rPr lang="en-GB" sz="2000" dirty="0" err="1">
                <a:latin typeface="Arial" charset="0"/>
                <a:ea typeface="SimSun" charset="0"/>
                <a:cs typeface="SimSun" charset="0"/>
              </a:rPr>
              <a:t>íntima</a:t>
            </a:r>
            <a:r>
              <a:rPr lang="en-GB" sz="2000" dirty="0">
                <a:latin typeface="Arial" charset="0"/>
                <a:ea typeface="SimSun" charset="0"/>
                <a:cs typeface="SimSun" charset="0"/>
              </a:rPr>
              <a:t> e </a:t>
            </a:r>
            <a:r>
              <a:rPr lang="en-GB" sz="2000" dirty="0" err="1">
                <a:latin typeface="Arial" charset="0"/>
                <a:ea typeface="SimSun" charset="0"/>
                <a:cs typeface="SimSun" charset="0"/>
              </a:rPr>
              <a:t>diretamente</a:t>
            </a:r>
            <a:r>
              <a:rPr lang="en-GB" sz="2000" dirty="0">
                <a:latin typeface="Arial" charset="0"/>
                <a:ea typeface="SimSun" charset="0"/>
                <a:cs typeface="SimSun" charset="0"/>
              </a:rPr>
              <a:t> </a:t>
            </a:r>
            <a:r>
              <a:rPr lang="en-GB" sz="2000" dirty="0" err="1">
                <a:latin typeface="Arial" charset="0"/>
                <a:ea typeface="SimSun" charset="0"/>
                <a:cs typeface="SimSun" charset="0"/>
              </a:rPr>
              <a:t>na</a:t>
            </a:r>
            <a:r>
              <a:rPr lang="en-GB" sz="2000" dirty="0">
                <a:latin typeface="Arial" charset="0"/>
                <a:ea typeface="SimSun" charset="0"/>
                <a:cs typeface="SimSun" charset="0"/>
              </a:rPr>
              <a:t> </a:t>
            </a:r>
            <a:r>
              <a:rPr lang="en-GB" sz="2000" dirty="0" err="1">
                <a:latin typeface="Arial" charset="0"/>
                <a:ea typeface="SimSun" charset="0"/>
                <a:cs typeface="SimSun" charset="0"/>
              </a:rPr>
              <a:t>execução</a:t>
            </a:r>
            <a:r>
              <a:rPr lang="en-GB" sz="2000" dirty="0">
                <a:latin typeface="Arial" charset="0"/>
                <a:ea typeface="SimSun" charset="0"/>
                <a:cs typeface="SimSun" charset="0"/>
              </a:rPr>
              <a:t> de um </a:t>
            </a:r>
            <a:r>
              <a:rPr lang="en-GB" sz="2000" dirty="0" err="1">
                <a:latin typeface="Arial" charset="0"/>
                <a:ea typeface="SimSun" charset="0"/>
                <a:cs typeface="SimSun" charset="0"/>
              </a:rPr>
              <a:t>programa</a:t>
            </a:r>
            <a:r>
              <a:rPr lang="en-GB" sz="2000" dirty="0">
                <a:latin typeface="Arial" charset="0"/>
                <a:ea typeface="SimSun" charset="0"/>
                <a:cs typeface="SimSun" charset="0"/>
              </a:rPr>
              <a:t>. As </a:t>
            </a:r>
            <a:r>
              <a:rPr lang="en-GB" sz="2000" dirty="0" err="1">
                <a:latin typeface="Arial" charset="0"/>
                <a:ea typeface="SimSun" charset="0"/>
                <a:cs typeface="SimSun" charset="0"/>
              </a:rPr>
              <a:t>instruções</a:t>
            </a:r>
            <a:r>
              <a:rPr lang="en-GB" sz="2000" dirty="0">
                <a:latin typeface="Arial" charset="0"/>
                <a:ea typeface="SimSun" charset="0"/>
                <a:cs typeface="SimSun" charset="0"/>
              </a:rPr>
              <a:t> e </a:t>
            </a:r>
            <a:r>
              <a:rPr lang="en-GB" sz="2000" dirty="0" err="1">
                <a:latin typeface="Arial" charset="0"/>
                <a:ea typeface="SimSun" charset="0"/>
                <a:cs typeface="SimSun" charset="0"/>
              </a:rPr>
              <a:t>os</a:t>
            </a:r>
            <a:r>
              <a:rPr lang="en-GB" sz="2000" dirty="0">
                <a:latin typeface="Arial" charset="0"/>
                <a:ea typeface="SimSun" charset="0"/>
                <a:cs typeface="SimSun" charset="0"/>
              </a:rPr>
              <a:t> dados do </a:t>
            </a:r>
            <a:r>
              <a:rPr lang="en-GB" sz="2000" dirty="0" err="1">
                <a:latin typeface="Arial" charset="0"/>
                <a:ea typeface="SimSun" charset="0"/>
                <a:cs typeface="SimSun" charset="0"/>
              </a:rPr>
              <a:t>programa</a:t>
            </a:r>
            <a:r>
              <a:rPr lang="en-GB" sz="2000" dirty="0">
                <a:latin typeface="Arial" charset="0"/>
                <a:ea typeface="SimSun" charset="0"/>
                <a:cs typeface="SimSun" charset="0"/>
              </a:rPr>
              <a:t> </a:t>
            </a:r>
            <a:r>
              <a:rPr lang="en-GB" sz="2000" dirty="0" err="1">
                <a:latin typeface="Arial" charset="0"/>
                <a:ea typeface="SimSun" charset="0"/>
                <a:cs typeface="SimSun" charset="0"/>
              </a:rPr>
              <a:t>ficam</a:t>
            </a:r>
            <a:r>
              <a:rPr lang="en-GB" sz="2000" dirty="0">
                <a:latin typeface="Arial" charset="0"/>
                <a:ea typeface="SimSun" charset="0"/>
                <a:cs typeface="SimSun" charset="0"/>
              </a:rPr>
              <a:t> </a:t>
            </a:r>
            <a:r>
              <a:rPr lang="en-GB" sz="2000" dirty="0" err="1">
                <a:latin typeface="Arial" charset="0"/>
                <a:ea typeface="SimSun" charset="0"/>
                <a:cs typeface="SimSun" charset="0"/>
              </a:rPr>
              <a:t>armazenados</a:t>
            </a:r>
            <a:r>
              <a:rPr lang="en-GB" sz="2000" dirty="0">
                <a:latin typeface="Arial" charset="0"/>
                <a:ea typeface="SimSun" charset="0"/>
                <a:cs typeface="SimSun" charset="0"/>
              </a:rPr>
              <a:t> </a:t>
            </a:r>
            <a:r>
              <a:rPr lang="en-GB" sz="2000" dirty="0" err="1">
                <a:latin typeface="Arial" charset="0"/>
                <a:ea typeface="SimSun" charset="0"/>
                <a:cs typeface="SimSun" charset="0"/>
              </a:rPr>
              <a:t>na</a:t>
            </a:r>
            <a:r>
              <a:rPr lang="en-GB" sz="2000" dirty="0">
                <a:latin typeface="Arial" charset="0"/>
                <a:ea typeface="SimSun" charset="0"/>
                <a:cs typeface="SimSun" charset="0"/>
              </a:rPr>
              <a:t> MP e a CPU </a:t>
            </a:r>
            <a:r>
              <a:rPr lang="en-GB" sz="2000" dirty="0" err="1">
                <a:latin typeface="Arial" charset="0"/>
                <a:ea typeface="SimSun" charset="0"/>
                <a:cs typeface="SimSun" charset="0"/>
              </a:rPr>
              <a:t>vai</a:t>
            </a:r>
            <a:r>
              <a:rPr lang="en-GB" sz="2000" dirty="0">
                <a:latin typeface="Arial" charset="0"/>
                <a:ea typeface="SimSun" charset="0"/>
                <a:cs typeface="SimSun" charset="0"/>
              </a:rPr>
              <a:t> "</a:t>
            </a:r>
            <a:r>
              <a:rPr lang="en-GB" sz="2000" dirty="0" err="1">
                <a:latin typeface="Arial" charset="0"/>
                <a:ea typeface="SimSun" charset="0"/>
                <a:cs typeface="SimSun" charset="0"/>
              </a:rPr>
              <a:t>buscando-os</a:t>
            </a:r>
            <a:r>
              <a:rPr lang="en-GB" sz="2000" dirty="0">
                <a:latin typeface="Arial" charset="0"/>
                <a:ea typeface="SimSun" charset="0"/>
                <a:cs typeface="SimSun" charset="0"/>
              </a:rPr>
              <a:t>" um a um a </a:t>
            </a:r>
            <a:r>
              <a:rPr lang="en-GB" sz="2000" dirty="0" err="1">
                <a:latin typeface="Arial" charset="0"/>
                <a:ea typeface="SimSun" charset="0"/>
                <a:cs typeface="SimSun" charset="0"/>
              </a:rPr>
              <a:t>medida</a:t>
            </a:r>
            <a:r>
              <a:rPr lang="en-GB" sz="2000" dirty="0">
                <a:latin typeface="Arial" charset="0"/>
                <a:ea typeface="SimSun" charset="0"/>
                <a:cs typeface="SimSun" charset="0"/>
              </a:rPr>
              <a:t> </a:t>
            </a:r>
            <a:r>
              <a:rPr lang="en-GB" sz="2000" dirty="0" err="1">
                <a:latin typeface="Arial" charset="0"/>
                <a:ea typeface="SimSun" charset="0"/>
                <a:cs typeface="SimSun" charset="0"/>
              </a:rPr>
              <a:t>que</a:t>
            </a:r>
            <a:r>
              <a:rPr lang="en-GB" sz="2000" dirty="0">
                <a:latin typeface="Arial" charset="0"/>
                <a:ea typeface="SimSun" charset="0"/>
                <a:cs typeface="SimSun" charset="0"/>
              </a:rPr>
              <a:t> a </a:t>
            </a:r>
            <a:r>
              <a:rPr lang="en-GB" sz="2000" dirty="0" err="1">
                <a:latin typeface="Arial" charset="0"/>
                <a:ea typeface="SimSun" charset="0"/>
                <a:cs typeface="SimSun" charset="0"/>
              </a:rPr>
              <a:t>execução</a:t>
            </a:r>
            <a:r>
              <a:rPr lang="en-GB" sz="2000" dirty="0">
                <a:latin typeface="Arial" charset="0"/>
                <a:ea typeface="SimSun" charset="0"/>
                <a:cs typeface="SimSun" charset="0"/>
              </a:rPr>
              <a:t> </a:t>
            </a:r>
            <a:r>
              <a:rPr lang="en-GB" sz="2000" dirty="0" err="1">
                <a:latin typeface="Arial" charset="0"/>
                <a:ea typeface="SimSun" charset="0"/>
                <a:cs typeface="SimSun" charset="0"/>
              </a:rPr>
              <a:t>vai</a:t>
            </a:r>
            <a:r>
              <a:rPr lang="en-GB" sz="2000" dirty="0">
                <a:latin typeface="Arial" charset="0"/>
                <a:ea typeface="SimSun" charset="0"/>
                <a:cs typeface="SimSun" charset="0"/>
              </a:rPr>
              <a:t> se </a:t>
            </a:r>
            <a:r>
              <a:rPr lang="en-GB" sz="2000" dirty="0" err="1">
                <a:latin typeface="Arial" charset="0"/>
                <a:ea typeface="SimSun" charset="0"/>
                <a:cs typeface="SimSun" charset="0"/>
              </a:rPr>
              <a:t>desenrolando</a:t>
            </a:r>
            <a:r>
              <a:rPr lang="en-GB" sz="2000" dirty="0">
                <a:latin typeface="Arial" charset="0"/>
                <a:ea typeface="SimSun" charset="0"/>
                <a:cs typeface="SimSun" charset="0"/>
              </a:rPr>
              <a:t>;</a:t>
            </a: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latin typeface="Arial" charset="0"/>
              <a:ea typeface="SimSun" charset="0"/>
              <a:cs typeface="SimSun" charset="0"/>
            </a:endParaRPr>
          </a:p>
          <a:p>
            <a:pPr lvl="1"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err="1">
                <a:latin typeface="Arial" charset="0"/>
                <a:ea typeface="SimSun" charset="0"/>
                <a:cs typeface="SimSun" charset="0"/>
              </a:rPr>
              <a:t>Os</a:t>
            </a:r>
            <a:r>
              <a:rPr lang="en-GB" sz="2000" dirty="0">
                <a:latin typeface="Arial" charset="0"/>
                <a:ea typeface="SimSun" charset="0"/>
                <a:cs typeface="SimSun" charset="0"/>
              </a:rPr>
              <a:t> </a:t>
            </a:r>
            <a:r>
              <a:rPr lang="en-GB" sz="2000" dirty="0" err="1">
                <a:latin typeface="Arial" charset="0"/>
                <a:ea typeface="SimSun" charset="0"/>
                <a:cs typeface="SimSun" charset="0"/>
              </a:rPr>
              <a:t>programas</a:t>
            </a:r>
            <a:r>
              <a:rPr lang="en-GB" sz="2000" dirty="0">
                <a:latin typeface="Arial" charset="0"/>
                <a:ea typeface="SimSun" charset="0"/>
                <a:cs typeface="SimSun" charset="0"/>
              </a:rPr>
              <a:t> </a:t>
            </a:r>
            <a:r>
              <a:rPr lang="en-GB" sz="2000" dirty="0" err="1">
                <a:latin typeface="Arial" charset="0"/>
                <a:ea typeface="SimSun" charset="0"/>
                <a:cs typeface="SimSun" charset="0"/>
              </a:rPr>
              <a:t>são</a:t>
            </a:r>
            <a:r>
              <a:rPr lang="en-GB" sz="2000" dirty="0">
                <a:latin typeface="Arial" charset="0"/>
                <a:ea typeface="SimSun" charset="0"/>
                <a:cs typeface="SimSun" charset="0"/>
              </a:rPr>
              <a:t> </a:t>
            </a:r>
            <a:r>
              <a:rPr lang="en-GB" sz="2000" dirty="0" err="1">
                <a:latin typeface="Arial" charset="0"/>
                <a:ea typeface="SimSun" charset="0"/>
                <a:cs typeface="SimSun" charset="0"/>
              </a:rPr>
              <a:t>organizados</a:t>
            </a:r>
            <a:r>
              <a:rPr lang="en-GB" sz="2000" dirty="0">
                <a:latin typeface="Arial" charset="0"/>
                <a:ea typeface="SimSun" charset="0"/>
                <a:cs typeface="SimSun" charset="0"/>
              </a:rPr>
              <a:t> de </a:t>
            </a:r>
            <a:r>
              <a:rPr lang="en-GB" sz="2000" dirty="0" err="1">
                <a:latin typeface="Arial" charset="0"/>
                <a:ea typeface="SimSun" charset="0"/>
                <a:cs typeface="SimSun" charset="0"/>
              </a:rPr>
              <a:t>modo</a:t>
            </a:r>
            <a:r>
              <a:rPr lang="en-GB" sz="2000" dirty="0">
                <a:latin typeface="Arial" charset="0"/>
                <a:ea typeface="SimSun" charset="0"/>
                <a:cs typeface="SimSun" charset="0"/>
              </a:rPr>
              <a:t> </a:t>
            </a:r>
            <a:r>
              <a:rPr lang="en-GB" sz="2000" dirty="0" err="1">
                <a:latin typeface="Arial" charset="0"/>
                <a:ea typeface="SimSun" charset="0"/>
                <a:cs typeface="SimSun" charset="0"/>
              </a:rPr>
              <a:t>que</a:t>
            </a:r>
            <a:r>
              <a:rPr lang="en-GB" sz="2000" dirty="0">
                <a:latin typeface="Arial" charset="0"/>
                <a:ea typeface="SimSun" charset="0"/>
                <a:cs typeface="SimSun" charset="0"/>
              </a:rPr>
              <a:t> as </a:t>
            </a:r>
            <a:r>
              <a:rPr lang="en-GB" sz="2000" dirty="0" err="1">
                <a:latin typeface="Arial" charset="0"/>
                <a:ea typeface="SimSun" charset="0"/>
                <a:cs typeface="SimSun" charset="0"/>
              </a:rPr>
              <a:t>instruções</a:t>
            </a:r>
            <a:r>
              <a:rPr lang="en-GB" sz="2000" dirty="0">
                <a:latin typeface="Arial" charset="0"/>
                <a:ea typeface="SimSun" charset="0"/>
                <a:cs typeface="SimSun" charset="0"/>
              </a:rPr>
              <a:t> </a:t>
            </a:r>
            <a:r>
              <a:rPr lang="en-GB" sz="2000" dirty="0" err="1">
                <a:latin typeface="Arial" charset="0"/>
                <a:ea typeface="SimSun" charset="0"/>
                <a:cs typeface="SimSun" charset="0"/>
              </a:rPr>
              <a:t>ficam</a:t>
            </a:r>
            <a:r>
              <a:rPr lang="en-GB" sz="2000" dirty="0">
                <a:latin typeface="Arial" charset="0"/>
                <a:ea typeface="SimSun" charset="0"/>
                <a:cs typeface="SimSun" charset="0"/>
              </a:rPr>
              <a:t> </a:t>
            </a:r>
            <a:r>
              <a:rPr lang="en-GB" sz="2000" dirty="0" err="1">
                <a:latin typeface="Arial" charset="0"/>
                <a:ea typeface="SimSun" charset="0"/>
                <a:cs typeface="SimSun" charset="0"/>
              </a:rPr>
              <a:t>descritas</a:t>
            </a:r>
            <a:r>
              <a:rPr lang="en-GB" sz="2000" dirty="0">
                <a:latin typeface="Arial" charset="0"/>
                <a:ea typeface="SimSun" charset="0"/>
                <a:cs typeface="SimSun" charset="0"/>
              </a:rPr>
              <a:t> </a:t>
            </a:r>
            <a:r>
              <a:rPr lang="en-GB" sz="2000" dirty="0" err="1">
                <a:latin typeface="Arial" charset="0"/>
                <a:ea typeface="SimSun" charset="0"/>
                <a:cs typeface="SimSun" charset="0"/>
              </a:rPr>
              <a:t>seqüencialmente</a:t>
            </a:r>
            <a:r>
              <a:rPr lang="en-GB" sz="2000" dirty="0">
                <a:latin typeface="Arial" charset="0"/>
                <a:ea typeface="SimSun" charset="0"/>
                <a:cs typeface="SimSun" charset="0"/>
              </a:rPr>
              <a:t> e o </a:t>
            </a:r>
            <a:r>
              <a:rPr lang="en-GB" sz="2000" dirty="0" err="1">
                <a:latin typeface="Arial" charset="0"/>
                <a:ea typeface="SimSun" charset="0"/>
                <a:cs typeface="SimSun" charset="0"/>
              </a:rPr>
              <a:t>armazenamento</a:t>
            </a:r>
            <a:r>
              <a:rPr lang="en-GB" sz="2000" dirty="0">
                <a:latin typeface="Arial" charset="0"/>
                <a:ea typeface="SimSun" charset="0"/>
                <a:cs typeface="SimSun" charset="0"/>
              </a:rPr>
              <a:t> das </a:t>
            </a:r>
            <a:r>
              <a:rPr lang="en-GB" sz="2000" dirty="0" err="1">
                <a:latin typeface="Arial" charset="0"/>
                <a:ea typeface="SimSun" charset="0"/>
                <a:cs typeface="SimSun" charset="0"/>
              </a:rPr>
              <a:t>mesmas</a:t>
            </a:r>
            <a:r>
              <a:rPr lang="en-GB" sz="2000" dirty="0">
                <a:latin typeface="Arial" charset="0"/>
                <a:ea typeface="SimSun" charset="0"/>
                <a:cs typeface="SimSun" charset="0"/>
              </a:rPr>
              <a:t> se </a:t>
            </a:r>
            <a:r>
              <a:rPr lang="en-GB" sz="2000" dirty="0" err="1">
                <a:latin typeface="Arial" charset="0"/>
                <a:ea typeface="SimSun" charset="0"/>
                <a:cs typeface="SimSun" charset="0"/>
              </a:rPr>
              <a:t>faz</a:t>
            </a:r>
            <a:r>
              <a:rPr lang="en-GB" sz="2000" dirty="0">
                <a:latin typeface="Arial" charset="0"/>
                <a:ea typeface="SimSun" charset="0"/>
                <a:cs typeface="SimSun" charset="0"/>
              </a:rPr>
              <a:t> da </a:t>
            </a:r>
            <a:r>
              <a:rPr lang="en-GB" sz="2000" dirty="0" err="1">
                <a:latin typeface="Arial" charset="0"/>
                <a:ea typeface="SimSun" charset="0"/>
                <a:cs typeface="SimSun" charset="0"/>
              </a:rPr>
              <a:t>mesma</a:t>
            </a:r>
            <a:r>
              <a:rPr lang="en-GB" sz="2000" dirty="0">
                <a:latin typeface="Arial" charset="0"/>
                <a:ea typeface="SimSun" charset="0"/>
                <a:cs typeface="SimSun" charset="0"/>
              </a:rPr>
              <a:t> </a:t>
            </a:r>
            <a:r>
              <a:rPr lang="en-GB" sz="2000" dirty="0" err="1">
                <a:latin typeface="Arial" charset="0"/>
                <a:ea typeface="SimSun" charset="0"/>
                <a:cs typeface="SimSun" charset="0"/>
              </a:rPr>
              <a:t>maneira</a:t>
            </a:r>
            <a:r>
              <a:rPr lang="en-GB" sz="2000" dirty="0">
                <a:latin typeface="Arial" charset="0"/>
                <a:ea typeface="SimSun" charset="0"/>
                <a:cs typeface="SimSun" charset="0"/>
              </a:rPr>
              <a:t>, </a:t>
            </a:r>
            <a:r>
              <a:rPr lang="en-GB" sz="2000" dirty="0" err="1">
                <a:latin typeface="Arial" charset="0"/>
                <a:ea typeface="SimSun" charset="0"/>
                <a:cs typeface="SimSun" charset="0"/>
              </a:rPr>
              <a:t>fisicamente</a:t>
            </a:r>
            <a:r>
              <a:rPr lang="en-GB" sz="2000" dirty="0">
                <a:latin typeface="Arial" charset="0"/>
                <a:ea typeface="SimSun" charset="0"/>
                <a:cs typeface="SimSun" charset="0"/>
              </a:rPr>
              <a:t> </a:t>
            </a:r>
            <a:r>
              <a:rPr lang="en-GB" sz="2000" dirty="0" err="1">
                <a:latin typeface="Arial" charset="0"/>
                <a:ea typeface="SimSun" charset="0"/>
                <a:cs typeface="SimSun" charset="0"/>
              </a:rPr>
              <a:t>seqüencial</a:t>
            </a:r>
            <a:r>
              <a:rPr lang="en-GB" sz="2000" dirty="0" smtClean="0">
                <a:latin typeface="Arial" charset="0"/>
                <a:ea typeface="SimSun" charset="0"/>
                <a:cs typeface="SimSun" charset="0"/>
              </a:rPr>
              <a:t>;</a:t>
            </a:r>
            <a:endParaRPr lang="en-GB" sz="2000" dirty="0">
              <a:latin typeface="Arial" charset="0"/>
              <a:ea typeface="SimSun" charset="0"/>
              <a:cs typeface="SimSun" charset="0"/>
            </a:endParaRPr>
          </a:p>
        </p:txBody>
      </p:sp>
    </p:spTree>
    <p:extLst>
      <p:ext uri="{BB962C8B-B14F-4D97-AF65-F5344CB8AC3E}">
        <p14:creationId xmlns:p14="http://schemas.microsoft.com/office/powerpoint/2010/main" val="2900444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idx="4294967295"/>
          </p:nvPr>
        </p:nvSpPr>
        <p:spPr>
          <a:xfrm>
            <a:off x="684213" y="552450"/>
            <a:ext cx="8350250" cy="708025"/>
          </a:xfrm>
        </p:spPr>
        <p:txBody>
          <a:bodyPr>
            <a:spAutoFit/>
          </a:bodyPr>
          <a:lstStyle/>
          <a:p>
            <a:pPr algn="ctr" eaLnBrk="1"/>
            <a:r>
              <a:rPr lang="en-GB" sz="4000">
                <a:latin typeface="Verdana" charset="0"/>
                <a:ea typeface="SimSun" charset="0"/>
                <a:cs typeface="SimSun" charset="0"/>
              </a:rPr>
              <a:t>Memória Principal</a:t>
            </a:r>
          </a:p>
        </p:txBody>
      </p:sp>
      <p:sp>
        <p:nvSpPr>
          <p:cNvPr id="10243" name="Espaço Reservado para Texto 2"/>
          <p:cNvSpPr>
            <a:spLocks noGrp="1"/>
          </p:cNvSpPr>
          <p:nvPr>
            <p:ph type="body" idx="4294967295"/>
          </p:nvPr>
        </p:nvSpPr>
        <p:spPr>
          <a:xfrm>
            <a:off x="539750" y="1905000"/>
            <a:ext cx="8375650" cy="4376738"/>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latin typeface="Arial" charset="0"/>
              </a:rPr>
              <a:t>A memória precisa ter uma organização que permita ao computador guardar e recuperar informações quando necessário.</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latin typeface="Arial" charset="0"/>
              </a:rPr>
              <a:t>Não teria nenhum sentido armazenar informações se não fosse possível recuperá-las depois. </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latin typeface="Arial" charset="0"/>
              </a:rPr>
              <a:t>Não basta transferir informações para a memória. É preciso ter como encontrar essa informação mais tarde, quando ela for necessária, e para isso é preciso haver um mecanismo que registre exatamente onde a informação foi armazenada.</a:t>
            </a:r>
          </a:p>
        </p:txBody>
      </p:sp>
    </p:spTree>
    <p:extLst>
      <p:ext uri="{BB962C8B-B14F-4D97-AF65-F5344CB8AC3E}">
        <p14:creationId xmlns:p14="http://schemas.microsoft.com/office/powerpoint/2010/main" val="3977248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idx="4294967295"/>
          </p:nvPr>
        </p:nvSpPr>
        <p:spPr>
          <a:xfrm>
            <a:off x="684213" y="552450"/>
            <a:ext cx="8350250" cy="708025"/>
          </a:xfrm>
        </p:spPr>
        <p:txBody>
          <a:bodyPr>
            <a:spAutoFit/>
          </a:bodyPr>
          <a:lstStyle/>
          <a:p>
            <a:pPr algn="ctr" eaLnBrk="1"/>
            <a:r>
              <a:rPr lang="en-GB" sz="4000">
                <a:latin typeface="Verdana" charset="0"/>
                <a:ea typeface="SimSun" charset="0"/>
                <a:cs typeface="SimSun" charset="0"/>
              </a:rPr>
              <a:t>Memória Principal</a:t>
            </a:r>
            <a:endParaRPr lang="en-GB" sz="3600">
              <a:latin typeface="Verdana" charset="0"/>
              <a:ea typeface="SimSun" charset="0"/>
              <a:cs typeface="SimSun" charset="0"/>
            </a:endParaRPr>
          </a:p>
        </p:txBody>
      </p:sp>
      <p:sp>
        <p:nvSpPr>
          <p:cNvPr id="3" name="Espaço Reservado para Texto 2"/>
          <p:cNvSpPr txBox="1">
            <a:spLocks noGrp="1"/>
          </p:cNvSpPr>
          <p:nvPr>
            <p:ph type="body" idx="4294967295"/>
          </p:nvPr>
        </p:nvSpPr>
        <p:spPr>
          <a:xfrm>
            <a:off x="539750" y="1828800"/>
            <a:ext cx="8375650" cy="4970463"/>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err="1">
                <a:latin typeface="Arial" charset="0"/>
              </a:rPr>
              <a:t>Célula</a:t>
            </a:r>
            <a:r>
              <a:rPr lang="en-GB" sz="2400" dirty="0">
                <a:latin typeface="Arial" charset="0"/>
              </a:rPr>
              <a:t>: A </a:t>
            </a:r>
            <a:r>
              <a:rPr lang="en-GB" sz="2400" dirty="0" err="1">
                <a:latin typeface="Arial" charset="0"/>
              </a:rPr>
              <a:t>Memória</a:t>
            </a:r>
            <a:r>
              <a:rPr lang="en-GB" sz="2400" dirty="0">
                <a:latin typeface="Arial" charset="0"/>
              </a:rPr>
              <a:t> Principal </a:t>
            </a:r>
            <a:r>
              <a:rPr lang="en-GB" sz="2400" dirty="0" err="1">
                <a:latin typeface="Arial" charset="0"/>
              </a:rPr>
              <a:t>é</a:t>
            </a:r>
            <a:r>
              <a:rPr lang="en-GB" sz="2400" dirty="0">
                <a:latin typeface="Arial" charset="0"/>
              </a:rPr>
              <a:t> </a:t>
            </a:r>
            <a:r>
              <a:rPr lang="en-GB" sz="2400" dirty="0" err="1">
                <a:latin typeface="Arial" charset="0"/>
              </a:rPr>
              <a:t>organizada</a:t>
            </a:r>
            <a:r>
              <a:rPr lang="en-GB" sz="2400" dirty="0">
                <a:latin typeface="Arial" charset="0"/>
              </a:rPr>
              <a:t> </a:t>
            </a:r>
            <a:r>
              <a:rPr lang="en-GB" sz="2400" dirty="0" err="1">
                <a:latin typeface="Arial" charset="0"/>
              </a:rPr>
              <a:t>em</a:t>
            </a:r>
            <a:r>
              <a:rPr lang="en-GB" sz="2400" dirty="0">
                <a:latin typeface="Arial" charset="0"/>
              </a:rPr>
              <a:t> </a:t>
            </a:r>
            <a:r>
              <a:rPr lang="en-GB" sz="2400" dirty="0" err="1">
                <a:latin typeface="Arial" charset="0"/>
              </a:rPr>
              <a:t>células</a:t>
            </a:r>
            <a:r>
              <a:rPr lang="en-GB" sz="2400" dirty="0">
                <a:latin typeface="Arial" charset="0"/>
              </a:rPr>
              <a:t>.</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err="1">
                <a:latin typeface="Arial" charset="0"/>
              </a:rPr>
              <a:t>Célula</a:t>
            </a:r>
            <a:r>
              <a:rPr lang="en-GB" sz="2400" dirty="0">
                <a:latin typeface="Arial" charset="0"/>
              </a:rPr>
              <a:t> </a:t>
            </a:r>
            <a:r>
              <a:rPr lang="en-GB" sz="2400" dirty="0" err="1">
                <a:latin typeface="Arial" charset="0"/>
              </a:rPr>
              <a:t>é</a:t>
            </a:r>
            <a:r>
              <a:rPr lang="en-GB" sz="2400" dirty="0">
                <a:latin typeface="Arial" charset="0"/>
              </a:rPr>
              <a:t> a </a:t>
            </a:r>
            <a:r>
              <a:rPr lang="en-GB" sz="2400" dirty="0" err="1">
                <a:latin typeface="Arial" charset="0"/>
              </a:rPr>
              <a:t>menor</a:t>
            </a:r>
            <a:r>
              <a:rPr lang="en-GB" sz="2400" dirty="0">
                <a:latin typeface="Arial" charset="0"/>
              </a:rPr>
              <a:t> </a:t>
            </a:r>
            <a:r>
              <a:rPr lang="en-GB" sz="2400" dirty="0" err="1">
                <a:latin typeface="Arial" charset="0"/>
              </a:rPr>
              <a:t>unidade</a:t>
            </a:r>
            <a:r>
              <a:rPr lang="en-GB" sz="2400" dirty="0">
                <a:latin typeface="Arial" charset="0"/>
              </a:rPr>
              <a:t> da </a:t>
            </a:r>
            <a:r>
              <a:rPr lang="en-GB" sz="2400" dirty="0" err="1">
                <a:latin typeface="Arial" charset="0"/>
              </a:rPr>
              <a:t>memória</a:t>
            </a:r>
            <a:r>
              <a:rPr lang="en-GB" sz="2400" dirty="0">
                <a:latin typeface="Arial" charset="0"/>
              </a:rPr>
              <a:t> </a:t>
            </a:r>
            <a:r>
              <a:rPr lang="en-GB" sz="2400" dirty="0" err="1">
                <a:latin typeface="Arial" charset="0"/>
              </a:rPr>
              <a:t>que</a:t>
            </a:r>
            <a:r>
              <a:rPr lang="en-GB" sz="2400" dirty="0">
                <a:latin typeface="Arial" charset="0"/>
              </a:rPr>
              <a:t> </a:t>
            </a:r>
            <a:r>
              <a:rPr lang="en-GB" sz="2400" dirty="0" err="1">
                <a:latin typeface="Arial" charset="0"/>
              </a:rPr>
              <a:t>pode</a:t>
            </a:r>
            <a:r>
              <a:rPr lang="en-GB" sz="2400" dirty="0">
                <a:latin typeface="Arial" charset="0"/>
              </a:rPr>
              <a:t> </a:t>
            </a:r>
            <a:r>
              <a:rPr lang="en-GB" sz="2400" dirty="0" err="1">
                <a:latin typeface="Arial" charset="0"/>
              </a:rPr>
              <a:t>ser</a:t>
            </a:r>
            <a:r>
              <a:rPr lang="en-GB" sz="2400" dirty="0">
                <a:latin typeface="Arial" charset="0"/>
              </a:rPr>
              <a:t> </a:t>
            </a:r>
            <a:r>
              <a:rPr lang="en-GB" sz="2400" dirty="0" err="1">
                <a:latin typeface="Arial" charset="0"/>
              </a:rPr>
              <a:t>endereçada</a:t>
            </a:r>
            <a:r>
              <a:rPr lang="en-GB" sz="2400" dirty="0">
                <a:latin typeface="Arial" charset="0"/>
              </a:rPr>
              <a:t> e tem um </a:t>
            </a:r>
            <a:r>
              <a:rPr lang="en-GB" sz="2400" dirty="0" err="1">
                <a:latin typeface="Arial" charset="0"/>
              </a:rPr>
              <a:t>tamanho</a:t>
            </a:r>
            <a:r>
              <a:rPr lang="en-GB" sz="2400" dirty="0">
                <a:latin typeface="Arial" charset="0"/>
              </a:rPr>
              <a:t> </a:t>
            </a:r>
            <a:r>
              <a:rPr lang="en-GB" sz="2400" dirty="0" err="1">
                <a:latin typeface="Arial" charset="0"/>
              </a:rPr>
              <a:t>fixo</a:t>
            </a:r>
            <a:r>
              <a:rPr lang="en-GB" sz="2400" dirty="0">
                <a:latin typeface="Arial" charset="0"/>
              </a:rPr>
              <a:t>. </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latin typeface="Arial" charset="0"/>
              </a:rPr>
              <a:t>As </a:t>
            </a:r>
            <a:r>
              <a:rPr lang="en-GB" sz="2400" dirty="0" err="1">
                <a:latin typeface="Arial" charset="0"/>
              </a:rPr>
              <a:t>memórias</a:t>
            </a:r>
            <a:r>
              <a:rPr lang="en-GB" sz="2400" dirty="0">
                <a:latin typeface="Arial" charset="0"/>
              </a:rPr>
              <a:t> </a:t>
            </a:r>
            <a:r>
              <a:rPr lang="en-GB" sz="2400" dirty="0" err="1">
                <a:latin typeface="Arial" charset="0"/>
              </a:rPr>
              <a:t>são</a:t>
            </a:r>
            <a:r>
              <a:rPr lang="en-GB" sz="2400" dirty="0">
                <a:latin typeface="Arial" charset="0"/>
              </a:rPr>
              <a:t> </a:t>
            </a:r>
            <a:r>
              <a:rPr lang="en-GB" sz="2400" dirty="0" err="1">
                <a:latin typeface="Arial" charset="0"/>
              </a:rPr>
              <a:t>compostas</a:t>
            </a:r>
            <a:r>
              <a:rPr lang="en-GB" sz="2400" dirty="0">
                <a:latin typeface="Arial" charset="0"/>
              </a:rPr>
              <a:t> de um </a:t>
            </a:r>
            <a:r>
              <a:rPr lang="en-GB" sz="2400" dirty="0" err="1">
                <a:latin typeface="Arial" charset="0"/>
              </a:rPr>
              <a:t>determinado</a:t>
            </a:r>
            <a:r>
              <a:rPr lang="en-GB" sz="2400" dirty="0">
                <a:latin typeface="Arial" charset="0"/>
              </a:rPr>
              <a:t> </a:t>
            </a:r>
            <a:r>
              <a:rPr lang="en-GB" sz="2400" dirty="0" err="1">
                <a:latin typeface="Arial" charset="0"/>
              </a:rPr>
              <a:t>número</a:t>
            </a:r>
            <a:r>
              <a:rPr lang="en-GB" sz="2400" dirty="0">
                <a:latin typeface="Arial" charset="0"/>
              </a:rPr>
              <a:t> de </a:t>
            </a:r>
            <a:r>
              <a:rPr lang="en-GB" sz="2400" dirty="0" err="1">
                <a:latin typeface="Arial" charset="0"/>
              </a:rPr>
              <a:t>células</a:t>
            </a:r>
            <a:r>
              <a:rPr lang="en-GB" sz="2400" dirty="0">
                <a:latin typeface="Arial" charset="0"/>
              </a:rPr>
              <a:t> </a:t>
            </a:r>
            <a:r>
              <a:rPr lang="en-GB" sz="2400" dirty="0" err="1">
                <a:latin typeface="Arial" charset="0"/>
              </a:rPr>
              <a:t>ou</a:t>
            </a:r>
            <a:r>
              <a:rPr lang="en-GB" sz="2400" dirty="0">
                <a:latin typeface="Arial" charset="0"/>
              </a:rPr>
              <a:t> </a:t>
            </a:r>
            <a:r>
              <a:rPr lang="en-GB" sz="2400" dirty="0" err="1">
                <a:latin typeface="Arial" charset="0"/>
              </a:rPr>
              <a:t>posições</a:t>
            </a:r>
            <a:r>
              <a:rPr lang="en-GB" sz="2400" dirty="0">
                <a:latin typeface="Arial" charset="0"/>
              </a:rPr>
              <a:t>. </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latin typeface="Arial"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err="1">
                <a:latin typeface="Arial" charset="0"/>
              </a:rPr>
              <a:t>Cada</a:t>
            </a:r>
            <a:r>
              <a:rPr lang="en-GB" sz="2400" dirty="0">
                <a:latin typeface="Arial" charset="0"/>
              </a:rPr>
              <a:t> </a:t>
            </a:r>
            <a:r>
              <a:rPr lang="en-GB" sz="2400" dirty="0" err="1">
                <a:latin typeface="Arial" charset="0"/>
              </a:rPr>
              <a:t>célula</a:t>
            </a:r>
            <a:r>
              <a:rPr lang="en-GB" sz="2400" dirty="0">
                <a:latin typeface="Arial" charset="0"/>
              </a:rPr>
              <a:t> </a:t>
            </a:r>
            <a:r>
              <a:rPr lang="en-GB" sz="2400" dirty="0" err="1">
                <a:latin typeface="Arial" charset="0"/>
              </a:rPr>
              <a:t>é</a:t>
            </a:r>
            <a:r>
              <a:rPr lang="en-GB" sz="2400" dirty="0">
                <a:latin typeface="Arial" charset="0"/>
              </a:rPr>
              <a:t> </a:t>
            </a:r>
            <a:r>
              <a:rPr lang="en-GB" sz="2400" dirty="0" err="1">
                <a:latin typeface="Arial" charset="0"/>
              </a:rPr>
              <a:t>composta</a:t>
            </a:r>
            <a:r>
              <a:rPr lang="en-GB" sz="2400" dirty="0">
                <a:latin typeface="Arial" charset="0"/>
              </a:rPr>
              <a:t> de um </a:t>
            </a:r>
            <a:r>
              <a:rPr lang="en-GB" sz="2400" dirty="0" err="1">
                <a:latin typeface="Arial" charset="0"/>
              </a:rPr>
              <a:t>determinado</a:t>
            </a:r>
            <a:r>
              <a:rPr lang="en-GB" sz="2400" dirty="0">
                <a:latin typeface="Arial" charset="0"/>
              </a:rPr>
              <a:t> </a:t>
            </a:r>
            <a:r>
              <a:rPr lang="en-GB" sz="2400" dirty="0" err="1">
                <a:latin typeface="Arial" charset="0"/>
              </a:rPr>
              <a:t>número</a:t>
            </a:r>
            <a:r>
              <a:rPr lang="en-GB" sz="2400" dirty="0">
                <a:latin typeface="Arial" charset="0"/>
              </a:rPr>
              <a:t> de bits. </a:t>
            </a:r>
            <a:r>
              <a:rPr lang="en-GB" sz="2400" dirty="0" err="1">
                <a:latin typeface="Arial" charset="0"/>
              </a:rPr>
              <a:t>Todas</a:t>
            </a:r>
            <a:r>
              <a:rPr lang="en-GB" sz="2400" dirty="0">
                <a:latin typeface="Arial" charset="0"/>
              </a:rPr>
              <a:t> as </a:t>
            </a:r>
            <a:r>
              <a:rPr lang="en-GB" sz="2400" dirty="0" err="1">
                <a:latin typeface="Arial" charset="0"/>
              </a:rPr>
              <a:t>células</a:t>
            </a:r>
            <a:r>
              <a:rPr lang="en-GB" sz="2400" dirty="0">
                <a:latin typeface="Arial" charset="0"/>
              </a:rPr>
              <a:t> de um dado </a:t>
            </a:r>
            <a:r>
              <a:rPr lang="en-GB" sz="2400" dirty="0" err="1">
                <a:latin typeface="Arial" charset="0"/>
              </a:rPr>
              <a:t>computador</a:t>
            </a:r>
            <a:r>
              <a:rPr lang="en-GB" sz="2400" dirty="0">
                <a:latin typeface="Arial" charset="0"/>
              </a:rPr>
              <a:t> </a:t>
            </a:r>
            <a:r>
              <a:rPr lang="en-GB" sz="2400" dirty="0" err="1">
                <a:latin typeface="Arial" charset="0"/>
              </a:rPr>
              <a:t>têm</a:t>
            </a:r>
            <a:r>
              <a:rPr lang="en-GB" sz="2400" dirty="0">
                <a:latin typeface="Arial" charset="0"/>
              </a:rPr>
              <a:t> o </a:t>
            </a:r>
            <a:r>
              <a:rPr lang="en-GB" sz="2400" dirty="0" err="1">
                <a:latin typeface="Arial" charset="0"/>
              </a:rPr>
              <a:t>mesmo</a:t>
            </a:r>
            <a:r>
              <a:rPr lang="en-GB" sz="2400" dirty="0">
                <a:latin typeface="Arial" charset="0"/>
              </a:rPr>
              <a:t> </a:t>
            </a:r>
            <a:r>
              <a:rPr lang="en-GB" sz="2400" dirty="0" err="1">
                <a:latin typeface="Arial" charset="0"/>
              </a:rPr>
              <a:t>tamanho</a:t>
            </a:r>
            <a:r>
              <a:rPr lang="en-GB" sz="2400" dirty="0">
                <a:latin typeface="Arial" charset="0"/>
              </a:rPr>
              <a:t>, </a:t>
            </a:r>
            <a:r>
              <a:rPr lang="en-GB" sz="2400" dirty="0" err="1">
                <a:latin typeface="Arial" charset="0"/>
              </a:rPr>
              <a:t>isto</a:t>
            </a:r>
            <a:r>
              <a:rPr lang="en-GB" sz="2400" dirty="0">
                <a:latin typeface="Arial" charset="0"/>
              </a:rPr>
              <a:t> </a:t>
            </a:r>
            <a:r>
              <a:rPr lang="en-GB" sz="2400" dirty="0" err="1">
                <a:latin typeface="Arial" charset="0"/>
              </a:rPr>
              <a:t>é</a:t>
            </a:r>
            <a:r>
              <a:rPr lang="en-GB" sz="2400" dirty="0">
                <a:latin typeface="Arial" charset="0"/>
              </a:rPr>
              <a:t>, </a:t>
            </a:r>
            <a:r>
              <a:rPr lang="en-GB" sz="2400" dirty="0" err="1">
                <a:latin typeface="Arial" charset="0"/>
              </a:rPr>
              <a:t>todas</a:t>
            </a:r>
            <a:r>
              <a:rPr lang="en-GB" sz="2400" dirty="0">
                <a:latin typeface="Arial" charset="0"/>
              </a:rPr>
              <a:t> as </a:t>
            </a:r>
            <a:r>
              <a:rPr lang="en-GB" sz="2400" dirty="0" err="1">
                <a:latin typeface="Arial" charset="0"/>
              </a:rPr>
              <a:t>células</a:t>
            </a:r>
            <a:r>
              <a:rPr lang="en-GB" sz="2400" dirty="0">
                <a:latin typeface="Arial" charset="0"/>
              </a:rPr>
              <a:t> </a:t>
            </a:r>
            <a:r>
              <a:rPr lang="en-GB" sz="2400" dirty="0" err="1">
                <a:latin typeface="Arial" charset="0"/>
              </a:rPr>
              <a:t>terão</a:t>
            </a:r>
            <a:r>
              <a:rPr lang="en-GB" sz="2400" dirty="0">
                <a:latin typeface="Arial" charset="0"/>
              </a:rPr>
              <a:t> o </a:t>
            </a:r>
            <a:r>
              <a:rPr lang="en-GB" sz="2400" dirty="0" err="1">
                <a:latin typeface="Arial" charset="0"/>
              </a:rPr>
              <a:t>mesmo</a:t>
            </a:r>
            <a:r>
              <a:rPr lang="en-GB" sz="2400" dirty="0">
                <a:latin typeface="Arial" charset="0"/>
              </a:rPr>
              <a:t> </a:t>
            </a:r>
            <a:r>
              <a:rPr lang="en-GB" sz="2400" dirty="0" err="1">
                <a:latin typeface="Arial" charset="0"/>
              </a:rPr>
              <a:t>número</a:t>
            </a:r>
            <a:r>
              <a:rPr lang="en-GB" sz="2400" dirty="0">
                <a:latin typeface="Arial" charset="0"/>
              </a:rPr>
              <a:t> de bits.</a:t>
            </a:r>
          </a:p>
          <a:p>
            <a:pPr algn="just" eaLnBrk="1" hangingPunct="1">
              <a:spcBef>
                <a:spcPts val="600"/>
              </a:spcBef>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latin typeface="Verdana" charset="0"/>
              <a:ea typeface="SimSun" charset="0"/>
              <a:cs typeface="SimSun" charset="0"/>
            </a:endParaRPr>
          </a:p>
        </p:txBody>
      </p:sp>
    </p:spTree>
    <p:extLst>
      <p:ext uri="{BB962C8B-B14F-4D97-AF65-F5344CB8AC3E}">
        <p14:creationId xmlns:p14="http://schemas.microsoft.com/office/powerpoint/2010/main" val="2766577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idx="4294967295"/>
          </p:nvPr>
        </p:nvSpPr>
        <p:spPr>
          <a:xfrm>
            <a:off x="684213" y="552450"/>
            <a:ext cx="8350250" cy="708025"/>
          </a:xfrm>
        </p:spPr>
        <p:txBody>
          <a:bodyPr>
            <a:spAutoFit/>
          </a:bodyPr>
          <a:lstStyle/>
          <a:p>
            <a:pPr algn="ctr" eaLnBrk="1"/>
            <a:r>
              <a:rPr lang="en-GB" sz="4000">
                <a:latin typeface="Verdana" charset="0"/>
                <a:ea typeface="SimSun" charset="0"/>
                <a:cs typeface="SimSun" charset="0"/>
              </a:rPr>
              <a:t>Memória Principal</a:t>
            </a:r>
            <a:endParaRPr lang="en-GB" sz="3600">
              <a:latin typeface="Verdana" charset="0"/>
              <a:ea typeface="SimSun" charset="0"/>
              <a:cs typeface="SimSun" charset="0"/>
            </a:endParaRPr>
          </a:p>
        </p:txBody>
      </p:sp>
      <p:sp>
        <p:nvSpPr>
          <p:cNvPr id="12291" name="Espaço Reservado para Texto 2"/>
          <p:cNvSpPr>
            <a:spLocks noGrp="1"/>
          </p:cNvSpPr>
          <p:nvPr>
            <p:ph type="body" idx="4294967295"/>
          </p:nvPr>
        </p:nvSpPr>
        <p:spPr>
          <a:xfrm>
            <a:off x="457200" y="1828800"/>
            <a:ext cx="8458200" cy="3046413"/>
          </a:xfrm>
        </p:spPr>
        <p:txBody>
          <a:bodyPr>
            <a:spAutoFit/>
          </a:bodyPr>
          <a:lstStyle/>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Cada célula é identificada por um endereço único, pela qual é referenciada pelo sistema e pelos programas.</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As células são numeradas seqüencialmente (endereço da célula), uma a uma, de 0 a n-1, onde n é a quantidade de células (endereços) da Memória.</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Portanto,  Endereço é o localizador da célula, que permite identificar univocamente uma célula. Assim, cada célula pode ser identificada pelo seu endereço</a:t>
            </a: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rPr>
              <a:t>O tamanho mais comum de célula é 8 bits (1 byte). Hoje já são comuns células contendo vários bytes.</a:t>
            </a:r>
          </a:p>
        </p:txBody>
      </p:sp>
      <p:pic>
        <p:nvPicPr>
          <p:cNvPr id="1229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4895850"/>
            <a:ext cx="23241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993718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idx="4294967295"/>
          </p:nvPr>
        </p:nvSpPr>
        <p:spPr>
          <a:xfrm>
            <a:off x="684213" y="552450"/>
            <a:ext cx="8459787" cy="708025"/>
          </a:xfrm>
        </p:spPr>
        <p:txBody>
          <a:bodyPr>
            <a:spAutoFit/>
          </a:bodyPr>
          <a:lstStyle/>
          <a:p>
            <a:pPr algn="ctr" eaLnBrk="1"/>
            <a:r>
              <a:rPr lang="en-GB" sz="4000">
                <a:latin typeface="Verdana" charset="0"/>
                <a:ea typeface="SimSun" charset="0"/>
                <a:cs typeface="SimSun" charset="0"/>
              </a:rPr>
              <a:t>Memória Principal</a:t>
            </a:r>
            <a:endParaRPr lang="en-GB" sz="3600">
              <a:latin typeface="Verdana" charset="0"/>
              <a:ea typeface="SimSun" charset="0"/>
              <a:cs typeface="SimSun" charset="0"/>
            </a:endParaRPr>
          </a:p>
        </p:txBody>
      </p:sp>
      <p:sp>
        <p:nvSpPr>
          <p:cNvPr id="3" name="Espaço Reservado para Texto 2"/>
          <p:cNvSpPr txBox="1">
            <a:spLocks noGrp="1"/>
          </p:cNvSpPr>
          <p:nvPr>
            <p:ph type="body" idx="4294967295"/>
          </p:nvPr>
        </p:nvSpPr>
        <p:spPr>
          <a:xfrm>
            <a:off x="2819400" y="1752600"/>
            <a:ext cx="6203950" cy="4765675"/>
          </a:xfrm>
        </p:spPr>
        <p:txBody>
          <a:bodyPr>
            <a:spAutoFit/>
          </a:bodyPr>
          <a:lstStyle/>
          <a:p>
            <a:pPr marL="0" indent="0" eaLnBrk="1" hangingPunct="1">
              <a:lnSpc>
                <a:spcPct val="90000"/>
              </a:lnSpc>
              <a:spcBef>
                <a:spcPts val="350"/>
              </a:spcBef>
              <a:buClr>
                <a:srgbClr val="9A0000"/>
              </a:buClr>
              <a:buFont typeface="Wingdings" charset="0"/>
              <a:buChar char=""/>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b="1">
                <a:solidFill>
                  <a:srgbClr val="000000"/>
                </a:solidFill>
                <a:latin typeface="Verdana" charset="0"/>
                <a:ea typeface="SimSun" charset="0"/>
                <a:cs typeface="SimSun" charset="0"/>
              </a:rPr>
              <a:t> Número de bits para representar um endereço</a:t>
            </a:r>
            <a:br>
              <a:rPr lang="pt-BR" sz="1800" b="1">
                <a:solidFill>
                  <a:srgbClr val="000000"/>
                </a:solidFill>
                <a:latin typeface="Verdana" charset="0"/>
                <a:ea typeface="SimSun" charset="0"/>
                <a:cs typeface="SimSun" charset="0"/>
              </a:rPr>
            </a:br>
            <a:r>
              <a:rPr lang="pt-BR" sz="1800">
                <a:solidFill>
                  <a:srgbClr val="000000"/>
                </a:solidFill>
                <a:latin typeface="Verdana" charset="0"/>
                <a:ea typeface="SimSun" charset="0"/>
                <a:cs typeface="SimSun" charset="0"/>
              </a:rPr>
              <a:t>Expressão geral: MP com endereços de 0 a (n-1) </a:t>
            </a:r>
          </a:p>
          <a:p>
            <a:pPr marL="0" indent="0" eaLnBrk="1" hangingPunct="1">
              <a:lnSpc>
                <a:spcPct val="90000"/>
              </a:lnSpc>
              <a:spcBef>
                <a:spcPts val="350"/>
              </a:spcBef>
              <a:buClr>
                <a:srgbClr val="9A0000"/>
              </a:buClr>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solidFill>
                  <a:srgbClr val="000000"/>
                </a:solidFill>
                <a:latin typeface="Verdana" charset="0"/>
                <a:ea typeface="SimSun" charset="0"/>
                <a:cs typeface="SimSun" charset="0"/>
              </a:rPr>
              <a:t>n = 2</a:t>
            </a:r>
            <a:r>
              <a:rPr lang="pt-BR" sz="1800" b="1" baseline="30000">
                <a:solidFill>
                  <a:srgbClr val="000000"/>
                </a:solidFill>
                <a:latin typeface="Verdana" charset="0"/>
                <a:ea typeface="SimSun" charset="0"/>
                <a:cs typeface="SimSun" charset="0"/>
              </a:rPr>
              <a:t>x</a:t>
            </a:r>
            <a:r>
              <a:rPr lang="pt-BR" sz="1800">
                <a:solidFill>
                  <a:srgbClr val="000000"/>
                </a:solidFill>
                <a:latin typeface="Verdana" charset="0"/>
                <a:ea typeface="SimSun" charset="0"/>
                <a:cs typeface="SimSun" charset="0"/>
              </a:rPr>
              <a:t> </a:t>
            </a:r>
            <a:br>
              <a:rPr lang="pt-BR" sz="1800">
                <a:solidFill>
                  <a:srgbClr val="000000"/>
                </a:solidFill>
                <a:latin typeface="Verdana" charset="0"/>
                <a:ea typeface="SimSun" charset="0"/>
                <a:cs typeface="SimSun" charset="0"/>
              </a:rPr>
            </a:br>
            <a:r>
              <a:rPr lang="pt-BR" sz="1400">
                <a:solidFill>
                  <a:srgbClr val="000000"/>
                </a:solidFill>
                <a:latin typeface="Verdana" charset="0"/>
                <a:ea typeface="SimSun" charset="0"/>
                <a:cs typeface="SimSun" charset="0"/>
              </a:rPr>
              <a:t>sendo </a:t>
            </a:r>
            <a:r>
              <a:rPr lang="pt-BR" sz="1400" b="1">
                <a:solidFill>
                  <a:srgbClr val="000000"/>
                </a:solidFill>
                <a:latin typeface="Verdana" charset="0"/>
                <a:ea typeface="SimSun" charset="0"/>
                <a:cs typeface="SimSun" charset="0"/>
              </a:rPr>
              <a:t>x</a:t>
            </a:r>
            <a:r>
              <a:rPr lang="pt-BR" sz="1400">
                <a:solidFill>
                  <a:srgbClr val="000000"/>
                </a:solidFill>
                <a:latin typeface="Verdana" charset="0"/>
                <a:ea typeface="SimSun" charset="0"/>
                <a:cs typeface="SimSun" charset="0"/>
              </a:rPr>
              <a:t> = número de bits para representar um endereço e n o número de endereços.</a:t>
            </a:r>
            <a:br>
              <a:rPr lang="pt-BR" sz="1400">
                <a:solidFill>
                  <a:srgbClr val="000000"/>
                </a:solidFill>
                <a:latin typeface="Verdana" charset="0"/>
                <a:ea typeface="SimSun" charset="0"/>
                <a:cs typeface="SimSun" charset="0"/>
              </a:rPr>
            </a:br>
            <a:endParaRPr lang="pt-BR" sz="1400">
              <a:solidFill>
                <a:srgbClr val="000000"/>
              </a:solidFill>
              <a:latin typeface="Verdana" charset="0"/>
              <a:ea typeface="SimSun" charset="0"/>
              <a:cs typeface="SimSun" charset="0"/>
            </a:endParaRPr>
          </a:p>
          <a:p>
            <a:pPr marL="0" indent="0" eaLnBrk="1" hangingPunct="1">
              <a:lnSpc>
                <a:spcPct val="90000"/>
              </a:lnSpc>
              <a:spcBef>
                <a:spcPts val="450"/>
              </a:spcBef>
              <a:buClr>
                <a:srgbClr val="9A0000"/>
              </a:buClr>
              <a:buFont typeface="Wingdings" charset="0"/>
              <a:buChar char=""/>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b="1">
                <a:solidFill>
                  <a:srgbClr val="000000"/>
                </a:solidFill>
                <a:latin typeface="Verdana" charset="0"/>
                <a:ea typeface="SimSun" charset="0"/>
                <a:cs typeface="SimSun" charset="0"/>
              </a:rPr>
              <a:t> A capacidade da MP em bits é igual ao produto do nº de células pelo total de bits por célula</a:t>
            </a:r>
            <a:r>
              <a:rPr lang="pt-BR" sz="1800">
                <a:solidFill>
                  <a:srgbClr val="000000"/>
                </a:solidFill>
                <a:latin typeface="Verdana" charset="0"/>
                <a:ea typeface="SimSun" charset="0"/>
                <a:cs typeface="SimSun" charset="0"/>
              </a:rPr>
              <a:t> </a:t>
            </a:r>
            <a:br>
              <a:rPr lang="pt-BR" sz="1800">
                <a:solidFill>
                  <a:srgbClr val="000000"/>
                </a:solidFill>
                <a:latin typeface="Verdana" charset="0"/>
                <a:ea typeface="SimSun" charset="0"/>
                <a:cs typeface="SimSun" charset="0"/>
              </a:rPr>
            </a:br>
            <a:r>
              <a:rPr lang="pt-BR" sz="1800" b="1">
                <a:solidFill>
                  <a:srgbClr val="000000"/>
                </a:solidFill>
                <a:latin typeface="Verdana" charset="0"/>
                <a:ea typeface="SimSun" charset="0"/>
                <a:cs typeface="SimSun" charset="0"/>
              </a:rPr>
              <a:t>T = N x M</a:t>
            </a:r>
            <a:br>
              <a:rPr lang="pt-BR" sz="1800" b="1">
                <a:solidFill>
                  <a:srgbClr val="000000"/>
                </a:solidFill>
                <a:latin typeface="Verdana" charset="0"/>
                <a:ea typeface="SimSun" charset="0"/>
                <a:cs typeface="SimSun" charset="0"/>
              </a:rPr>
            </a:br>
            <a:r>
              <a:rPr lang="pt-BR" sz="1800" b="1">
                <a:solidFill>
                  <a:srgbClr val="000000"/>
                </a:solidFill>
                <a:latin typeface="Verdana" charset="0"/>
                <a:ea typeface="SimSun" charset="0"/>
                <a:cs typeface="SimSun" charset="0"/>
              </a:rPr>
              <a:t>T</a:t>
            </a:r>
            <a:r>
              <a:rPr lang="pt-BR" sz="1800">
                <a:solidFill>
                  <a:srgbClr val="000000"/>
                </a:solidFill>
                <a:latin typeface="Verdana" charset="0"/>
                <a:ea typeface="SimSun" charset="0"/>
                <a:cs typeface="SimSun" charset="0"/>
              </a:rPr>
              <a:t> = capacidade da memória em bits</a:t>
            </a:r>
            <a:br>
              <a:rPr lang="pt-BR" sz="1800">
                <a:solidFill>
                  <a:srgbClr val="000000"/>
                </a:solidFill>
                <a:latin typeface="Verdana" charset="0"/>
                <a:ea typeface="SimSun" charset="0"/>
                <a:cs typeface="SimSun" charset="0"/>
              </a:rPr>
            </a:br>
            <a:r>
              <a:rPr lang="pt-BR" sz="1800" b="1">
                <a:solidFill>
                  <a:srgbClr val="000000"/>
                </a:solidFill>
                <a:latin typeface="Verdana" charset="0"/>
                <a:ea typeface="SimSun" charset="0"/>
                <a:cs typeface="SimSun" charset="0"/>
              </a:rPr>
              <a:t>N</a:t>
            </a:r>
            <a:r>
              <a:rPr lang="pt-BR" sz="1800">
                <a:solidFill>
                  <a:srgbClr val="000000"/>
                </a:solidFill>
                <a:latin typeface="Verdana" charset="0"/>
                <a:ea typeface="SimSun" charset="0"/>
                <a:cs typeface="SimSun" charset="0"/>
              </a:rPr>
              <a:t> = nº de endereços (n=2</a:t>
            </a:r>
            <a:r>
              <a:rPr lang="pt-BR" sz="1800" b="1" baseline="30000">
                <a:solidFill>
                  <a:srgbClr val="000000"/>
                </a:solidFill>
                <a:latin typeface="Verdana" charset="0"/>
                <a:ea typeface="SimSun" charset="0"/>
                <a:cs typeface="SimSun" charset="0"/>
              </a:rPr>
              <a:t>x</a:t>
            </a:r>
            <a:r>
              <a:rPr lang="pt-BR" sz="1800">
                <a:solidFill>
                  <a:srgbClr val="000000"/>
                </a:solidFill>
                <a:latin typeface="Verdana" charset="0"/>
                <a:ea typeface="SimSun" charset="0"/>
                <a:cs typeface="SimSun" charset="0"/>
              </a:rPr>
              <a:t>)</a:t>
            </a:r>
            <a:br>
              <a:rPr lang="pt-BR" sz="1800">
                <a:solidFill>
                  <a:srgbClr val="000000"/>
                </a:solidFill>
                <a:latin typeface="Verdana" charset="0"/>
                <a:ea typeface="SimSun" charset="0"/>
                <a:cs typeface="SimSun" charset="0"/>
              </a:rPr>
            </a:br>
            <a:r>
              <a:rPr lang="pt-BR" sz="1800" b="1">
                <a:solidFill>
                  <a:srgbClr val="000000"/>
                </a:solidFill>
                <a:latin typeface="Verdana" charset="0"/>
                <a:ea typeface="SimSun" charset="0"/>
                <a:cs typeface="SimSun" charset="0"/>
              </a:rPr>
              <a:t>M</a:t>
            </a:r>
            <a:r>
              <a:rPr lang="pt-BR" sz="1800">
                <a:solidFill>
                  <a:srgbClr val="000000"/>
                </a:solidFill>
                <a:latin typeface="Verdana" charset="0"/>
                <a:ea typeface="SimSun" charset="0"/>
                <a:cs typeface="SimSun" charset="0"/>
              </a:rPr>
              <a:t> = nº de bits de cada célula</a:t>
            </a:r>
            <a:br>
              <a:rPr lang="pt-BR" sz="1800">
                <a:solidFill>
                  <a:srgbClr val="000000"/>
                </a:solidFill>
                <a:latin typeface="Verdana" charset="0"/>
                <a:ea typeface="SimSun" charset="0"/>
                <a:cs typeface="SimSun" charset="0"/>
              </a:rPr>
            </a:br>
            <a:r>
              <a:rPr lang="pt-BR" sz="1800" b="1">
                <a:solidFill>
                  <a:srgbClr val="000000"/>
                </a:solidFill>
                <a:latin typeface="Verdana" charset="0"/>
                <a:ea typeface="SimSun" charset="0"/>
                <a:cs typeface="SimSun" charset="0"/>
              </a:rPr>
              <a:t/>
            </a:r>
            <a:br>
              <a:rPr lang="pt-BR" sz="1800" b="1">
                <a:solidFill>
                  <a:srgbClr val="000000"/>
                </a:solidFill>
                <a:latin typeface="Verdana" charset="0"/>
                <a:ea typeface="SimSun" charset="0"/>
                <a:cs typeface="SimSun" charset="0"/>
              </a:rPr>
            </a:br>
            <a:r>
              <a:rPr lang="pt-BR" sz="1800">
                <a:solidFill>
                  <a:srgbClr val="000000"/>
                </a:solidFill>
                <a:latin typeface="Verdana" charset="0"/>
                <a:ea typeface="SimSun" charset="0"/>
                <a:cs typeface="SimSun" charset="0"/>
              </a:rPr>
              <a:t>Para encontrar a capacidade em bytes, bastaria encontrar a capacidade em bits e depois dividir por 8 (1 byte = 8 bits).</a:t>
            </a:r>
          </a:p>
          <a:p>
            <a:pPr marL="0" indent="0" eaLnBrk="1" hangingPunct="1">
              <a:lnSpc>
                <a:spcPct val="90000"/>
              </a:lnSpc>
              <a:spcBef>
                <a:spcPts val="450"/>
              </a:spcBef>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1800">
              <a:solidFill>
                <a:srgbClr val="000000"/>
              </a:solidFill>
              <a:latin typeface="Verdana" charset="0"/>
              <a:ea typeface="SimSun" charset="0"/>
              <a:cs typeface="SimSun" charset="0"/>
            </a:endParaRPr>
          </a:p>
        </p:txBody>
      </p:sp>
      <p:pic>
        <p:nvPicPr>
          <p:cNvPr id="13316" name="Image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52575"/>
            <a:ext cx="2743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980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550" y="3687763"/>
            <a:ext cx="1728788"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3"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Memória Secundária</a:t>
            </a:r>
          </a:p>
        </p:txBody>
      </p:sp>
      <p:sp>
        <p:nvSpPr>
          <p:cNvPr id="3" name="Espaço Reservado para Texto 2"/>
          <p:cNvSpPr txBox="1">
            <a:spLocks noGrp="1"/>
          </p:cNvSpPr>
          <p:nvPr>
            <p:ph type="body" idx="4294967295"/>
          </p:nvPr>
        </p:nvSpPr>
        <p:spPr>
          <a:xfrm>
            <a:off x="539750" y="1828800"/>
            <a:ext cx="8353425" cy="4246563"/>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Tem por objetivo garantir o armazenamento de grandes quantidades de informações (programas e dados) de forma permanente;</a:t>
            </a: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Tipos: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Discos Magnéticos;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Fitas Magnéticas;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CD-ROM’s, DVD, etc.</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É um tipo de memória NÃO volátil.</a:t>
            </a: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As informações gravadas na Memória Secundária permanecem guardadas mesmo quando a fonte de alimentação é desligada (NÃO VOLÁTIL), por isso pode ser considerada memória permanente.</a:t>
            </a:r>
          </a:p>
        </p:txBody>
      </p:sp>
      <p:pic>
        <p:nvPicPr>
          <p:cNvPr id="358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284538"/>
            <a:ext cx="11096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584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2492375"/>
            <a:ext cx="172878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7" name="Espaço Reservado para Número de Slide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1366FD4-ABA6-724E-B3A1-70992920DD31}" type="slidenum">
              <a:rPr lang="pt-BR">
                <a:latin typeface="Arial Black" charset="0"/>
              </a:rPr>
              <a:pPr eaLnBrk="1" hangingPunct="1"/>
              <a:t>36</a:t>
            </a:fld>
            <a:endParaRPr lang="pt-BR">
              <a:latin typeface="Arial Black" charset="0"/>
            </a:endParaRPr>
          </a:p>
        </p:txBody>
      </p:sp>
    </p:spTree>
    <p:extLst>
      <p:ext uri="{BB962C8B-B14F-4D97-AF65-F5344CB8AC3E}">
        <p14:creationId xmlns:p14="http://schemas.microsoft.com/office/powerpoint/2010/main" val="2674511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Tipos de Memória Externa</a:t>
            </a:r>
          </a:p>
        </p:txBody>
      </p:sp>
      <p:sp>
        <p:nvSpPr>
          <p:cNvPr id="37894" name="Espaço Reservado para Texto 2"/>
          <p:cNvSpPr>
            <a:spLocks noGrp="1"/>
          </p:cNvSpPr>
          <p:nvPr>
            <p:ph type="body" idx="4294967295"/>
          </p:nvPr>
        </p:nvSpPr>
        <p:spPr>
          <a:xfrm>
            <a:off x="457200" y="1828800"/>
            <a:ext cx="8110538" cy="3081338"/>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2000">
                <a:latin typeface="Arial" charset="0"/>
                <a:ea typeface="SimSun" charset="0"/>
                <a:cs typeface="SimSun" charset="0"/>
              </a:rPr>
              <a:t>Magnética</a:t>
            </a:r>
            <a:r>
              <a:rPr lang="pt-BR" sz="2000">
                <a:latin typeface="Verdana" charset="0"/>
                <a:ea typeface="SimSun" charset="0"/>
                <a:cs typeface="SimSun" charset="0"/>
              </a:rPr>
              <a:t>:</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2000">
                <a:latin typeface="Arial" charset="0"/>
                <a:ea typeface="SimSun" charset="0"/>
                <a:cs typeface="SimSun" charset="0"/>
              </a:rPr>
              <a:t>A característica fundamental da Memória Externa Magnética é a aplicação de uma cobertura magnetizável sobre um fita ou disco de metal ou plástico.  </a:t>
            </a:r>
          </a:p>
          <a:p>
            <a:pPr algn="just" eaLnBrk="1">
              <a:lnSpc>
                <a:spcPct val="90000"/>
              </a:lnSpc>
              <a:spcBef>
                <a:spcPts val="700"/>
              </a:spcBef>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2800">
              <a:latin typeface="Verdana" charset="0"/>
              <a:ea typeface="SimSun" charset="0"/>
              <a:cs typeface="SimSun" charset="0"/>
            </a:endParaRPr>
          </a:p>
          <a:p>
            <a:pPr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2000">
                <a:latin typeface="Arial" charset="0"/>
                <a:ea typeface="SimSun" charset="0"/>
                <a:cs typeface="SimSun" charset="0"/>
              </a:rPr>
              <a:t>Óptica</a:t>
            </a:r>
            <a:r>
              <a:rPr lang="pt-BR" sz="2000">
                <a:latin typeface="Verdana" charset="0"/>
                <a:ea typeface="SimSun" charset="0"/>
                <a:cs typeface="SimSun" charset="0"/>
              </a:rPr>
              <a:t>:</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2000">
                <a:latin typeface="Arial" charset="0"/>
                <a:ea typeface="SimSun" charset="0"/>
                <a:cs typeface="SimSun" charset="0"/>
              </a:rPr>
              <a:t>A característica fundamental da Memória Externa Óptica é a utilização de feixe de luz laser no processo de leitura e/ou gravação.</a:t>
            </a:r>
          </a:p>
        </p:txBody>
      </p:sp>
      <p:sp>
        <p:nvSpPr>
          <p:cNvPr id="36868" name="Espaço Reservado para Número de Slide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37E60A-35B1-0E42-A33A-79DB1523511A}" type="slidenum">
              <a:rPr lang="pt-BR">
                <a:latin typeface="Arial Black" charset="0"/>
              </a:rPr>
              <a:pPr eaLnBrk="1" hangingPunct="1"/>
              <a:t>37</a:t>
            </a:fld>
            <a:endParaRPr lang="pt-BR">
              <a:latin typeface="Arial Black" charset="0"/>
            </a:endParaRPr>
          </a:p>
        </p:txBody>
      </p:sp>
    </p:spTree>
    <p:extLst>
      <p:ext uri="{BB962C8B-B14F-4D97-AF65-F5344CB8AC3E}">
        <p14:creationId xmlns:p14="http://schemas.microsoft.com/office/powerpoint/2010/main" val="584093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type="body" idx="4294967295"/>
          </p:nvPr>
        </p:nvSpPr>
        <p:spPr>
          <a:xfrm>
            <a:off x="457200" y="1828800"/>
            <a:ext cx="8458200" cy="2586038"/>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2000">
                <a:latin typeface="Verdana" charset="0"/>
                <a:ea typeface="SimSun" charset="0"/>
                <a:cs typeface="SimSun" charset="0"/>
              </a:rPr>
              <a:t>Fita Magnética: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Foi o primeiro tipo de memória secundária.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Consiste em uma a fita magnética enrolada em um rolo alimentador, que passa por uma cabeça de gravação e chega a um rolo receptor.</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O sistema de leitura dos dados é seqüencial, ou seja, para se ler o registro X tem que ser ler primeiro os registros </a:t>
            </a:r>
            <a:r>
              <a:rPr lang="ja-JP" altLang="pt-BR" sz="1800">
                <a:latin typeface="Arial" charset="0"/>
                <a:ea typeface="SimSun" charset="0"/>
                <a:cs typeface="SimSun" charset="0"/>
              </a:rPr>
              <a:t>“</a:t>
            </a:r>
            <a:r>
              <a:rPr lang="pt-BR" sz="1800">
                <a:latin typeface="Arial" charset="0"/>
                <a:ea typeface="SimSun" charset="0"/>
                <a:cs typeface="SimSun" charset="0"/>
              </a:rPr>
              <a:t>X-1</a:t>
            </a:r>
            <a:r>
              <a:rPr lang="ja-JP" altLang="pt-BR" sz="1800">
                <a:latin typeface="Arial" charset="0"/>
                <a:ea typeface="SimSun" charset="0"/>
                <a:cs typeface="SimSun" charset="0"/>
              </a:rPr>
              <a:t>”</a:t>
            </a:r>
            <a:r>
              <a:rPr lang="pt-BR" sz="1800">
                <a:latin typeface="Arial" charset="0"/>
                <a:ea typeface="SimSun" charset="0"/>
                <a:cs typeface="SimSun" charset="0"/>
              </a:rPr>
              <a:t> anteriores.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Características gerais: É lenta e de alta capacidade de armazenamento. É utilizada para armazenamento de grande quantidade de dados que serão acessados seqüencialmente e não freqüentemente.</a:t>
            </a:r>
            <a:endParaRPr lang="pt-BR" sz="2000">
              <a:solidFill>
                <a:srgbClr val="000000"/>
              </a:solidFill>
              <a:latin typeface="Verdana" charset="0"/>
              <a:ea typeface="SimSun" charset="0"/>
              <a:cs typeface="SimSun" charset="0"/>
            </a:endParaRPr>
          </a:p>
        </p:txBody>
      </p:sp>
      <p:sp>
        <p:nvSpPr>
          <p:cNvPr id="7"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pic>
        <p:nvPicPr>
          <p:cNvPr id="3789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652963"/>
            <a:ext cx="227965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89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437063"/>
            <a:ext cx="216058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4" name="Espaço Reservado para Número de Slide 1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6CD5539-DEF5-314B-B447-77714E788CB7}" type="slidenum">
              <a:rPr lang="pt-BR">
                <a:latin typeface="Arial Black" charset="0"/>
              </a:rPr>
              <a:pPr eaLnBrk="1" hangingPunct="1"/>
              <a:t>38</a:t>
            </a:fld>
            <a:endParaRPr lang="pt-BR">
              <a:latin typeface="Arial Black" charset="0"/>
            </a:endParaRPr>
          </a:p>
        </p:txBody>
      </p:sp>
      <p:pic>
        <p:nvPicPr>
          <p:cNvPr id="3789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2313" y="21336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77132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2.77778E-6 -1.11111E-6 L -0.66059 -0.00926 " pathEditMode="relative" rAng="0" ptsTypes="AA">
                                      <p:cBhvr>
                                        <p:cTn id="6" dur="2000" fill="hold"/>
                                        <p:tgtEl>
                                          <p:spTgt spid="37895"/>
                                        </p:tgtEl>
                                        <p:attrNameLst>
                                          <p:attrName>ppt_x</p:attrName>
                                          <p:attrName>ppt_y</p:attrName>
                                        </p:attrNameLst>
                                      </p:cBhvr>
                                      <p:rCtr x="-33038"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type="body" idx="4294967295"/>
          </p:nvPr>
        </p:nvSpPr>
        <p:spPr>
          <a:xfrm>
            <a:off x="533400" y="1828800"/>
            <a:ext cx="8305800" cy="2281238"/>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Discos Magnéticos: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Círculo concêntricos chamados de trilhas que são divididas em setores, sendo que cada setor consiste em um certo número de bytes.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Comercialmente e/ou tecnicamente este tipo de memória recebe os seguintes nomes: Hard Disk (HD), Disco Rígido (DR), Winchester.</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Comparando com a fita a relação de leitura e gravação por unidade de tempo o disco é vantajoso. A capacidade de armazenamento também tem sido ponto positivo (atualmente já estamos na casa dos terabytes).</a:t>
            </a:r>
          </a:p>
        </p:txBody>
      </p:sp>
      <p:sp>
        <p:nvSpPr>
          <p:cNvPr id="8"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pic>
        <p:nvPicPr>
          <p:cNvPr id="389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437063"/>
            <a:ext cx="22669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891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581525"/>
            <a:ext cx="24526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891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7488" y="4440238"/>
            <a:ext cx="22113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19" name="Espaço Reservado para Número de Slide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CBBA2AA-B764-7049-9537-19606CDB423A}" type="slidenum">
              <a:rPr lang="pt-BR">
                <a:latin typeface="Arial Black" charset="0"/>
              </a:rPr>
              <a:pPr eaLnBrk="1" hangingPunct="1"/>
              <a:t>39</a:t>
            </a:fld>
            <a:endParaRPr lang="pt-BR">
              <a:latin typeface="Arial Black" charset="0"/>
            </a:endParaRPr>
          </a:p>
        </p:txBody>
      </p:sp>
    </p:spTree>
    <p:extLst>
      <p:ext uri="{BB962C8B-B14F-4D97-AF65-F5344CB8AC3E}">
        <p14:creationId xmlns:p14="http://schemas.microsoft.com/office/powerpoint/2010/main" val="3639650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r>
              <a:rPr lang="en-US" dirty="0" err="1" smtClean="0"/>
              <a:t>ória</a:t>
            </a:r>
            <a:endParaRPr lang="en-US" dirty="0"/>
          </a:p>
        </p:txBody>
      </p:sp>
      <p:sp>
        <p:nvSpPr>
          <p:cNvPr id="3" name="Content Placeholder 2"/>
          <p:cNvSpPr>
            <a:spLocks noGrp="1"/>
          </p:cNvSpPr>
          <p:nvPr>
            <p:ph idx="1"/>
          </p:nvPr>
        </p:nvSpPr>
        <p:spPr/>
        <p:txBody>
          <a:bodyPr/>
          <a:lstStyle/>
          <a:p>
            <a:r>
              <a:rPr lang="pt-BR" dirty="0" smtClean="0"/>
              <a:t>O que </a:t>
            </a:r>
            <a:r>
              <a:rPr lang="pt-BR" dirty="0"/>
              <a:t>é, como funciona e como é acessada a </a:t>
            </a:r>
            <a:r>
              <a:rPr lang="pt-BR" dirty="0" err="1"/>
              <a:t>memória</a:t>
            </a:r>
            <a:r>
              <a:rPr lang="pt-BR" dirty="0"/>
              <a:t>? </a:t>
            </a:r>
            <a:endParaRPr lang="pt-BR" dirty="0" smtClean="0"/>
          </a:p>
          <a:p>
            <a:r>
              <a:rPr lang="pt-BR" dirty="0" smtClean="0"/>
              <a:t>OBJETIVO</a:t>
            </a:r>
          </a:p>
          <a:p>
            <a:pPr lvl="1" algn="just"/>
            <a:r>
              <a:rPr lang="pt-BR" dirty="0"/>
              <a:t>A</a:t>
            </a:r>
            <a:r>
              <a:rPr lang="pt-BR" dirty="0" smtClean="0"/>
              <a:t>presentar </a:t>
            </a:r>
            <a:r>
              <a:rPr lang="pt-BR" dirty="0"/>
              <a:t>uma </a:t>
            </a:r>
            <a:r>
              <a:rPr lang="pt-BR" dirty="0" err="1"/>
              <a:t>introdução</a:t>
            </a:r>
            <a:r>
              <a:rPr lang="pt-BR" dirty="0"/>
              <a:t> sobre os diferentes tipos de </a:t>
            </a:r>
            <a:r>
              <a:rPr lang="pt-BR" dirty="0" err="1"/>
              <a:t>memórias</a:t>
            </a:r>
            <a:r>
              <a:rPr lang="pt-BR" dirty="0"/>
              <a:t> existentes no computador, </a:t>
            </a:r>
            <a:r>
              <a:rPr lang="pt-BR" dirty="0" err="1"/>
              <a:t>além</a:t>
            </a:r>
            <a:r>
              <a:rPr lang="pt-BR" dirty="0"/>
              <a:t> de apresentar a forma com que a </a:t>
            </a:r>
            <a:r>
              <a:rPr lang="pt-BR" dirty="0" err="1"/>
              <a:t>memória</a:t>
            </a:r>
            <a:r>
              <a:rPr lang="pt-BR" dirty="0"/>
              <a:t> - e outros dispositivos - </a:t>
            </a:r>
            <a:r>
              <a:rPr lang="pt-BR" dirty="0" err="1"/>
              <a:t>são</a:t>
            </a:r>
            <a:r>
              <a:rPr lang="pt-BR" dirty="0"/>
              <a:t> acessados, </a:t>
            </a:r>
            <a:r>
              <a:rPr lang="pt-BR" dirty="0" err="1"/>
              <a:t>através</a:t>
            </a:r>
            <a:r>
              <a:rPr lang="pt-BR" dirty="0"/>
              <a:t> do </a:t>
            </a:r>
            <a:r>
              <a:rPr lang="pt-BR" b="1" dirty="0"/>
              <a:t>barramento de </a:t>
            </a:r>
            <a:r>
              <a:rPr lang="pt-BR" b="1" dirty="0" smtClean="0"/>
              <a:t>sistema. </a:t>
            </a:r>
            <a:endParaRPr lang="pt-BR" dirty="0"/>
          </a:p>
          <a:p>
            <a:pPr lvl="1"/>
            <a:endParaRPr lang="pt-BR" dirty="0"/>
          </a:p>
          <a:p>
            <a:endParaRPr lang="en-US" dirty="0"/>
          </a:p>
        </p:txBody>
      </p:sp>
    </p:spTree>
    <p:extLst>
      <p:ext uri="{BB962C8B-B14F-4D97-AF65-F5344CB8AC3E}">
        <p14:creationId xmlns:p14="http://schemas.microsoft.com/office/powerpoint/2010/main" val="1786503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ço Reservado para Texto 2"/>
          <p:cNvSpPr>
            <a:spLocks noGrp="1"/>
          </p:cNvSpPr>
          <p:nvPr>
            <p:ph type="body" idx="4294967295"/>
          </p:nvPr>
        </p:nvSpPr>
        <p:spPr>
          <a:xfrm>
            <a:off x="533400" y="1828800"/>
            <a:ext cx="8305800" cy="369888"/>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Discos Magnéticos:</a:t>
            </a:r>
          </a:p>
        </p:txBody>
      </p:sp>
      <p:sp>
        <p:nvSpPr>
          <p:cNvPr id="8"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sp>
        <p:nvSpPr>
          <p:cNvPr id="39940" name="Espaço Reservado para Número de Slide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BAE7A4A-8E3F-7E40-89F8-BB174EAA1FC2}" type="slidenum">
              <a:rPr lang="pt-BR">
                <a:latin typeface="Arial Black" charset="0"/>
              </a:rPr>
              <a:pPr eaLnBrk="1" hangingPunct="1"/>
              <a:t>40</a:t>
            </a:fld>
            <a:endParaRPr lang="pt-BR">
              <a:latin typeface="Arial Black" charset="0"/>
            </a:endParaRPr>
          </a:p>
        </p:txBody>
      </p:sp>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2333625"/>
            <a:ext cx="5664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0934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type="body" idx="4294967295"/>
          </p:nvPr>
        </p:nvSpPr>
        <p:spPr>
          <a:xfrm>
            <a:off x="533400" y="1828800"/>
            <a:ext cx="8382000" cy="2085975"/>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Discos Flexívies: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Funcionamento semelhante ao do disco magnético.</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Memória Lenta e considerada atualmente ultrapassada pois possui pouca capacidade de armazenamento</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Os discos flexíveis mais comuns utilizados eram de 3 ¼ polegadas com capacidade de 1.44 megabytes de armazenamento.</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Comercialmente chamados de Disquetes ou Floppy Disk.</a:t>
            </a:r>
            <a:endParaRPr lang="pt-BR">
              <a:solidFill>
                <a:srgbClr val="000000"/>
              </a:solidFill>
              <a:latin typeface="Verdana" charset="0"/>
              <a:ea typeface="SimSun" charset="0"/>
              <a:cs typeface="SimSun" charset="0"/>
            </a:endParaRPr>
          </a:p>
        </p:txBody>
      </p:sp>
      <p:sp>
        <p:nvSpPr>
          <p:cNvPr id="7"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pic>
        <p:nvPicPr>
          <p:cNvPr id="4096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365625"/>
            <a:ext cx="24098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65" name="Espaço Reservado para Número de Slide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96544F9-FB1E-0243-A68F-66852E08157B}" type="slidenum">
              <a:rPr lang="pt-BR">
                <a:latin typeface="Arial Black" charset="0"/>
              </a:rPr>
              <a:pPr eaLnBrk="1" hangingPunct="1"/>
              <a:t>41</a:t>
            </a:fld>
            <a:endParaRPr lang="pt-BR">
              <a:latin typeface="Arial Black" charset="0"/>
            </a:endParaRPr>
          </a:p>
        </p:txBody>
      </p:sp>
    </p:spTree>
    <p:extLst>
      <p:ext uri="{BB962C8B-B14F-4D97-AF65-F5344CB8AC3E}">
        <p14:creationId xmlns:p14="http://schemas.microsoft.com/office/powerpoint/2010/main" val="1926053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txBox="1">
            <a:spLocks noGrp="1"/>
          </p:cNvSpPr>
          <p:nvPr>
            <p:ph type="body" idx="4294967295"/>
          </p:nvPr>
        </p:nvSpPr>
        <p:spPr>
          <a:xfrm>
            <a:off x="533400" y="1828800"/>
            <a:ext cx="8382000" cy="2779713"/>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2000">
                <a:latin typeface="Verdana" charset="0"/>
                <a:ea typeface="SimSun" charset="0"/>
                <a:cs typeface="SimSun" charset="0"/>
              </a:rPr>
              <a:t>CD-ROM:</a:t>
            </a:r>
            <a:endParaRPr lang="en-GB" sz="2000">
              <a:latin typeface="Verdana" charset="0"/>
              <a:ea typeface="SimSun" charset="0"/>
              <a:cs typeface="SimSun" charset="0"/>
            </a:endParaRP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O disco é constituído de uma resina e revestido com uma superfície com alto índice de reflexão. A informação digital registrada é impressa nessa superfície como uma série de sulcos microscópicos utilizando laser de alta intensidade. Esta superfície é protegida contra pó e arranhões por uma cobertura de laca ou verniz clara.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A capacidade máxima de armazenamento de dados de um CD-ROM é de aproximadamente 750 megabytes.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Os dados são gravados em uma estrutura de trilha espiral diferenciando-se dos círculos concêntricos dos discos magnéticos.</a:t>
            </a:r>
            <a:endParaRPr lang="pt-BR" sz="2000">
              <a:solidFill>
                <a:srgbClr val="000000"/>
              </a:solidFill>
              <a:latin typeface="Verdana" charset="0"/>
              <a:ea typeface="SimSun" charset="0"/>
              <a:cs typeface="SimSun" charset="0"/>
            </a:endParaRPr>
          </a:p>
        </p:txBody>
      </p:sp>
      <p:sp>
        <p:nvSpPr>
          <p:cNvPr id="7"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pic>
        <p:nvPicPr>
          <p:cNvPr id="4198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668838"/>
            <a:ext cx="2143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9" name="Espaço Reservado para Número de Slide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A3A0E2-57D7-5F4A-ABAA-1D7507977909}" type="slidenum">
              <a:rPr lang="pt-BR">
                <a:latin typeface="Arial Black" charset="0"/>
              </a:rPr>
              <a:pPr eaLnBrk="1" hangingPunct="1"/>
              <a:t>42</a:t>
            </a:fld>
            <a:endParaRPr lang="pt-BR">
              <a:latin typeface="Arial Black" charset="0"/>
            </a:endParaRPr>
          </a:p>
        </p:txBody>
      </p:sp>
    </p:spTree>
    <p:extLst>
      <p:ext uri="{BB962C8B-B14F-4D97-AF65-F5344CB8AC3E}">
        <p14:creationId xmlns:p14="http://schemas.microsoft.com/office/powerpoint/2010/main" val="239582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Espaço Reservado para Texto 2"/>
          <p:cNvSpPr>
            <a:spLocks noGrp="1"/>
          </p:cNvSpPr>
          <p:nvPr>
            <p:ph type="body" idx="4294967295"/>
          </p:nvPr>
        </p:nvSpPr>
        <p:spPr>
          <a:xfrm>
            <a:off x="533400" y="1828800"/>
            <a:ext cx="8382000" cy="2390775"/>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Disco Ópticos Apagável:</a:t>
            </a:r>
            <a:endParaRPr lang="pt-BR" sz="2000">
              <a:latin typeface="Verdana" charset="0"/>
              <a:ea typeface="SimSun" charset="0"/>
              <a:cs typeface="SimSun" charset="0"/>
            </a:endParaRP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Neste disco, utiliza-se um material que tem dois índices de reflexão distintos (amorfo = pouca reflexão e cristalino = alta reflexão) que podem ser alterados por um feixe de laser. </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Possibilidade de regravação pelo cliente final.</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Portabilidade, pois pode ser transportado facilmente.</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Desempenho geral lento em relação aos discos magnéticos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ea typeface="SimSun" charset="0"/>
                <a:cs typeface="SimSun" charset="0"/>
              </a:rPr>
              <a:t>Baixa capacidade de armazenamento em relação aos discos magnéticos</a:t>
            </a:r>
          </a:p>
        </p:txBody>
      </p:sp>
      <p:sp>
        <p:nvSpPr>
          <p:cNvPr id="7"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pic>
        <p:nvPicPr>
          <p:cNvPr id="430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36562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13" name="Espaço Reservado para Número de Slide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12342AE-99B3-A146-8490-DE18A5324954}" type="slidenum">
              <a:rPr lang="pt-BR">
                <a:latin typeface="Arial Black" charset="0"/>
              </a:rPr>
              <a:pPr eaLnBrk="1" hangingPunct="1"/>
              <a:t>43</a:t>
            </a:fld>
            <a:endParaRPr lang="pt-BR">
              <a:latin typeface="Arial Black" charset="0"/>
            </a:endParaRPr>
          </a:p>
        </p:txBody>
      </p:sp>
    </p:spTree>
    <p:extLst>
      <p:ext uri="{BB962C8B-B14F-4D97-AF65-F5344CB8AC3E}">
        <p14:creationId xmlns:p14="http://schemas.microsoft.com/office/powerpoint/2010/main" val="1560977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ço Reservado para Número de Slide 3"/>
          <p:cNvSpPr>
            <a:spLocks noGrp="1"/>
          </p:cNvSpPr>
          <p:nvPr>
            <p:ph type="sldNum" sz="quarter" idx="11"/>
          </p:nvPr>
        </p:nvSpPr>
        <p:spPr>
          <a:xfrm>
            <a:off x="6550025" y="62484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9pPr>
          </a:lstStyle>
          <a:p>
            <a:pPr eaLnBrk="1" hangingPunct="1"/>
            <a:fld id="{786AA579-A28F-F64B-99EB-961F40929D18}" type="slidenum">
              <a:rPr lang="pt-BR">
                <a:latin typeface="Arial Black" charset="0"/>
              </a:rPr>
              <a:pPr eaLnBrk="1" hangingPunct="1"/>
              <a:t>44</a:t>
            </a:fld>
            <a:endParaRPr lang="pt-BR">
              <a:latin typeface="Arial Black" charset="0"/>
            </a:endParaRPr>
          </a:p>
        </p:txBody>
      </p:sp>
      <p:sp>
        <p:nvSpPr>
          <p:cNvPr id="44038" name="Espaço Reservado para Texto 2"/>
          <p:cNvSpPr>
            <a:spLocks noGrp="1"/>
          </p:cNvSpPr>
          <p:nvPr>
            <p:ph type="body" idx="4294967295"/>
          </p:nvPr>
        </p:nvSpPr>
        <p:spPr>
          <a:xfrm>
            <a:off x="684213" y="1844675"/>
            <a:ext cx="8154987" cy="2032000"/>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DVD - Disco de Vídeo Digital:</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É a tecnologia que substituiu as fitas de vídeo VHS e o próprio CD-ROM.</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Possui um forma de compressão de vídeo para imagens de boa qualidade que ocupam a tela inteira conhecida como MPEG.</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Em sua forma padrão armazena 4.7 gigabytes. </a:t>
            </a:r>
            <a:r>
              <a:rPr lang="pt-BR" sz="1800">
                <a:latin typeface="Arial" charset="0"/>
                <a:ea typeface="SimSun" charset="0"/>
                <a:cs typeface="SimSun" charset="0"/>
              </a:rPr>
              <a:t>Uma boa capacidade de armazenamento em relação aos discos com o mesmo formato</a:t>
            </a:r>
          </a:p>
        </p:txBody>
      </p:sp>
      <p:sp>
        <p:nvSpPr>
          <p:cNvPr id="7"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pic>
        <p:nvPicPr>
          <p:cNvPr id="440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933825"/>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4005263"/>
            <a:ext cx="21431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05021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Espaço Reservado para Texto 2"/>
          <p:cNvSpPr>
            <a:spLocks noGrp="1"/>
          </p:cNvSpPr>
          <p:nvPr>
            <p:ph type="body" idx="4294967295"/>
          </p:nvPr>
        </p:nvSpPr>
        <p:spPr>
          <a:xfrm>
            <a:off x="684213" y="1844675"/>
            <a:ext cx="8154987" cy="3028950"/>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BLU-RAY - Disco de Vídeo Digital:</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É o disco óptico da nova geração. Semelhante ao DVD porém com uma capacidade de armazenamento superior (25 a 50 gigabytes);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rPr>
              <a:t>O disco Blu-Ray faz uso de um laser de cor azul-violeta e permite gravar mais informação em um disco do mesmo tamanho usado por tecnologias anteriores (como o DVD);</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1800">
                <a:latin typeface="Arial" charset="0"/>
              </a:rPr>
              <a:t>A Blu-ray Disc Association (BDA) é responsável pelos padrões e o desenvolvimento do disco Blu-ray e foi criada pela Sony e Panasonic. Disputou uma guerra de formatos com o HD DVD e em 2008 venceu com o apoio exclusivo da Warner Bros. MGM, Fox e Columbia Pictures.</a:t>
            </a:r>
            <a:endParaRPr lang="pt-BR" sz="1800">
              <a:latin typeface="Arial" charset="0"/>
              <a:ea typeface="SimSun" charset="0"/>
              <a:cs typeface="SimSun" charset="0"/>
            </a:endParaRPr>
          </a:p>
        </p:txBody>
      </p:sp>
      <p:sp>
        <p:nvSpPr>
          <p:cNvPr id="7"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Tipos de Memória Externa</a:t>
            </a:r>
          </a:p>
        </p:txBody>
      </p:sp>
      <p:pic>
        <p:nvPicPr>
          <p:cNvPr id="450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4883150"/>
            <a:ext cx="1809750"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50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873625"/>
            <a:ext cx="24955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62" name="Espaço Reservado para Número de Slide 1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622B6F4-81E0-9142-8172-54851B8A0DE9}" type="slidenum">
              <a:rPr lang="pt-BR">
                <a:latin typeface="Arial Black" charset="0"/>
              </a:rPr>
              <a:pPr eaLnBrk="1" hangingPunct="1"/>
              <a:t>45</a:t>
            </a:fld>
            <a:endParaRPr lang="pt-BR">
              <a:latin typeface="Arial Black" charset="0"/>
            </a:endParaRPr>
          </a:p>
        </p:txBody>
      </p:sp>
    </p:spTree>
    <p:extLst>
      <p:ext uri="{BB962C8B-B14F-4D97-AF65-F5344CB8AC3E}">
        <p14:creationId xmlns:p14="http://schemas.microsoft.com/office/powerpoint/2010/main" val="2666301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Estrutura de Ligação - CPU/MP</a:t>
            </a:r>
          </a:p>
        </p:txBody>
      </p:sp>
      <p:grpSp>
        <p:nvGrpSpPr>
          <p:cNvPr id="46083" name="Grupo 55"/>
          <p:cNvGrpSpPr>
            <a:grpSpLocks/>
          </p:cNvGrpSpPr>
          <p:nvPr/>
        </p:nvGrpSpPr>
        <p:grpSpPr bwMode="auto">
          <a:xfrm>
            <a:off x="611188" y="1916113"/>
            <a:ext cx="7632700" cy="3844925"/>
            <a:chOff x="611188" y="1916113"/>
            <a:chExt cx="7632700" cy="3844925"/>
          </a:xfrm>
        </p:grpSpPr>
        <p:sp>
          <p:nvSpPr>
            <p:cNvPr id="4" name="Forma livre 3"/>
            <p:cNvSpPr/>
            <p:nvPr/>
          </p:nvSpPr>
          <p:spPr>
            <a:xfrm>
              <a:off x="611188" y="1916113"/>
              <a:ext cx="3200400"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6800" rIns="90000" bIns="46800" compatLnSpc="0"/>
            <a:lstStyle/>
            <a:p>
              <a:pPr algn="ctr" fontAlgn="auto" hangingPunct="0">
                <a:spcBef>
                  <a:spcPts val="0"/>
                </a:spcBef>
                <a:spcAft>
                  <a:spcPts val="0"/>
                </a:spcAft>
                <a:defRPr/>
              </a:pPr>
              <a:endParaRPr lang="pt-BR" sz="1200" b="1">
                <a:latin typeface="Times New Roman" pitchFamily="18"/>
                <a:ea typeface="Arial Unicode MS" pitchFamily="2"/>
                <a:cs typeface="Tahoma" pitchFamily="2"/>
              </a:endParaRPr>
            </a:p>
            <a:p>
              <a:pPr algn="ctr" fontAlgn="auto" hangingPunct="0">
                <a:spcBef>
                  <a:spcPts val="0"/>
                </a:spcBef>
                <a:spcAft>
                  <a:spcPts val="0"/>
                </a:spcAft>
                <a:defRPr/>
              </a:pPr>
              <a:r>
                <a:rPr lang="pt-BR" b="1">
                  <a:latin typeface="Times New Roman" pitchFamily="18"/>
                  <a:ea typeface="Arial Unicode MS" pitchFamily="2"/>
                  <a:cs typeface="Tahoma" pitchFamily="2"/>
                </a:rPr>
                <a:t>C P U</a:t>
              </a:r>
            </a:p>
          </p:txBody>
        </p:sp>
        <p:sp>
          <p:nvSpPr>
            <p:cNvPr id="5" name="Forma livre 4"/>
            <p:cNvSpPr/>
            <p:nvPr/>
          </p:nvSpPr>
          <p:spPr>
            <a:xfrm>
              <a:off x="873125" y="2763838"/>
              <a:ext cx="800100" cy="4889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6800" rIns="90000" bIns="46800" compatLnSpc="0"/>
            <a:lstStyle/>
            <a:p>
              <a:pPr algn="ctr" fontAlgn="auto" hangingPunct="0">
                <a:spcBef>
                  <a:spcPts val="0"/>
                </a:spcBef>
                <a:spcAft>
                  <a:spcPts val="0"/>
                </a:spcAft>
                <a:defRPr/>
              </a:pPr>
              <a:r>
                <a:rPr lang="pt-BR" sz="1400" b="1">
                  <a:solidFill>
                    <a:srgbClr val="3333CC"/>
                  </a:solidFill>
                  <a:latin typeface="Times New Roman" pitchFamily="18"/>
                  <a:ea typeface="Arial Unicode MS" pitchFamily="2"/>
                  <a:cs typeface="Tahoma" pitchFamily="2"/>
                </a:rPr>
                <a:t>RDM</a:t>
              </a:r>
            </a:p>
          </p:txBody>
        </p:sp>
        <p:sp>
          <p:nvSpPr>
            <p:cNvPr id="6" name="Forma livre 5"/>
            <p:cNvSpPr/>
            <p:nvPr/>
          </p:nvSpPr>
          <p:spPr>
            <a:xfrm>
              <a:off x="1695450" y="2763838"/>
              <a:ext cx="801688" cy="4889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6800" rIns="90000" bIns="46800" compatLnSpc="0"/>
            <a:lstStyle/>
            <a:p>
              <a:pPr algn="ctr" fontAlgn="auto" hangingPunct="0">
                <a:spcBef>
                  <a:spcPts val="0"/>
                </a:spcBef>
                <a:spcAft>
                  <a:spcPts val="0"/>
                </a:spcAft>
                <a:defRPr/>
              </a:pPr>
              <a:r>
                <a:rPr lang="pt-BR" sz="1400" b="1">
                  <a:solidFill>
                    <a:srgbClr val="FF0000"/>
                  </a:solidFill>
                  <a:latin typeface="Times New Roman" pitchFamily="18"/>
                  <a:ea typeface="Arial Unicode MS" pitchFamily="2"/>
                  <a:cs typeface="Tahoma" pitchFamily="2"/>
                </a:rPr>
                <a:t>REM</a:t>
              </a:r>
            </a:p>
          </p:txBody>
        </p:sp>
        <p:sp>
          <p:nvSpPr>
            <p:cNvPr id="7" name="Forma livre 6"/>
            <p:cNvSpPr/>
            <p:nvPr/>
          </p:nvSpPr>
          <p:spPr>
            <a:xfrm>
              <a:off x="2519363" y="2763838"/>
              <a:ext cx="800100" cy="4889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6800" rIns="90000" bIns="46800" compatLnSpc="0"/>
            <a:lstStyle/>
            <a:p>
              <a:pPr algn="ctr" fontAlgn="auto" hangingPunct="0">
                <a:spcBef>
                  <a:spcPts val="0"/>
                </a:spcBef>
                <a:spcAft>
                  <a:spcPts val="0"/>
                </a:spcAft>
                <a:defRPr/>
              </a:pPr>
              <a:r>
                <a:rPr lang="pt-BR" sz="1400" b="1">
                  <a:solidFill>
                    <a:srgbClr val="00CC99"/>
                  </a:solidFill>
                  <a:latin typeface="Times New Roman" pitchFamily="18"/>
                  <a:ea typeface="Arial Unicode MS" pitchFamily="2"/>
                  <a:cs typeface="Tahoma" pitchFamily="2"/>
                </a:rPr>
                <a:t>UC</a:t>
              </a:r>
            </a:p>
          </p:txBody>
        </p:sp>
        <p:sp>
          <p:nvSpPr>
            <p:cNvPr id="8" name="Forma livre 7"/>
            <p:cNvSpPr/>
            <p:nvPr/>
          </p:nvSpPr>
          <p:spPr>
            <a:xfrm>
              <a:off x="6156325" y="1916113"/>
              <a:ext cx="2087563" cy="152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lIns="90000" tIns="46800" rIns="90000" bIns="46800"/>
            <a:lstStyle/>
            <a:p>
              <a:pPr algn="ctr" hangingPunct="0"/>
              <a:endParaRPr lang="pt-BR" sz="1200" b="1">
                <a:latin typeface="Times New Roman" charset="0"/>
                <a:ea typeface="Arial Unicode MS" charset="0"/>
                <a:cs typeface="Tahoma" charset="0"/>
              </a:endParaRPr>
            </a:p>
            <a:p>
              <a:pPr algn="ctr" hangingPunct="0"/>
              <a:endParaRPr lang="pt-BR" sz="1200" b="1">
                <a:latin typeface="Times New Roman" charset="0"/>
                <a:ea typeface="Arial Unicode MS" charset="0"/>
                <a:cs typeface="Tahoma" charset="0"/>
              </a:endParaRPr>
            </a:p>
            <a:p>
              <a:pPr algn="ctr" hangingPunct="0"/>
              <a:r>
                <a:rPr lang="pt-BR" b="1">
                  <a:latin typeface="Times New Roman" charset="0"/>
                  <a:ea typeface="Arial Unicode MS" charset="0"/>
                  <a:cs typeface="Tahoma" charset="0"/>
                </a:rPr>
                <a:t>MEMÓRIA</a:t>
              </a:r>
            </a:p>
            <a:p>
              <a:pPr algn="ctr" hangingPunct="0"/>
              <a:r>
                <a:rPr lang="pt-BR" b="1">
                  <a:latin typeface="Times New Roman" charset="0"/>
                  <a:ea typeface="Arial Unicode MS" charset="0"/>
                  <a:cs typeface="Tahoma" charset="0"/>
                </a:rPr>
                <a:t>PRINCIPAL</a:t>
              </a:r>
            </a:p>
          </p:txBody>
        </p:sp>
        <p:sp>
          <p:nvSpPr>
            <p:cNvPr id="9" name="Forma livre 8"/>
            <p:cNvSpPr/>
            <p:nvPr/>
          </p:nvSpPr>
          <p:spPr>
            <a:xfrm>
              <a:off x="3581400" y="3962400"/>
              <a:ext cx="2833688" cy="2746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lstStyle/>
            <a:p>
              <a:pPr algn="ctr" fontAlgn="auto" hangingPunct="0">
                <a:spcBef>
                  <a:spcPts val="0"/>
                </a:spcBef>
                <a:spcAft>
                  <a:spcPts val="0"/>
                </a:spcAft>
                <a:defRPr/>
              </a:pPr>
              <a:r>
                <a:rPr lang="pt-BR" sz="1600" b="1" dirty="0">
                  <a:solidFill>
                    <a:srgbClr val="008000"/>
                  </a:solidFill>
                  <a:latin typeface="Times New Roman" pitchFamily="18"/>
                  <a:ea typeface="Arial Unicode MS" pitchFamily="2"/>
                  <a:cs typeface="Tahoma" pitchFamily="2"/>
                </a:rPr>
                <a:t>Barramento</a:t>
              </a:r>
              <a:r>
                <a:rPr lang="pt-BR" sz="1200" b="1" dirty="0">
                  <a:solidFill>
                    <a:srgbClr val="008000"/>
                  </a:solidFill>
                  <a:latin typeface="Times New Roman" pitchFamily="18"/>
                  <a:ea typeface="Arial Unicode MS" pitchFamily="2"/>
                  <a:cs typeface="Tahoma" pitchFamily="2"/>
                </a:rPr>
                <a:t> </a:t>
              </a:r>
              <a:r>
                <a:rPr lang="pt-BR" sz="1600" b="1" dirty="0">
                  <a:solidFill>
                    <a:srgbClr val="008000"/>
                  </a:solidFill>
                  <a:latin typeface="Times New Roman" pitchFamily="18"/>
                  <a:ea typeface="Arial Unicode MS" pitchFamily="2"/>
                  <a:cs typeface="Tahoma" pitchFamily="2"/>
                </a:rPr>
                <a:t>de Controle</a:t>
              </a:r>
            </a:p>
          </p:txBody>
        </p:sp>
        <p:sp>
          <p:nvSpPr>
            <p:cNvPr id="10" name="Forma livre 9"/>
            <p:cNvSpPr/>
            <p:nvPr/>
          </p:nvSpPr>
          <p:spPr>
            <a:xfrm>
              <a:off x="3505200" y="4724400"/>
              <a:ext cx="2833688" cy="2746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a:lstStyle/>
            <a:p>
              <a:pPr algn="ctr" hangingPunct="0"/>
              <a:r>
                <a:rPr lang="pt-BR" sz="1200" b="1">
                  <a:latin typeface="Times New Roman" charset="0"/>
                  <a:ea typeface="Arial Unicode MS" charset="0"/>
                  <a:cs typeface="Tahoma" charset="0"/>
                </a:rPr>
                <a:t>  </a:t>
              </a:r>
              <a:r>
                <a:rPr lang="pt-BR" sz="1600" b="1">
                  <a:solidFill>
                    <a:srgbClr val="FF0000"/>
                  </a:solidFill>
                  <a:latin typeface="Times New Roman" charset="0"/>
                  <a:ea typeface="Arial Unicode MS" charset="0"/>
                  <a:cs typeface="Tahoma" charset="0"/>
                </a:rPr>
                <a:t>Barramento de Endereços</a:t>
              </a:r>
            </a:p>
          </p:txBody>
        </p:sp>
        <p:sp>
          <p:nvSpPr>
            <p:cNvPr id="11" name="Forma livre 10"/>
            <p:cNvSpPr/>
            <p:nvPr/>
          </p:nvSpPr>
          <p:spPr>
            <a:xfrm>
              <a:off x="3505200" y="5486400"/>
              <a:ext cx="2835275" cy="2746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compatLnSpc="0"/>
            <a:lstStyle/>
            <a:p>
              <a:pPr algn="ctr" fontAlgn="auto" hangingPunct="0">
                <a:spcBef>
                  <a:spcPts val="0"/>
                </a:spcBef>
                <a:spcAft>
                  <a:spcPts val="0"/>
                </a:spcAft>
                <a:defRPr/>
              </a:pPr>
              <a:r>
                <a:rPr lang="pt-BR" sz="1600" b="1">
                  <a:solidFill>
                    <a:srgbClr val="000080"/>
                  </a:solidFill>
                  <a:latin typeface="Times New Roman" pitchFamily="18"/>
                  <a:ea typeface="Arial Unicode MS" pitchFamily="2"/>
                  <a:cs typeface="Tahoma" pitchFamily="2"/>
                </a:rPr>
                <a:t>Barramento de Dados</a:t>
              </a:r>
            </a:p>
          </p:txBody>
        </p:sp>
        <p:sp>
          <p:nvSpPr>
            <p:cNvPr id="12" name="Forma livre 11"/>
            <p:cNvSpPr/>
            <p:nvPr/>
          </p:nvSpPr>
          <p:spPr>
            <a:xfrm>
              <a:off x="2916238" y="3284538"/>
              <a:ext cx="152400" cy="8382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FFFFFF"/>
            </a:solidFill>
            <a:ln w="9360">
              <a:solidFill>
                <a:srgbClr val="339966"/>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3" name="Conector reto 12"/>
            <p:cNvSpPr/>
            <p:nvPr/>
          </p:nvSpPr>
          <p:spPr>
            <a:xfrm>
              <a:off x="2987675" y="4149725"/>
              <a:ext cx="914400" cy="1588"/>
            </a:xfrm>
            <a:prstGeom prst="line">
              <a:avLst/>
            </a:prstGeom>
            <a:noFill/>
            <a:ln w="9360">
              <a:solidFill>
                <a:srgbClr val="339966"/>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4" name="Conector reto 13"/>
            <p:cNvSpPr/>
            <p:nvPr/>
          </p:nvSpPr>
          <p:spPr>
            <a:xfrm>
              <a:off x="2971800" y="4114800"/>
              <a:ext cx="1588" cy="76200"/>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5" name="Conector reto 14"/>
            <p:cNvSpPr/>
            <p:nvPr/>
          </p:nvSpPr>
          <p:spPr>
            <a:xfrm>
              <a:off x="6084888" y="4076700"/>
              <a:ext cx="304800" cy="1588"/>
            </a:xfrm>
            <a:prstGeom prst="line">
              <a:avLst/>
            </a:prstGeom>
            <a:noFill/>
            <a:ln w="9360">
              <a:solidFill>
                <a:srgbClr val="339966"/>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6" name="Forma livre 15"/>
            <p:cNvSpPr/>
            <p:nvPr/>
          </p:nvSpPr>
          <p:spPr>
            <a:xfrm>
              <a:off x="6948488" y="3552825"/>
              <a:ext cx="152400" cy="13716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FF0000"/>
            </a:solidFill>
            <a:ln w="38160">
              <a:solidFill>
                <a:srgbClr val="FF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7" name="Conector reto 16"/>
            <p:cNvSpPr/>
            <p:nvPr/>
          </p:nvSpPr>
          <p:spPr>
            <a:xfrm flipH="1">
              <a:off x="6924675" y="4876800"/>
              <a:ext cx="171450" cy="76200"/>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8" name="Conector reto 17"/>
            <p:cNvSpPr/>
            <p:nvPr/>
          </p:nvSpPr>
          <p:spPr>
            <a:xfrm>
              <a:off x="1981200" y="3276600"/>
              <a:ext cx="1588" cy="1600200"/>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19" name="Conector reto 18"/>
            <p:cNvSpPr/>
            <p:nvPr/>
          </p:nvSpPr>
          <p:spPr>
            <a:xfrm>
              <a:off x="1979613" y="4941888"/>
              <a:ext cx="1905000" cy="1587"/>
            </a:xfrm>
            <a:prstGeom prst="line">
              <a:avLst/>
            </a:prstGeom>
            <a:noFill/>
            <a:ln w="93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0" name="Conector reto 19"/>
            <p:cNvSpPr/>
            <p:nvPr/>
          </p:nvSpPr>
          <p:spPr>
            <a:xfrm>
              <a:off x="2051050" y="3284538"/>
              <a:ext cx="1588" cy="1600200"/>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1" name="Conector reto 20"/>
            <p:cNvSpPr/>
            <p:nvPr/>
          </p:nvSpPr>
          <p:spPr>
            <a:xfrm>
              <a:off x="1981200" y="4876800"/>
              <a:ext cx="1588" cy="76200"/>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2" name="Conector reto 21"/>
            <p:cNvSpPr/>
            <p:nvPr/>
          </p:nvSpPr>
          <p:spPr>
            <a:xfrm>
              <a:off x="1979613" y="4867275"/>
              <a:ext cx="1828800" cy="1588"/>
            </a:xfrm>
            <a:prstGeom prst="line">
              <a:avLst/>
            </a:prstGeom>
            <a:noFill/>
            <a:ln w="93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3" name="Forma livre 22"/>
            <p:cNvSpPr/>
            <p:nvPr/>
          </p:nvSpPr>
          <p:spPr>
            <a:xfrm>
              <a:off x="1116013" y="3411538"/>
              <a:ext cx="215900" cy="22225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3333CC"/>
            </a:solidFill>
            <a:ln w="28440">
              <a:solidFill>
                <a:srgbClr val="0000FF"/>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4" name="Conector reto 23"/>
            <p:cNvSpPr/>
            <p:nvPr/>
          </p:nvSpPr>
          <p:spPr>
            <a:xfrm>
              <a:off x="1187450" y="5661025"/>
              <a:ext cx="2743200" cy="1588"/>
            </a:xfrm>
            <a:prstGeom prst="line">
              <a:avLst/>
            </a:prstGeom>
            <a:noFill/>
            <a:ln w="38160">
              <a:solidFill>
                <a:srgbClr val="3333CC"/>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5" name="Conector reto 24"/>
            <p:cNvSpPr/>
            <p:nvPr/>
          </p:nvSpPr>
          <p:spPr>
            <a:xfrm>
              <a:off x="1258888" y="5589588"/>
              <a:ext cx="2667000" cy="1587"/>
            </a:xfrm>
            <a:prstGeom prst="line">
              <a:avLst/>
            </a:prstGeom>
            <a:noFill/>
            <a:ln w="38160">
              <a:solidFill>
                <a:srgbClr val="0000FF"/>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6" name="Forma livre 25"/>
            <p:cNvSpPr/>
            <p:nvPr/>
          </p:nvSpPr>
          <p:spPr>
            <a:xfrm>
              <a:off x="7620000" y="3429000"/>
              <a:ext cx="152400" cy="22098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7" name="Conector reto 26"/>
            <p:cNvSpPr/>
            <p:nvPr/>
          </p:nvSpPr>
          <p:spPr>
            <a:xfrm flipH="1">
              <a:off x="5864225" y="5661025"/>
              <a:ext cx="1847850" cy="1588"/>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8" name="Conector reto 27"/>
            <p:cNvSpPr/>
            <p:nvPr/>
          </p:nvSpPr>
          <p:spPr>
            <a:xfrm flipH="1">
              <a:off x="5792788" y="5589588"/>
              <a:ext cx="1924050" cy="1587"/>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29" name="Conector reto 28"/>
            <p:cNvSpPr/>
            <p:nvPr/>
          </p:nvSpPr>
          <p:spPr>
            <a:xfrm>
              <a:off x="5867400" y="5562600"/>
              <a:ext cx="1588" cy="76200"/>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0" name="Conector reto 29"/>
            <p:cNvSpPr/>
            <p:nvPr/>
          </p:nvSpPr>
          <p:spPr>
            <a:xfrm flipH="1">
              <a:off x="5864225" y="5661025"/>
              <a:ext cx="1847850" cy="1588"/>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1" name="Conector reto 30"/>
            <p:cNvSpPr/>
            <p:nvPr/>
          </p:nvSpPr>
          <p:spPr>
            <a:xfrm flipH="1">
              <a:off x="5792788" y="5589588"/>
              <a:ext cx="1924050" cy="1587"/>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2" name="Forma livre 31"/>
            <p:cNvSpPr/>
            <p:nvPr/>
          </p:nvSpPr>
          <p:spPr>
            <a:xfrm>
              <a:off x="7596188" y="3429000"/>
              <a:ext cx="152400" cy="22098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FFFFFF"/>
            </a:solidFill>
            <a:ln w="9360">
              <a:solidFill>
                <a:srgbClr val="000000"/>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3" name="Conector reto 32"/>
            <p:cNvSpPr/>
            <p:nvPr/>
          </p:nvSpPr>
          <p:spPr>
            <a:xfrm flipH="1">
              <a:off x="5840413" y="5661025"/>
              <a:ext cx="1847850" cy="1588"/>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4" name="Conector reto 33"/>
            <p:cNvSpPr/>
            <p:nvPr/>
          </p:nvSpPr>
          <p:spPr>
            <a:xfrm flipH="1">
              <a:off x="5768975" y="5589588"/>
              <a:ext cx="1924050" cy="1587"/>
            </a:xfrm>
            <a:prstGeom prst="line">
              <a:avLst/>
            </a:prstGeom>
            <a:noFill/>
            <a:ln w="9360">
              <a:solidFill>
                <a:srgbClr val="00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5" name="Conector reto 34"/>
            <p:cNvSpPr/>
            <p:nvPr/>
          </p:nvSpPr>
          <p:spPr>
            <a:xfrm>
              <a:off x="1258888" y="5589588"/>
              <a:ext cx="2667000" cy="1587"/>
            </a:xfrm>
            <a:prstGeom prst="line">
              <a:avLst/>
            </a:prstGeom>
            <a:noFill/>
            <a:ln w="38160">
              <a:solidFill>
                <a:srgbClr val="3333CC"/>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6" name="Forma livre 35"/>
            <p:cNvSpPr/>
            <p:nvPr/>
          </p:nvSpPr>
          <p:spPr>
            <a:xfrm>
              <a:off x="7596188" y="3573463"/>
              <a:ext cx="215900" cy="2065337"/>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3333CC"/>
            </a:solidFill>
            <a:ln w="38160">
              <a:solidFill>
                <a:srgbClr val="3333CC"/>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7" name="Conector reto 36"/>
            <p:cNvSpPr/>
            <p:nvPr/>
          </p:nvSpPr>
          <p:spPr>
            <a:xfrm flipH="1">
              <a:off x="5840413" y="5661025"/>
              <a:ext cx="1847850" cy="1588"/>
            </a:xfrm>
            <a:prstGeom prst="line">
              <a:avLst/>
            </a:prstGeom>
            <a:noFill/>
            <a:ln w="38160">
              <a:solidFill>
                <a:srgbClr val="3333CC"/>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8" name="Conector reto 37"/>
            <p:cNvSpPr/>
            <p:nvPr/>
          </p:nvSpPr>
          <p:spPr>
            <a:xfrm flipH="1">
              <a:off x="5819775" y="5589588"/>
              <a:ext cx="1924050" cy="1587"/>
            </a:xfrm>
            <a:prstGeom prst="line">
              <a:avLst/>
            </a:prstGeom>
            <a:noFill/>
            <a:ln w="38160">
              <a:solidFill>
                <a:srgbClr val="3333CC"/>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39" name="Conector reto 38"/>
            <p:cNvSpPr/>
            <p:nvPr/>
          </p:nvSpPr>
          <p:spPr>
            <a:xfrm>
              <a:off x="1979613" y="3284538"/>
              <a:ext cx="1587" cy="1600200"/>
            </a:xfrm>
            <a:prstGeom prst="line">
              <a:avLst/>
            </a:prstGeom>
            <a:noFill/>
            <a:ln w="381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0" name="Conector reto 39"/>
            <p:cNvSpPr/>
            <p:nvPr/>
          </p:nvSpPr>
          <p:spPr>
            <a:xfrm>
              <a:off x="2049463" y="3292475"/>
              <a:ext cx="1587" cy="1600200"/>
            </a:xfrm>
            <a:prstGeom prst="line">
              <a:avLst/>
            </a:prstGeom>
            <a:noFill/>
            <a:ln w="381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1" name="Conector reto 40"/>
            <p:cNvSpPr/>
            <p:nvPr/>
          </p:nvSpPr>
          <p:spPr>
            <a:xfrm>
              <a:off x="1979613" y="4941888"/>
              <a:ext cx="1905000" cy="1587"/>
            </a:xfrm>
            <a:prstGeom prst="line">
              <a:avLst/>
            </a:prstGeom>
            <a:noFill/>
            <a:ln w="93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2" name="Conector reto 41"/>
            <p:cNvSpPr/>
            <p:nvPr/>
          </p:nvSpPr>
          <p:spPr>
            <a:xfrm>
              <a:off x="1979613" y="4867275"/>
              <a:ext cx="1828800" cy="1588"/>
            </a:xfrm>
            <a:prstGeom prst="line">
              <a:avLst/>
            </a:prstGeom>
            <a:noFill/>
            <a:ln w="93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3" name="Conector reto 42"/>
            <p:cNvSpPr/>
            <p:nvPr/>
          </p:nvSpPr>
          <p:spPr>
            <a:xfrm>
              <a:off x="1979613" y="4941888"/>
              <a:ext cx="1905000" cy="1587"/>
            </a:xfrm>
            <a:prstGeom prst="line">
              <a:avLst/>
            </a:prstGeom>
            <a:noFill/>
            <a:ln w="93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4" name="Conector reto 43"/>
            <p:cNvSpPr/>
            <p:nvPr/>
          </p:nvSpPr>
          <p:spPr>
            <a:xfrm>
              <a:off x="1979613" y="4868863"/>
              <a:ext cx="1828800" cy="1587"/>
            </a:xfrm>
            <a:prstGeom prst="line">
              <a:avLst/>
            </a:prstGeom>
            <a:noFill/>
            <a:ln w="93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5" name="Conector reto 44"/>
            <p:cNvSpPr/>
            <p:nvPr/>
          </p:nvSpPr>
          <p:spPr>
            <a:xfrm>
              <a:off x="6178550" y="4868863"/>
              <a:ext cx="914400" cy="1587"/>
            </a:xfrm>
            <a:prstGeom prst="line">
              <a:avLst/>
            </a:prstGeom>
            <a:noFill/>
            <a:ln w="381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6" name="Conector reto 45"/>
            <p:cNvSpPr/>
            <p:nvPr/>
          </p:nvSpPr>
          <p:spPr>
            <a:xfrm>
              <a:off x="6178550" y="4941888"/>
              <a:ext cx="914400" cy="1587"/>
            </a:xfrm>
            <a:prstGeom prst="line">
              <a:avLst/>
            </a:prstGeom>
            <a:noFill/>
            <a:ln w="381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7" name="Conector reto 46"/>
            <p:cNvSpPr/>
            <p:nvPr/>
          </p:nvSpPr>
          <p:spPr>
            <a:xfrm>
              <a:off x="1908175" y="4941888"/>
              <a:ext cx="1905000" cy="1587"/>
            </a:xfrm>
            <a:prstGeom prst="line">
              <a:avLst/>
            </a:prstGeom>
            <a:noFill/>
            <a:ln w="381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8" name="Conector reto 47"/>
            <p:cNvSpPr/>
            <p:nvPr/>
          </p:nvSpPr>
          <p:spPr>
            <a:xfrm>
              <a:off x="1979613" y="4868863"/>
              <a:ext cx="1828800" cy="1587"/>
            </a:xfrm>
            <a:prstGeom prst="line">
              <a:avLst/>
            </a:prstGeom>
            <a:noFill/>
            <a:ln w="38160">
              <a:solidFill>
                <a:srgbClr val="FF0000"/>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49" name="Forma livre 48"/>
            <p:cNvSpPr/>
            <p:nvPr/>
          </p:nvSpPr>
          <p:spPr>
            <a:xfrm>
              <a:off x="2906713" y="3387725"/>
              <a:ext cx="152400" cy="8382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CC99"/>
            </a:solidFill>
            <a:ln w="38160">
              <a:solidFill>
                <a:srgbClr val="339966"/>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50" name="Forma livre 49"/>
            <p:cNvSpPr/>
            <p:nvPr/>
          </p:nvSpPr>
          <p:spPr>
            <a:xfrm>
              <a:off x="6300788" y="3549650"/>
              <a:ext cx="152400" cy="60960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00CC99"/>
            </a:solidFill>
            <a:ln w="38160">
              <a:solidFill>
                <a:srgbClr val="339966"/>
              </a:solidFill>
              <a:prstDash val="solid"/>
              <a:miter/>
            </a:ln>
          </p:spPr>
          <p:txBody>
            <a:bodyPr wrap="none" lIns="90000" tIns="46800" rIns="90000" bIns="46800" anchor="ctr"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51" name="Conector reto 50"/>
            <p:cNvSpPr/>
            <p:nvPr/>
          </p:nvSpPr>
          <p:spPr>
            <a:xfrm>
              <a:off x="2936875" y="4148138"/>
              <a:ext cx="914400" cy="1587"/>
            </a:xfrm>
            <a:prstGeom prst="line">
              <a:avLst/>
            </a:prstGeom>
            <a:noFill/>
            <a:ln w="9360">
              <a:solidFill>
                <a:srgbClr val="339966"/>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52" name="Conector reto 51"/>
            <p:cNvSpPr/>
            <p:nvPr/>
          </p:nvSpPr>
          <p:spPr>
            <a:xfrm>
              <a:off x="2987675" y="4219575"/>
              <a:ext cx="914400" cy="1588"/>
            </a:xfrm>
            <a:prstGeom prst="line">
              <a:avLst/>
            </a:prstGeom>
            <a:noFill/>
            <a:ln w="9360">
              <a:solidFill>
                <a:srgbClr val="339966"/>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53" name="Conector reto 52"/>
            <p:cNvSpPr/>
            <p:nvPr/>
          </p:nvSpPr>
          <p:spPr>
            <a:xfrm>
              <a:off x="6084888" y="4149725"/>
              <a:ext cx="304800" cy="1588"/>
            </a:xfrm>
            <a:prstGeom prst="line">
              <a:avLst/>
            </a:prstGeom>
            <a:noFill/>
            <a:ln w="38160">
              <a:solidFill>
                <a:srgbClr val="339966"/>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sp>
          <p:nvSpPr>
            <p:cNvPr id="54" name="Conector reto 53"/>
            <p:cNvSpPr/>
            <p:nvPr/>
          </p:nvSpPr>
          <p:spPr>
            <a:xfrm>
              <a:off x="2987675" y="4221163"/>
              <a:ext cx="914400" cy="1587"/>
            </a:xfrm>
            <a:prstGeom prst="line">
              <a:avLst/>
            </a:prstGeom>
            <a:noFill/>
            <a:ln w="38160">
              <a:solidFill>
                <a:srgbClr val="339966"/>
              </a:solidFill>
              <a:prstDash val="solid"/>
              <a:miter/>
            </a:ln>
          </p:spPr>
          <p:txBody>
            <a:bodyPr lIns="90000" tIns="46800" rIns="90000" bIns="46800" compatLnSpc="0"/>
            <a:lstStyle/>
            <a:p>
              <a:pPr fontAlgn="auto" hangingPunct="0">
                <a:spcBef>
                  <a:spcPts val="0"/>
                </a:spcBef>
                <a:spcAft>
                  <a:spcPts val="0"/>
                </a:spcAft>
                <a:defRPr/>
              </a:pPr>
              <a:endParaRPr lang="pt-BR" sz="2400">
                <a:latin typeface="Times New Roman" pitchFamily="18"/>
                <a:ea typeface="Arial Unicode MS" pitchFamily="2"/>
                <a:cs typeface="Tahoma" pitchFamily="2"/>
              </a:endParaRPr>
            </a:p>
          </p:txBody>
        </p:sp>
      </p:grpSp>
      <p:sp>
        <p:nvSpPr>
          <p:cNvPr id="46084" name="Espaço Reservado para Número de Slide 5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79AEB7-4406-C84A-A4A0-1AFE775F6B03}" type="slidenum">
              <a:rPr lang="pt-BR">
                <a:latin typeface="Arial Black" charset="0"/>
              </a:rPr>
              <a:pPr eaLnBrk="1" hangingPunct="1"/>
              <a:t>46</a:t>
            </a:fld>
            <a:endParaRPr lang="pt-BR">
              <a:latin typeface="Arial Black" charset="0"/>
            </a:endParaRPr>
          </a:p>
        </p:txBody>
      </p:sp>
    </p:spTree>
    <p:extLst>
      <p:ext uri="{BB962C8B-B14F-4D97-AF65-F5344CB8AC3E}">
        <p14:creationId xmlns:p14="http://schemas.microsoft.com/office/powerpoint/2010/main" val="943726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Espaço Reservado para Texto 2"/>
          <p:cNvSpPr>
            <a:spLocks noGrp="1"/>
          </p:cNvSpPr>
          <p:nvPr>
            <p:ph type="body" idx="4294967295"/>
          </p:nvPr>
        </p:nvSpPr>
        <p:spPr>
          <a:xfrm>
            <a:off x="684213" y="1828800"/>
            <a:ext cx="8231187" cy="4302125"/>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a:latin typeface="Verdana" charset="0"/>
                <a:ea typeface="SimSun" charset="0"/>
                <a:cs typeface="SimSun" charset="0"/>
              </a:rPr>
              <a:t>Registrador de Dados da Memória(RDM): Memory Buffer Register(MBR): </a:t>
            </a:r>
            <a:r>
              <a:rPr lang="en-GB" sz="1800">
                <a:latin typeface="Verdana" charset="0"/>
                <a:ea typeface="SimSun" charset="0"/>
                <a:cs typeface="SimSun" charset="0"/>
              </a:rPr>
              <a:t>registrador que armazena, temporariamente, a informação (conteúdo de uma ou mais células) que está sendo transferido da MP para a CPU (em uma operação de leitura) ou da CPU para a MP (em uma operação de escrita).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Permite armazenar a mesma quantidade de bits do barramento de dados.</a:t>
            </a: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800">
              <a:latin typeface="Verdana"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a:latin typeface="Verdana" charset="0"/>
                <a:ea typeface="SimSun" charset="0"/>
                <a:cs typeface="SimSun" charset="0"/>
              </a:rPr>
              <a:t>Registrador de Endereços da Memória (REM): Memory Addres Register(MAR): </a:t>
            </a:r>
            <a:r>
              <a:rPr lang="en-GB" sz="1800">
                <a:latin typeface="Verdana" charset="0"/>
                <a:ea typeface="SimSun" charset="0"/>
                <a:cs typeface="SimSun" charset="0"/>
              </a:rPr>
              <a:t>registrador que armazena, temporariamente, o endereço de acesso a uma posição de memória, ao se iniciar uma operação de leitura ou de escrita. Em seguida, o referido endereço é encaminhado à área de controle da MP para decodificação e localização da célula desejada.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a:latin typeface="Arial" charset="0"/>
                <a:ea typeface="SimSun" charset="0"/>
                <a:cs typeface="SimSun" charset="0"/>
              </a:rPr>
              <a:t>Permite armazenar a mesma quantidade de bits do barramento e endereços.</a:t>
            </a:r>
          </a:p>
        </p:txBody>
      </p:sp>
      <p:sp>
        <p:nvSpPr>
          <p:cNvPr id="7" name="Título 1"/>
          <p:cNvSpPr txBox="1">
            <a:spLocks/>
          </p:cNvSpPr>
          <p:nvPr/>
        </p:nvSpPr>
        <p:spPr bwMode="auto">
          <a:xfrm>
            <a:off x="684213" y="612775"/>
            <a:ext cx="8350250" cy="706438"/>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a:r>
              <a:rPr lang="en-GB" sz="4000">
                <a:latin typeface="Verdana" charset="0"/>
                <a:ea typeface="SimSun" charset="0"/>
                <a:cs typeface="SimSun" charset="0"/>
              </a:rPr>
              <a:t>Estrutura de Ligação - CPU/MP</a:t>
            </a:r>
          </a:p>
        </p:txBody>
      </p:sp>
      <p:sp>
        <p:nvSpPr>
          <p:cNvPr id="47108" name="Espaço Reservado para Número de Slide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9D69DC-9F9C-4142-9461-A50DCB4B6C95}" type="slidenum">
              <a:rPr lang="pt-BR">
                <a:latin typeface="Arial Black" charset="0"/>
              </a:rPr>
              <a:pPr eaLnBrk="1" hangingPunct="1"/>
              <a:t>47</a:t>
            </a:fld>
            <a:endParaRPr lang="pt-BR">
              <a:latin typeface="Arial Black" charset="0"/>
            </a:endParaRPr>
          </a:p>
        </p:txBody>
      </p:sp>
    </p:spTree>
    <p:extLst>
      <p:ext uri="{BB962C8B-B14F-4D97-AF65-F5344CB8AC3E}">
        <p14:creationId xmlns:p14="http://schemas.microsoft.com/office/powerpoint/2010/main" val="750921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p:cNvSpPr>
            <a:spLocks noGrp="1"/>
          </p:cNvSpPr>
          <p:nvPr>
            <p:ph type="title" idx="4294967295"/>
          </p:nvPr>
        </p:nvSpPr>
        <p:spPr>
          <a:xfrm>
            <a:off x="684213" y="612775"/>
            <a:ext cx="8350250" cy="706438"/>
          </a:xfrm>
        </p:spPr>
        <p:txBody>
          <a:bodyPr>
            <a:spAutoFit/>
          </a:bodyPr>
          <a:lstStyle/>
          <a:p>
            <a:pPr algn="ctr" eaLnBrk="1"/>
            <a:r>
              <a:rPr lang="en-GB" sz="4000">
                <a:latin typeface="Verdana" charset="0"/>
                <a:ea typeface="SimSun" charset="0"/>
                <a:cs typeface="SimSun" charset="0"/>
              </a:rPr>
              <a:t>Estrutura de Ligação - CPU/MP</a:t>
            </a:r>
          </a:p>
        </p:txBody>
      </p:sp>
      <p:sp>
        <p:nvSpPr>
          <p:cNvPr id="49158" name="Espaço Reservado para Texto 2"/>
          <p:cNvSpPr>
            <a:spLocks noGrp="1"/>
          </p:cNvSpPr>
          <p:nvPr>
            <p:ph type="body" idx="4294967295"/>
          </p:nvPr>
        </p:nvSpPr>
        <p:spPr>
          <a:xfrm>
            <a:off x="533400" y="1828800"/>
            <a:ext cx="8305800" cy="4914900"/>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latin typeface="Verdana" charset="0"/>
                <a:ea typeface="SimSun" charset="0"/>
                <a:cs typeface="SimSun" charset="0"/>
              </a:rPr>
              <a:t>Barramento de Dados</a:t>
            </a:r>
            <a:r>
              <a:rPr lang="en-GB" sz="1600">
                <a:latin typeface="Verdana" charset="0"/>
                <a:ea typeface="SimSun" charset="0"/>
                <a:cs typeface="SimSun" charset="0"/>
              </a:rPr>
              <a:t>: é o meio (ou vias) que interliga o RDM à MP, para transferência de informações entre MP e CPU (sejam instruções ou dados).</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latin typeface="Arial" charset="0"/>
                <a:ea typeface="SimSun" charset="0"/>
                <a:cs typeface="SimSun" charset="0"/>
              </a:rPr>
              <a:t>É bidirecional, isto é, ora os sinais percorrem o barramento:</a:t>
            </a:r>
          </a:p>
          <a:p>
            <a:pPr lvl="2"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latin typeface="Arial" charset="0"/>
                <a:ea typeface="SimSun" charset="0"/>
                <a:cs typeface="SimSun" charset="0"/>
              </a:rPr>
              <a:t>da CPU para a MP : operações de gravação</a:t>
            </a:r>
          </a:p>
          <a:p>
            <a:pPr lvl="2"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latin typeface="Arial" charset="0"/>
                <a:ea typeface="SimSun" charset="0"/>
                <a:cs typeface="SimSun" charset="0"/>
              </a:rPr>
              <a:t>da MP para a CPU : operação leitura.</a:t>
            </a:r>
          </a:p>
          <a:p>
            <a:pPr lvl="2" algn="just" eaLnBrk="1">
              <a:lnSpc>
                <a:spcPct val="90000"/>
              </a:lnSpc>
              <a:buFont typeface="Wingdings" charset="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400">
              <a:latin typeface="Arial"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latin typeface="Verdana" charset="0"/>
                <a:ea typeface="SimSun" charset="0"/>
                <a:cs typeface="SimSun" charset="0"/>
              </a:rPr>
              <a:t>Barramento de Endereços</a:t>
            </a:r>
            <a:r>
              <a:rPr lang="en-GB" sz="1600">
                <a:latin typeface="Verdana" charset="0"/>
                <a:ea typeface="SimSun" charset="0"/>
                <a:cs typeface="SimSun" charset="0"/>
              </a:rPr>
              <a:t>: é o meio (ou vias) que interliga o REM à MP para transferência dos bits que representam um determinado endereço.</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latin typeface="Arial" charset="0"/>
                <a:ea typeface="SimSun" charset="0"/>
                <a:cs typeface="SimSun" charset="0"/>
              </a:rPr>
              <a:t>É unidirecional, visto que somente a CPU aciona a MP para a realização de operações de leitura ou escrita.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latin typeface="Arial" charset="0"/>
                <a:ea typeface="SimSun" charset="0"/>
                <a:cs typeface="SimSun" charset="0"/>
              </a:rPr>
              <a:t>Possui tantos fios (ou linhas de transmissão) quantos são os bits que representam o valor de um endereço.</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600">
              <a:latin typeface="Arial"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a:latin typeface="Verdana" charset="0"/>
                <a:ea typeface="SimSun" charset="0"/>
                <a:cs typeface="SimSun" charset="0"/>
              </a:rPr>
              <a:t>Barramento de Controle</a:t>
            </a:r>
            <a:r>
              <a:rPr lang="en-GB" sz="1600">
                <a:latin typeface="Verdana" charset="0"/>
                <a:ea typeface="SimSun" charset="0"/>
                <a:cs typeface="SimSun" charset="0"/>
              </a:rPr>
              <a:t>: é o meio (ou vias) que interliga a CPU à MP para passagem de sinais de controle durante uma operação de leitura ou escrita.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a:latin typeface="Arial" charset="0"/>
                <a:ea typeface="SimSun" charset="0"/>
                <a:cs typeface="SimSun" charset="0"/>
              </a:rPr>
              <a:t>É bidirecional, porque a CPU pode enviar sinais de controle para a MP, como sinal indicador de que a operação é de leitura (READ) ou de escrita (WRITE) e a MP pode enviar sinais do tipo WAIT (para a CPU se manter aguardando o término de uma operação).</a:t>
            </a:r>
            <a:endParaRPr lang="en-GB" sz="1800">
              <a:latin typeface="Arial" charset="0"/>
              <a:ea typeface="SimSun" charset="0"/>
              <a:cs typeface="SimSun" charset="0"/>
            </a:endParaRPr>
          </a:p>
        </p:txBody>
      </p:sp>
      <p:sp>
        <p:nvSpPr>
          <p:cNvPr id="48132" name="Espaço Reservado para Número de Slide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8D1042-4F49-6B4B-A43A-B4B87175958F}" type="slidenum">
              <a:rPr lang="pt-BR">
                <a:latin typeface="Arial Black" charset="0"/>
              </a:rPr>
              <a:pPr eaLnBrk="1" hangingPunct="1"/>
              <a:t>48</a:t>
            </a:fld>
            <a:endParaRPr lang="pt-BR">
              <a:latin typeface="Arial Black" charset="0"/>
            </a:endParaRPr>
          </a:p>
        </p:txBody>
      </p:sp>
    </p:spTree>
    <p:extLst>
      <p:ext uri="{BB962C8B-B14F-4D97-AF65-F5344CB8AC3E}">
        <p14:creationId xmlns:p14="http://schemas.microsoft.com/office/powerpoint/2010/main" val="1245410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ço Reservado para Número de Slide 3"/>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9pPr>
          </a:lstStyle>
          <a:p>
            <a:pPr algn="l" eaLnBrk="1" hangingPunct="1"/>
            <a:fld id="{CD788302-DC5E-7147-9947-C03DC4C504DA}" type="slidenum">
              <a:rPr lang="pt-BR">
                <a:ea typeface="SimSun" charset="0"/>
                <a:cs typeface="SimSun" charset="0"/>
              </a:rPr>
              <a:pPr algn="l" eaLnBrk="1" hangingPunct="1"/>
              <a:t>49</a:t>
            </a:fld>
            <a:endParaRPr lang="pt-BR">
              <a:ea typeface="SimSun" charset="0"/>
              <a:cs typeface="SimSun" charset="0"/>
            </a:endParaRPr>
          </a:p>
        </p:txBody>
      </p:sp>
      <p:sp>
        <p:nvSpPr>
          <p:cNvPr id="49155" name="Título 1"/>
          <p:cNvSpPr>
            <a:spLocks noGrp="1"/>
          </p:cNvSpPr>
          <p:nvPr>
            <p:ph type="title" idx="4294967295"/>
          </p:nvPr>
        </p:nvSpPr>
        <p:spPr>
          <a:xfrm>
            <a:off x="684213" y="592138"/>
            <a:ext cx="8459787" cy="706437"/>
          </a:xfrm>
        </p:spPr>
        <p:txBody>
          <a:bodyPr>
            <a:spAutoFit/>
          </a:bodyPr>
          <a:lstStyle/>
          <a:p>
            <a:pPr algn="ctr" eaLnBrk="1"/>
            <a:r>
              <a:rPr lang="en-GB" sz="4000">
                <a:latin typeface="Verdana" charset="0"/>
                <a:ea typeface="SimSun" charset="0"/>
                <a:cs typeface="SimSun" charset="0"/>
              </a:rPr>
              <a:t>Operações com a MP</a:t>
            </a:r>
          </a:p>
        </p:txBody>
      </p:sp>
      <p:sp>
        <p:nvSpPr>
          <p:cNvPr id="3" name="Espaço Reservado para Texto 2"/>
          <p:cNvSpPr txBox="1">
            <a:spLocks noGrp="1"/>
          </p:cNvSpPr>
          <p:nvPr>
            <p:ph type="body" idx="4294967295"/>
          </p:nvPr>
        </p:nvSpPr>
        <p:spPr>
          <a:xfrm>
            <a:off x="457200" y="1828800"/>
            <a:ext cx="8458200" cy="3232150"/>
          </a:xfrm>
        </p:spPr>
        <p:txBody>
          <a:bodyPr>
            <a:spAutoFit/>
          </a:bodyPr>
          <a:lstStyle/>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Existem duas operações básicas em uma memória: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Write (escrita): armazena informações na memória;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Arial" charset="0"/>
                <a:ea typeface="SimSun" charset="0"/>
                <a:cs typeface="SimSun" charset="0"/>
              </a:rPr>
              <a:t>Read (leitura): recupera uma informação armazenada na memória.</a:t>
            </a:r>
          </a:p>
          <a:p>
            <a:pPr marL="342900" lvl="1" indent="-342900" algn="just" eaLnBrk="1">
              <a:lnSpc>
                <a:spcPct val="90000"/>
              </a:lnSpc>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Arial"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Sabemos também que a operação de leitura não destrói o conteúdo da memória, ela apenas providencia a transferência de uma cópia do que está armazenado, enquanto a informação desejada continua armazenada.</a:t>
            </a: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a:latin typeface="Verdana" charset="0"/>
              <a:ea typeface="SimSun" charset="0"/>
              <a:cs typeface="SimSun" charset="0"/>
            </a:endParaRPr>
          </a:p>
          <a:p>
            <a:pPr marL="342900" lvl="1" indent="-342900" algn="just" eaLnBrk="1">
              <a:lnSpc>
                <a:spcPct val="90000"/>
              </a:lnSpc>
              <a:buClr>
                <a:schemeClr val="bg2"/>
              </a:buClr>
              <a:buSzPct val="75000"/>
              <a:buFont typeface="Wingdings" charset="0"/>
              <a:buChar char="n"/>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a:latin typeface="Verdana" charset="0"/>
                <a:ea typeface="SimSun" charset="0"/>
                <a:cs typeface="SimSun" charset="0"/>
              </a:rPr>
              <a:t>Somente a operação de escrita é DESTRUTIVA.</a:t>
            </a:r>
            <a:endParaRPr lang="pt-BR" sz="2400">
              <a:solidFill>
                <a:srgbClr val="000000"/>
              </a:solidFill>
              <a:latin typeface="Verdana" charset="0"/>
              <a:ea typeface="SimSun" charset="0"/>
              <a:cs typeface="Times New Roman" charset="0"/>
            </a:endParaRPr>
          </a:p>
        </p:txBody>
      </p:sp>
    </p:spTree>
    <p:extLst>
      <p:ext uri="{BB962C8B-B14F-4D97-AF65-F5344CB8AC3E}">
        <p14:creationId xmlns:p14="http://schemas.microsoft.com/office/powerpoint/2010/main" val="2686241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r>
              <a:rPr lang="en-US" dirty="0" err="1" smtClean="0"/>
              <a:t>ória</a:t>
            </a:r>
            <a:endParaRPr lang="en-US" dirty="0"/>
          </a:p>
        </p:txBody>
      </p:sp>
      <p:sp>
        <p:nvSpPr>
          <p:cNvPr id="3" name="Content Placeholder 2"/>
          <p:cNvSpPr>
            <a:spLocks noGrp="1"/>
          </p:cNvSpPr>
          <p:nvPr>
            <p:ph idx="1"/>
          </p:nvPr>
        </p:nvSpPr>
        <p:spPr/>
        <p:txBody>
          <a:bodyPr/>
          <a:lstStyle/>
          <a:p>
            <a:r>
              <a:rPr lang="pt-BR" dirty="0" smtClean="0"/>
              <a:t>O que </a:t>
            </a:r>
            <a:r>
              <a:rPr lang="pt-BR" dirty="0" smtClean="0"/>
              <a:t>é?</a:t>
            </a:r>
          </a:p>
          <a:p>
            <a:pPr lvl="1" algn="just"/>
            <a:r>
              <a:rPr lang="pt-BR" dirty="0" smtClean="0"/>
              <a:t>Um dispositivo </a:t>
            </a:r>
            <a:r>
              <a:rPr lang="pt-BR" dirty="0" err="1"/>
              <a:t>físico</a:t>
            </a:r>
            <a:r>
              <a:rPr lang="pt-BR" dirty="0"/>
              <a:t> capaz de armazenar e recuperar uma </a:t>
            </a:r>
            <a:r>
              <a:rPr lang="pt-BR" dirty="0" err="1"/>
              <a:t>configuração</a:t>
            </a:r>
            <a:r>
              <a:rPr lang="pt-BR" dirty="0"/>
              <a:t> </a:t>
            </a:r>
            <a:r>
              <a:rPr lang="pt-BR" dirty="0" err="1"/>
              <a:t>elétrica</a:t>
            </a:r>
            <a:r>
              <a:rPr lang="pt-BR" dirty="0"/>
              <a:t> em um "conjunto de fios". Uma vez que essa </a:t>
            </a:r>
            <a:r>
              <a:rPr lang="pt-BR" dirty="0" err="1"/>
              <a:t>configuração</a:t>
            </a:r>
            <a:r>
              <a:rPr lang="pt-BR" dirty="0"/>
              <a:t> </a:t>
            </a:r>
            <a:r>
              <a:rPr lang="pt-BR" dirty="0" err="1"/>
              <a:t>elétrica</a:t>
            </a:r>
            <a:r>
              <a:rPr lang="pt-BR" dirty="0"/>
              <a:t> estabelece um </a:t>
            </a:r>
            <a:r>
              <a:rPr lang="pt-BR" dirty="0" err="1"/>
              <a:t>padrão</a:t>
            </a:r>
            <a:r>
              <a:rPr lang="pt-BR" dirty="0"/>
              <a:t> de bits, ligados ou desligados, é </a:t>
            </a:r>
            <a:r>
              <a:rPr lang="pt-BR" dirty="0" err="1"/>
              <a:t>possível</a:t>
            </a:r>
            <a:r>
              <a:rPr lang="pt-BR" dirty="0"/>
              <a:t> dizer que a </a:t>
            </a:r>
            <a:r>
              <a:rPr lang="pt-BR" dirty="0" err="1"/>
              <a:t>memória</a:t>
            </a:r>
            <a:r>
              <a:rPr lang="pt-BR" dirty="0"/>
              <a:t> armazena e recupera </a:t>
            </a:r>
            <a:r>
              <a:rPr lang="pt-BR" b="1" dirty="0"/>
              <a:t>dados</a:t>
            </a:r>
            <a:r>
              <a:rPr lang="pt-BR" dirty="0"/>
              <a:t>. </a:t>
            </a:r>
            <a:endParaRPr lang="pt-BR" dirty="0"/>
          </a:p>
          <a:p>
            <a:pPr lvl="1"/>
            <a:endParaRPr lang="pt-BR" dirty="0"/>
          </a:p>
          <a:p>
            <a:pPr lvl="1"/>
            <a:endParaRPr lang="pt-BR" dirty="0"/>
          </a:p>
          <a:p>
            <a:endParaRPr lang="en-US" dirty="0"/>
          </a:p>
        </p:txBody>
      </p:sp>
    </p:spTree>
    <p:extLst>
      <p:ext uri="{BB962C8B-B14F-4D97-AF65-F5344CB8AC3E}">
        <p14:creationId xmlns:p14="http://schemas.microsoft.com/office/powerpoint/2010/main" val="4219152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ço Reservado para Número de Slide 3"/>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ea typeface="ＭＳ Ｐゴシック" charset="0"/>
              </a:defRPr>
            </a:lvl9pPr>
          </a:lstStyle>
          <a:p>
            <a:pPr algn="l" eaLnBrk="1" hangingPunct="1"/>
            <a:fld id="{CD788302-DC5E-7147-9947-C03DC4C504DA}" type="slidenum">
              <a:rPr lang="pt-BR">
                <a:ea typeface="SimSun" charset="0"/>
                <a:cs typeface="SimSun" charset="0"/>
              </a:rPr>
              <a:pPr algn="l" eaLnBrk="1" hangingPunct="1"/>
              <a:t>50</a:t>
            </a:fld>
            <a:endParaRPr lang="pt-BR">
              <a:ea typeface="SimSun" charset="0"/>
              <a:cs typeface="SimSun" charset="0"/>
            </a:endParaRPr>
          </a:p>
        </p:txBody>
      </p:sp>
      <p:sp>
        <p:nvSpPr>
          <p:cNvPr id="49155" name="Título 1"/>
          <p:cNvSpPr>
            <a:spLocks noGrp="1"/>
          </p:cNvSpPr>
          <p:nvPr>
            <p:ph type="title" idx="4294967295"/>
          </p:nvPr>
        </p:nvSpPr>
        <p:spPr>
          <a:xfrm>
            <a:off x="684213" y="592138"/>
            <a:ext cx="8459787" cy="706437"/>
          </a:xfrm>
        </p:spPr>
        <p:txBody>
          <a:bodyPr>
            <a:spAutoFit/>
          </a:bodyPr>
          <a:lstStyle/>
          <a:p>
            <a:pPr algn="ctr" eaLnBrk="1"/>
            <a:r>
              <a:rPr lang="en-GB" sz="4000" dirty="0" err="1" smtClean="0">
                <a:latin typeface="Verdana" charset="0"/>
                <a:ea typeface="SimSun" charset="0"/>
                <a:cs typeface="SimSun" charset="0"/>
              </a:rPr>
              <a:t>Acesso</a:t>
            </a:r>
            <a:r>
              <a:rPr lang="en-GB" sz="4000" dirty="0" smtClean="0">
                <a:latin typeface="Verdana" charset="0"/>
                <a:ea typeface="SimSun" charset="0"/>
                <a:cs typeface="SimSun" charset="0"/>
              </a:rPr>
              <a:t> </a:t>
            </a:r>
            <a:r>
              <a:rPr lang="en-GB" sz="4000" dirty="0" err="1" smtClean="0">
                <a:latin typeface="Verdana" charset="0"/>
                <a:ea typeface="SimSun" charset="0"/>
                <a:cs typeface="SimSun" charset="0"/>
              </a:rPr>
              <a:t>à</a:t>
            </a:r>
            <a:r>
              <a:rPr lang="en-GB" sz="4000" dirty="0" smtClean="0">
                <a:latin typeface="Verdana" charset="0"/>
                <a:ea typeface="SimSun" charset="0"/>
                <a:cs typeface="SimSun" charset="0"/>
              </a:rPr>
              <a:t> </a:t>
            </a:r>
            <a:r>
              <a:rPr lang="en-GB" sz="4000" dirty="0" err="1" smtClean="0">
                <a:latin typeface="Verdana" charset="0"/>
                <a:ea typeface="SimSun" charset="0"/>
                <a:cs typeface="SimSun" charset="0"/>
              </a:rPr>
              <a:t>Memória</a:t>
            </a:r>
            <a:endParaRPr lang="en-GB" sz="4000" dirty="0">
              <a:latin typeface="Verdana" charset="0"/>
              <a:ea typeface="SimSun" charset="0"/>
              <a:cs typeface="SimSun" charset="0"/>
            </a:endParaRPr>
          </a:p>
        </p:txBody>
      </p:sp>
      <p:sp>
        <p:nvSpPr>
          <p:cNvPr id="3" name="Espaço Reservado para Texto 2"/>
          <p:cNvSpPr txBox="1">
            <a:spLocks noGrp="1"/>
          </p:cNvSpPr>
          <p:nvPr>
            <p:ph type="body" idx="4294967295"/>
          </p:nvPr>
        </p:nvSpPr>
        <p:spPr>
          <a:xfrm>
            <a:off x="457200" y="1828800"/>
            <a:ext cx="8458200" cy="2415020"/>
          </a:xfrm>
        </p:spPr>
        <p:txBody>
          <a:bodyPr>
            <a:spAutoFit/>
          </a:bodyPr>
          <a:lstStyle/>
          <a:p>
            <a:pPr marL="0" lvl="1" indent="0" algn="just">
              <a:lnSpc>
                <a:spcPct val="90000"/>
              </a:lnSpc>
              <a:buClr>
                <a:schemeClr val="bg2"/>
              </a:buClr>
              <a:buSzPct val="7500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sz="3200" dirty="0"/>
              <a:t>A</a:t>
            </a:r>
            <a:r>
              <a:rPr lang="pt-BR" sz="3200" dirty="0" smtClean="0"/>
              <a:t>s </a:t>
            </a:r>
            <a:r>
              <a:rPr lang="pt-BR" sz="3200" dirty="0"/>
              <a:t>partes do computador se comunicam por "fios". De fato, é isso que ocorre, embora esses "fios" muitas vezes sejam trilhas </a:t>
            </a:r>
            <a:r>
              <a:rPr lang="pt-BR" sz="3200" dirty="0" err="1"/>
              <a:t>minúsculas</a:t>
            </a:r>
            <a:r>
              <a:rPr lang="pt-BR" sz="3200" dirty="0"/>
              <a:t> em uma placa de circuito </a:t>
            </a:r>
            <a:r>
              <a:rPr lang="pt-BR" sz="3200" dirty="0" smtClean="0"/>
              <a:t>impresso.</a:t>
            </a:r>
            <a:endParaRPr lang="pt-BR" sz="3200" dirty="0"/>
          </a:p>
          <a:p>
            <a:pPr marL="0" lvl="1" indent="0" algn="just" eaLnBrk="1">
              <a:lnSpc>
                <a:spcPct val="90000"/>
              </a:lnSpc>
              <a:buClr>
                <a:schemeClr val="bg2"/>
              </a:buClr>
              <a:buSzPct val="75000"/>
              <a:buNone/>
              <a:tabLst>
                <a:tab pos="341313"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sz="3200" dirty="0">
              <a:solidFill>
                <a:srgbClr val="000000"/>
              </a:solidFill>
              <a:latin typeface="Verdana" charset="0"/>
              <a:ea typeface="SimSun" charset="0"/>
              <a:cs typeface="Times New Roman" charset="0"/>
            </a:endParaRPr>
          </a:p>
        </p:txBody>
      </p:sp>
    </p:spTree>
    <p:extLst>
      <p:ext uri="{BB962C8B-B14F-4D97-AF65-F5344CB8AC3E}">
        <p14:creationId xmlns:p14="http://schemas.microsoft.com/office/powerpoint/2010/main" val="3825218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4-01 at 6.12.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1019265"/>
            <a:ext cx="7594600" cy="3009900"/>
          </a:xfrm>
          <a:prstGeom prst="rect">
            <a:avLst/>
          </a:prstGeom>
        </p:spPr>
      </p:pic>
      <p:sp>
        <p:nvSpPr>
          <p:cNvPr id="3" name="Rectangle 2"/>
          <p:cNvSpPr/>
          <p:nvPr/>
        </p:nvSpPr>
        <p:spPr>
          <a:xfrm>
            <a:off x="453570" y="4497978"/>
            <a:ext cx="8436429" cy="2308324"/>
          </a:xfrm>
          <a:prstGeom prst="rect">
            <a:avLst/>
          </a:prstGeom>
        </p:spPr>
        <p:txBody>
          <a:bodyPr wrap="square">
            <a:spAutoFit/>
          </a:bodyPr>
          <a:lstStyle/>
          <a:p>
            <a:pPr algn="just"/>
            <a:r>
              <a:rPr lang="pt-BR" sz="3600" baseline="30000" dirty="0"/>
              <a:t>Nesta figura, os "fios" do controle foram nomeados de </a:t>
            </a:r>
            <a:r>
              <a:rPr lang="pt-BR" sz="3600" b="1" baseline="30000" dirty="0"/>
              <a:t>W (Write</a:t>
            </a:r>
            <a:r>
              <a:rPr lang="pt-BR" sz="3600" baseline="30000" dirty="0"/>
              <a:t>), </a:t>
            </a:r>
            <a:r>
              <a:rPr lang="pt-BR" sz="3600" b="1" baseline="30000" dirty="0" err="1"/>
              <a:t>R</a:t>
            </a:r>
            <a:r>
              <a:rPr lang="pt-BR" sz="3600" b="1" baseline="30000" dirty="0"/>
              <a:t> (</a:t>
            </a:r>
            <a:r>
              <a:rPr lang="pt-BR" sz="3600" b="1" baseline="30000" dirty="0" err="1"/>
              <a:t>Read</a:t>
            </a:r>
            <a:r>
              <a:rPr lang="pt-BR" sz="3600" b="1" baseline="30000" dirty="0"/>
              <a:t>) e </a:t>
            </a:r>
            <a:r>
              <a:rPr lang="pt-BR" sz="3600" b="1" baseline="30000" dirty="0" err="1"/>
              <a:t>S</a:t>
            </a:r>
            <a:r>
              <a:rPr lang="pt-BR" sz="3600" b="1" baseline="30000" dirty="0"/>
              <a:t> (</a:t>
            </a:r>
            <a:r>
              <a:rPr lang="pt-BR" sz="3600" b="1" baseline="30000" dirty="0" err="1"/>
              <a:t>Select</a:t>
            </a:r>
            <a:r>
              <a:rPr lang="pt-BR" sz="3600" baseline="30000" dirty="0"/>
              <a:t>). Estes fios controlam o funcionamento da memória. Sempre que a memória estiver sendo usada, </a:t>
            </a:r>
            <a:r>
              <a:rPr lang="pt-BR" sz="3600" baseline="30000" dirty="0" err="1"/>
              <a:t>S</a:t>
            </a:r>
            <a:r>
              <a:rPr lang="pt-BR" sz="3600" baseline="30000" dirty="0"/>
              <a:t> (ou MREQ) deverá estar com sinal em 1, indicando que a memória está selecionada. Quando </a:t>
            </a:r>
            <a:r>
              <a:rPr lang="pt-BR" sz="3600" baseline="30000" dirty="0" err="1"/>
              <a:t>S</a:t>
            </a:r>
            <a:r>
              <a:rPr lang="pt-BR" sz="3600" baseline="30000" dirty="0"/>
              <a:t> (ou MREQ) estiver em 1, os valores de W e </a:t>
            </a:r>
            <a:r>
              <a:rPr lang="pt-BR" sz="3600" baseline="30000" dirty="0" err="1"/>
              <a:t>R</a:t>
            </a:r>
            <a:r>
              <a:rPr lang="pt-BR" sz="3600" baseline="30000" dirty="0"/>
              <a:t> indicarão qual é a operação </a:t>
            </a:r>
            <a:r>
              <a:rPr lang="pt-BR" sz="3600" baseline="30000" dirty="0" smtClean="0"/>
              <a:t>solicitada.</a:t>
            </a:r>
            <a:endParaRPr lang="en-US" sz="3600" dirty="0"/>
          </a:p>
        </p:txBody>
      </p:sp>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798511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4-01 at 6.12.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1019265"/>
            <a:ext cx="7594600" cy="3009900"/>
          </a:xfrm>
          <a:prstGeom prst="rect">
            <a:avLst/>
          </a:prstGeom>
        </p:spPr>
      </p:pic>
      <p:sp>
        <p:nvSpPr>
          <p:cNvPr id="3" name="Rectangle 2"/>
          <p:cNvSpPr/>
          <p:nvPr/>
        </p:nvSpPr>
        <p:spPr>
          <a:xfrm>
            <a:off x="453570" y="4497978"/>
            <a:ext cx="8436429" cy="2246769"/>
          </a:xfrm>
          <a:prstGeom prst="rect">
            <a:avLst/>
          </a:prstGeom>
        </p:spPr>
        <p:txBody>
          <a:bodyPr wrap="square">
            <a:spAutoFit/>
          </a:bodyPr>
          <a:lstStyle/>
          <a:p>
            <a:pPr algn="just"/>
            <a:r>
              <a:rPr lang="pt-BR" sz="2800" dirty="0"/>
              <a:t>Quando a </a:t>
            </a:r>
            <a:r>
              <a:rPr lang="pt-BR" sz="2800" dirty="0" err="1"/>
              <a:t>memória</a:t>
            </a:r>
            <a:r>
              <a:rPr lang="pt-BR" sz="2800" dirty="0"/>
              <a:t> for usada para escrita, o sinal de W deve estar em 1 e </a:t>
            </a:r>
            <a:r>
              <a:rPr lang="pt-BR" sz="2800" dirty="0" err="1"/>
              <a:t>R</a:t>
            </a:r>
            <a:r>
              <a:rPr lang="pt-BR" sz="2800" dirty="0"/>
              <a:t> em 0; quando a </a:t>
            </a:r>
            <a:r>
              <a:rPr lang="pt-BR" sz="2800" dirty="0" err="1"/>
              <a:t>memória</a:t>
            </a:r>
            <a:r>
              <a:rPr lang="pt-BR" sz="2800" dirty="0"/>
              <a:t> for usada para leitura, </a:t>
            </a:r>
            <a:r>
              <a:rPr lang="pt-BR" sz="2800" dirty="0" err="1"/>
              <a:t>R</a:t>
            </a:r>
            <a:r>
              <a:rPr lang="pt-BR" sz="2800" dirty="0"/>
              <a:t> deverá estar em 1 e W em 0. O comportamento se </a:t>
            </a:r>
            <a:r>
              <a:rPr lang="pt-BR" sz="2800" dirty="0" err="1"/>
              <a:t>S</a:t>
            </a:r>
            <a:r>
              <a:rPr lang="pt-BR" sz="2800" dirty="0"/>
              <a:t> (MREQ), </a:t>
            </a:r>
            <a:r>
              <a:rPr lang="pt-BR" sz="2800" dirty="0" err="1"/>
              <a:t>R</a:t>
            </a:r>
            <a:r>
              <a:rPr lang="pt-BR" sz="2800" dirty="0"/>
              <a:t> e W estiverem todos simultaneamente em 1 é indefinido. </a:t>
            </a:r>
            <a:endParaRPr lang="pt-BR" sz="2800" dirty="0"/>
          </a:p>
        </p:txBody>
      </p:sp>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1499275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4-01 at 6.12.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1019265"/>
            <a:ext cx="7594600" cy="3009900"/>
          </a:xfrm>
          <a:prstGeom prst="rect">
            <a:avLst/>
          </a:prstGeom>
        </p:spPr>
      </p:pic>
      <p:sp>
        <p:nvSpPr>
          <p:cNvPr id="3" name="Rectangle 2"/>
          <p:cNvSpPr/>
          <p:nvPr/>
        </p:nvSpPr>
        <p:spPr>
          <a:xfrm>
            <a:off x="453570" y="4497978"/>
            <a:ext cx="8436429" cy="1815882"/>
          </a:xfrm>
          <a:prstGeom prst="rect">
            <a:avLst/>
          </a:prstGeom>
        </p:spPr>
        <p:txBody>
          <a:bodyPr wrap="square">
            <a:spAutoFit/>
          </a:bodyPr>
          <a:lstStyle/>
          <a:p>
            <a:pPr algn="just"/>
            <a:r>
              <a:rPr lang="pt-BR" sz="2800" dirty="0"/>
              <a:t>Os "fios" de </a:t>
            </a:r>
            <a:r>
              <a:rPr lang="pt-BR" sz="2800" dirty="0" err="1"/>
              <a:t>endereço</a:t>
            </a:r>
            <a:r>
              <a:rPr lang="pt-BR" sz="2800" dirty="0"/>
              <a:t> foram nomeados de A0 a A2 (A vem de </a:t>
            </a:r>
            <a:r>
              <a:rPr lang="pt-BR" sz="2800" dirty="0" err="1"/>
              <a:t>Address</a:t>
            </a:r>
            <a:r>
              <a:rPr lang="pt-BR" sz="2800" dirty="0"/>
              <a:t>). Isso significa que essa </a:t>
            </a:r>
            <a:r>
              <a:rPr lang="pt-BR" sz="2800" dirty="0" err="1"/>
              <a:t>memória</a:t>
            </a:r>
            <a:r>
              <a:rPr lang="pt-BR" sz="2800" dirty="0"/>
              <a:t> tem 3 bits de </a:t>
            </a:r>
            <a:r>
              <a:rPr lang="pt-BR" sz="2800" dirty="0" err="1"/>
              <a:t>endereçamento</a:t>
            </a:r>
            <a:r>
              <a:rPr lang="pt-BR" sz="2800" dirty="0"/>
              <a:t>, permitindo acesso a 8 dados (2</a:t>
            </a:r>
            <a:r>
              <a:rPr lang="pt-BR" sz="2800" baseline="30000" dirty="0"/>
              <a:t>3</a:t>
            </a:r>
            <a:r>
              <a:rPr lang="pt-BR" sz="2800" dirty="0"/>
              <a:t>). Em outras palavras, </a:t>
            </a:r>
            <a:r>
              <a:rPr lang="pt-BR" sz="2800" b="1" dirty="0"/>
              <a:t>temos 8 </a:t>
            </a:r>
            <a:r>
              <a:rPr lang="pt-BR" sz="2800" b="1" dirty="0" err="1"/>
              <a:t>posições</a:t>
            </a:r>
            <a:r>
              <a:rPr lang="pt-BR" sz="2800" b="1" dirty="0"/>
              <a:t> de </a:t>
            </a:r>
            <a:r>
              <a:rPr lang="pt-BR" sz="2800" b="1" dirty="0" err="1"/>
              <a:t>memória</a:t>
            </a:r>
            <a:r>
              <a:rPr lang="pt-BR" sz="2800" b="1" dirty="0"/>
              <a:t> </a:t>
            </a:r>
            <a:r>
              <a:rPr lang="pt-BR" sz="2800" b="1" dirty="0" smtClean="0"/>
              <a:t>.</a:t>
            </a:r>
            <a:endParaRPr lang="pt-BR" sz="2800" dirty="0"/>
          </a:p>
        </p:txBody>
      </p:sp>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1010600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4-01 at 6.12.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1019265"/>
            <a:ext cx="7594600" cy="3009900"/>
          </a:xfrm>
          <a:prstGeom prst="rect">
            <a:avLst/>
          </a:prstGeom>
        </p:spPr>
      </p:pic>
      <p:sp>
        <p:nvSpPr>
          <p:cNvPr id="3" name="Rectangle 2"/>
          <p:cNvSpPr/>
          <p:nvPr/>
        </p:nvSpPr>
        <p:spPr>
          <a:xfrm>
            <a:off x="453570" y="3791855"/>
            <a:ext cx="8436429" cy="2246769"/>
          </a:xfrm>
          <a:prstGeom prst="rect">
            <a:avLst/>
          </a:prstGeom>
        </p:spPr>
        <p:txBody>
          <a:bodyPr wrap="square">
            <a:spAutoFit/>
          </a:bodyPr>
          <a:lstStyle/>
          <a:p>
            <a:pPr algn="just"/>
            <a:r>
              <a:rPr lang="pt-BR" sz="2800" dirty="0"/>
              <a:t>Os "fios" para representar os dados foram nomeados de D0 a D7 (</a:t>
            </a:r>
            <a:r>
              <a:rPr lang="pt-BR" sz="2800" dirty="0" err="1"/>
              <a:t>D</a:t>
            </a:r>
            <a:r>
              <a:rPr lang="pt-BR" sz="2800" dirty="0"/>
              <a:t> vem de Data). Isso significa que cada uma das </a:t>
            </a:r>
            <a:r>
              <a:rPr lang="pt-BR" sz="2800" dirty="0" err="1"/>
              <a:t>posições</a:t>
            </a:r>
            <a:r>
              <a:rPr lang="pt-BR" sz="2800" dirty="0"/>
              <a:t> de </a:t>
            </a:r>
            <a:r>
              <a:rPr lang="pt-BR" sz="2800" dirty="0" err="1"/>
              <a:t>memória</a:t>
            </a:r>
            <a:r>
              <a:rPr lang="pt-BR" sz="2800" dirty="0"/>
              <a:t> tem 8 bits (1 byte), proporcionando o armazenamento de 256 valores (28) diferentes em cada </a:t>
            </a:r>
            <a:r>
              <a:rPr lang="pt-BR" sz="2800" dirty="0" err="1"/>
              <a:t>posição</a:t>
            </a:r>
            <a:r>
              <a:rPr lang="pt-BR" sz="2800" dirty="0"/>
              <a:t> de </a:t>
            </a:r>
            <a:r>
              <a:rPr lang="pt-BR" sz="2800" dirty="0" err="1"/>
              <a:t>memória</a:t>
            </a:r>
            <a:r>
              <a:rPr lang="pt-BR" sz="2800" dirty="0"/>
              <a:t>. </a:t>
            </a:r>
            <a:endParaRPr lang="pt-BR" sz="2800" dirty="0"/>
          </a:p>
        </p:txBody>
      </p:sp>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316471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4-01 at 6.12.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1019265"/>
            <a:ext cx="7594600" cy="3009900"/>
          </a:xfrm>
          <a:prstGeom prst="rect">
            <a:avLst/>
          </a:prstGeom>
        </p:spPr>
      </p:pic>
      <p:sp>
        <p:nvSpPr>
          <p:cNvPr id="3" name="Rectangle 2"/>
          <p:cNvSpPr/>
          <p:nvPr/>
        </p:nvSpPr>
        <p:spPr>
          <a:xfrm>
            <a:off x="453570" y="3791855"/>
            <a:ext cx="8436429" cy="3108544"/>
          </a:xfrm>
          <a:prstGeom prst="rect">
            <a:avLst/>
          </a:prstGeom>
        </p:spPr>
        <p:txBody>
          <a:bodyPr wrap="square">
            <a:spAutoFit/>
          </a:bodyPr>
          <a:lstStyle/>
          <a:p>
            <a:pPr algn="just"/>
            <a:r>
              <a:rPr lang="pt-BR" sz="2800" dirty="0"/>
              <a:t>Os "fios" para representar os dados foram nomeados de D0 a D7 (</a:t>
            </a:r>
            <a:r>
              <a:rPr lang="pt-BR" sz="2800" dirty="0" err="1"/>
              <a:t>D</a:t>
            </a:r>
            <a:r>
              <a:rPr lang="pt-BR" sz="2800" dirty="0"/>
              <a:t> vem de Data). Isso significa que cada uma das </a:t>
            </a:r>
            <a:r>
              <a:rPr lang="pt-BR" sz="2800" dirty="0" err="1"/>
              <a:t>posições</a:t>
            </a:r>
            <a:r>
              <a:rPr lang="pt-BR" sz="2800" dirty="0"/>
              <a:t> de </a:t>
            </a:r>
            <a:r>
              <a:rPr lang="pt-BR" sz="2800" dirty="0" err="1"/>
              <a:t>memória</a:t>
            </a:r>
            <a:r>
              <a:rPr lang="pt-BR" sz="2800" dirty="0"/>
              <a:t> tem 8 bits (1 byte), proporcionando o armazenamento de 256 valores (28) diferentes em cada </a:t>
            </a:r>
            <a:r>
              <a:rPr lang="pt-BR" sz="2800" dirty="0" err="1"/>
              <a:t>posição</a:t>
            </a:r>
            <a:r>
              <a:rPr lang="pt-BR" sz="2800" dirty="0"/>
              <a:t> de </a:t>
            </a:r>
            <a:r>
              <a:rPr lang="pt-BR" sz="2800" dirty="0" err="1"/>
              <a:t>memória</a:t>
            </a:r>
            <a:r>
              <a:rPr lang="pt-BR" sz="2800" dirty="0"/>
              <a:t>. </a:t>
            </a:r>
            <a:endParaRPr lang="pt-BR" sz="2800" dirty="0"/>
          </a:p>
          <a:p>
            <a:pPr algn="ctr"/>
            <a:r>
              <a:rPr lang="pt-BR" sz="2800" b="1" dirty="0">
                <a:solidFill>
                  <a:srgbClr val="FF0000"/>
                </a:solidFill>
              </a:rPr>
              <a:t>Assim, como temos 8 </a:t>
            </a:r>
            <a:r>
              <a:rPr lang="pt-BR" sz="2800" b="1" dirty="0" err="1">
                <a:solidFill>
                  <a:srgbClr val="FF0000"/>
                </a:solidFill>
              </a:rPr>
              <a:t>posições</a:t>
            </a:r>
            <a:r>
              <a:rPr lang="pt-BR" sz="2800" b="1" dirty="0">
                <a:solidFill>
                  <a:srgbClr val="FF0000"/>
                </a:solidFill>
              </a:rPr>
              <a:t> de 1 byte cada, esta é uma </a:t>
            </a:r>
            <a:r>
              <a:rPr lang="pt-BR" sz="2800" b="1" dirty="0" err="1">
                <a:solidFill>
                  <a:srgbClr val="FF0000"/>
                </a:solidFill>
              </a:rPr>
              <a:t>memória</a:t>
            </a:r>
            <a:r>
              <a:rPr lang="pt-BR" sz="2800" b="1" dirty="0">
                <a:solidFill>
                  <a:srgbClr val="FF0000"/>
                </a:solidFill>
              </a:rPr>
              <a:t> de 8 bytes. </a:t>
            </a:r>
            <a:endParaRPr lang="pt-BR" sz="2800" dirty="0">
              <a:solidFill>
                <a:srgbClr val="FF0000"/>
              </a:solidFill>
            </a:endParaRPr>
          </a:p>
        </p:txBody>
      </p:sp>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2415014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4-01 at 6.16.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377042"/>
            <a:ext cx="4940300" cy="2616200"/>
          </a:xfrm>
          <a:prstGeom prst="rect">
            <a:avLst/>
          </a:prstGeom>
        </p:spPr>
      </p:pic>
      <p:sp>
        <p:nvSpPr>
          <p:cNvPr id="5" name="Rectangle 4"/>
          <p:cNvSpPr/>
          <p:nvPr/>
        </p:nvSpPr>
        <p:spPr>
          <a:xfrm>
            <a:off x="0" y="4111238"/>
            <a:ext cx="9307286" cy="913070"/>
          </a:xfrm>
          <a:prstGeom prst="rect">
            <a:avLst/>
          </a:prstGeom>
        </p:spPr>
        <p:txBody>
          <a:bodyPr wrap="square">
            <a:spAutoFit/>
          </a:bodyPr>
          <a:lstStyle/>
          <a:p>
            <a:pPr algn="ctr"/>
            <a:r>
              <a:rPr lang="pt-BR" sz="4000" b="1" baseline="30000" dirty="0"/>
              <a:t>Suponhamos que o endereço a ser lido seja o endereço 6, ou seja, 110b</a:t>
            </a:r>
            <a:endParaRPr lang="en-US" sz="4000" b="1" dirty="0"/>
          </a:p>
        </p:txBody>
      </p:sp>
      <p:sp>
        <p:nvSpPr>
          <p:cNvPr id="6"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2168306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11238"/>
            <a:ext cx="9144000" cy="3046988"/>
          </a:xfrm>
          <a:prstGeom prst="rect">
            <a:avLst/>
          </a:prstGeom>
        </p:spPr>
        <p:txBody>
          <a:bodyPr wrap="square">
            <a:spAutoFit/>
          </a:bodyPr>
          <a:lstStyle/>
          <a:p>
            <a:pPr algn="just"/>
            <a:r>
              <a:rPr lang="pt-BR" sz="3200" dirty="0"/>
              <a:t>O circuito do computador coloca essa </a:t>
            </a:r>
            <a:r>
              <a:rPr lang="pt-BR" sz="3200" dirty="0" err="1"/>
              <a:t>configuração</a:t>
            </a:r>
            <a:r>
              <a:rPr lang="pt-BR" sz="3200" dirty="0"/>
              <a:t> </a:t>
            </a:r>
            <a:r>
              <a:rPr lang="pt-BR" sz="3200" dirty="0" err="1"/>
              <a:t>elétrica</a:t>
            </a:r>
            <a:r>
              <a:rPr lang="pt-BR" sz="3200" dirty="0"/>
              <a:t> nos "fios" de entrada da </a:t>
            </a:r>
            <a:r>
              <a:rPr lang="pt-BR" sz="3200" dirty="0" err="1"/>
              <a:t>memória</a:t>
            </a:r>
            <a:r>
              <a:rPr lang="pt-BR" sz="3200" dirty="0"/>
              <a:t> e, alguns instantes depois, a </a:t>
            </a:r>
            <a:r>
              <a:rPr lang="pt-BR" sz="3200" dirty="0" err="1"/>
              <a:t>memória</a:t>
            </a:r>
            <a:r>
              <a:rPr lang="pt-BR" sz="3200" dirty="0"/>
              <a:t> configura eletricamente os "fios" de dados (D0 a D7) com a </a:t>
            </a:r>
            <a:r>
              <a:rPr lang="pt-BR" sz="3200" dirty="0" err="1"/>
              <a:t>informação</a:t>
            </a:r>
            <a:r>
              <a:rPr lang="pt-BR" sz="3200" dirty="0"/>
              <a:t> que nela está armazenada </a:t>
            </a:r>
            <a:endParaRPr lang="pt-BR" sz="3200" dirty="0"/>
          </a:p>
          <a:p>
            <a:pPr algn="just"/>
            <a:endParaRPr lang="en-US" sz="3200" b="1" dirty="0"/>
          </a:p>
        </p:txBody>
      </p:sp>
      <p:pic>
        <p:nvPicPr>
          <p:cNvPr id="2" name="Picture 1" descr="Screen Shot 2016-04-01 at 6.17.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1282694"/>
            <a:ext cx="5740400" cy="2755900"/>
          </a:xfrm>
          <a:prstGeom prst="rect">
            <a:avLst/>
          </a:prstGeom>
        </p:spPr>
      </p:pic>
      <p:sp>
        <p:nvSpPr>
          <p:cNvPr id="6"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2426642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11238"/>
            <a:ext cx="9144000" cy="1569660"/>
          </a:xfrm>
          <a:prstGeom prst="rect">
            <a:avLst/>
          </a:prstGeom>
        </p:spPr>
        <p:txBody>
          <a:bodyPr wrap="square">
            <a:spAutoFit/>
          </a:bodyPr>
          <a:lstStyle/>
          <a:p>
            <a:r>
              <a:rPr lang="pt-BR" sz="3200" dirty="0"/>
              <a:t>Ou seja: o dado armazenado na </a:t>
            </a:r>
            <a:r>
              <a:rPr lang="pt-BR" sz="3200" dirty="0" err="1"/>
              <a:t>posição</a:t>
            </a:r>
            <a:r>
              <a:rPr lang="pt-BR" sz="3200" dirty="0"/>
              <a:t> 6 da </a:t>
            </a:r>
            <a:r>
              <a:rPr lang="pt-BR" sz="3200" dirty="0" err="1"/>
              <a:t>memória</a:t>
            </a:r>
            <a:r>
              <a:rPr lang="pt-BR" sz="3200" dirty="0"/>
              <a:t> é: 00110010b, ou, interpretando como um decimal inteiro, 50. </a:t>
            </a:r>
            <a:endParaRPr lang="pt-BR" sz="3200" dirty="0"/>
          </a:p>
        </p:txBody>
      </p:sp>
      <p:pic>
        <p:nvPicPr>
          <p:cNvPr id="2" name="Picture 1" descr="Screen Shot 2016-04-01 at 6.17.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1282694"/>
            <a:ext cx="5740400" cy="2755900"/>
          </a:xfrm>
          <a:prstGeom prst="rect">
            <a:avLst/>
          </a:prstGeom>
        </p:spPr>
      </p:pic>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smtClean="0">
                <a:latin typeface="Verdana" charset="0"/>
                <a:ea typeface="SimSun" charset="0"/>
                <a:cs typeface="SimSun" charset="0"/>
              </a:rPr>
              <a:t>Acesso </a:t>
            </a:r>
            <a:r>
              <a:rPr lang="en-GB" sz="4000" smtClean="0">
                <a:latin typeface="Verdana" charset="0"/>
                <a:ea typeface="SimSun" charset="0"/>
                <a:cs typeface="SimSun" charset="0"/>
              </a:rPr>
              <a:t>à Memória</a:t>
            </a:r>
            <a:endParaRPr lang="en-GB" sz="4000" dirty="0">
              <a:latin typeface="Verdana" charset="0"/>
              <a:ea typeface="SimSun" charset="0"/>
              <a:cs typeface="SimSun" charset="0"/>
            </a:endParaRPr>
          </a:p>
        </p:txBody>
      </p:sp>
    </p:spTree>
    <p:extLst>
      <p:ext uri="{BB962C8B-B14F-4D97-AF65-F5344CB8AC3E}">
        <p14:creationId xmlns:p14="http://schemas.microsoft.com/office/powerpoint/2010/main" val="364172268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dirty="0" err="1" smtClean="0">
                <a:latin typeface="Verdana" charset="0"/>
                <a:ea typeface="SimSun" charset="0"/>
                <a:cs typeface="SimSun" charset="0"/>
              </a:rPr>
              <a:t>Leitura</a:t>
            </a:r>
            <a:r>
              <a:rPr lang="en-GB" sz="4000" dirty="0" smtClean="0">
                <a:latin typeface="Verdana" charset="0"/>
                <a:ea typeface="SimSun" charset="0"/>
                <a:cs typeface="SimSun" charset="0"/>
              </a:rPr>
              <a:t> e </a:t>
            </a:r>
            <a:r>
              <a:rPr lang="en-GB" sz="4000" dirty="0" err="1" smtClean="0">
                <a:latin typeface="Verdana" charset="0"/>
                <a:ea typeface="SimSun" charset="0"/>
                <a:cs typeface="SimSun" charset="0"/>
              </a:rPr>
              <a:t>escrita</a:t>
            </a:r>
            <a:endParaRPr lang="en-GB" sz="4000" dirty="0">
              <a:latin typeface="Verdana" charset="0"/>
              <a:ea typeface="SimSun" charset="0"/>
              <a:cs typeface="SimSun" charset="0"/>
            </a:endParaRPr>
          </a:p>
        </p:txBody>
      </p:sp>
      <p:pic>
        <p:nvPicPr>
          <p:cNvPr id="6" name="Picture 5" descr="37Tela_01_o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8683831" cy="6858000"/>
          </a:xfrm>
          <a:prstGeom prst="rect">
            <a:avLst/>
          </a:prstGeom>
        </p:spPr>
      </p:pic>
      <p:sp>
        <p:nvSpPr>
          <p:cNvPr id="7" name="Rectangle 6"/>
          <p:cNvSpPr/>
          <p:nvPr/>
        </p:nvSpPr>
        <p:spPr>
          <a:xfrm>
            <a:off x="7128933" y="4131733"/>
            <a:ext cx="1625600" cy="2607734"/>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942667" y="5977467"/>
            <a:ext cx="1625600" cy="762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6000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31 at 7.42.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828800"/>
            <a:ext cx="8928100" cy="3187700"/>
          </a:xfrm>
          <a:prstGeom prst="rect">
            <a:avLst/>
          </a:prstGeom>
        </p:spPr>
      </p:pic>
    </p:spTree>
    <p:extLst>
      <p:ext uri="{BB962C8B-B14F-4D97-AF65-F5344CB8AC3E}">
        <p14:creationId xmlns:p14="http://schemas.microsoft.com/office/powerpoint/2010/main" val="2656594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84213" y="592138"/>
            <a:ext cx="8459787" cy="706437"/>
          </a:xfrm>
          <a:prstGeom prst="rect">
            <a:avLst/>
          </a:prstGeom>
        </p:spPr>
        <p:txBody>
          <a:bodyPr vert="horz"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dirty="0" err="1" smtClean="0">
                <a:latin typeface="Verdana" charset="0"/>
                <a:ea typeface="SimSun" charset="0"/>
                <a:cs typeface="SimSun" charset="0"/>
              </a:rPr>
              <a:t>Leitura</a:t>
            </a:r>
            <a:r>
              <a:rPr lang="en-GB" sz="4000" dirty="0" smtClean="0">
                <a:latin typeface="Verdana" charset="0"/>
                <a:ea typeface="SimSun" charset="0"/>
                <a:cs typeface="SimSun" charset="0"/>
              </a:rPr>
              <a:t> e </a:t>
            </a:r>
            <a:r>
              <a:rPr lang="en-GB" sz="4000" dirty="0" err="1" smtClean="0">
                <a:latin typeface="Verdana" charset="0"/>
                <a:ea typeface="SimSun" charset="0"/>
                <a:cs typeface="SimSun" charset="0"/>
              </a:rPr>
              <a:t>escrita</a:t>
            </a:r>
            <a:endParaRPr lang="en-GB" sz="4000" dirty="0">
              <a:latin typeface="Verdana" charset="0"/>
              <a:ea typeface="SimSun" charset="0"/>
              <a:cs typeface="SimSun" charset="0"/>
            </a:endParaRPr>
          </a:p>
        </p:txBody>
      </p:sp>
      <p:pic>
        <p:nvPicPr>
          <p:cNvPr id="3" name="Picture 2" descr="slide39_o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0"/>
            <a:ext cx="8723779" cy="6858000"/>
          </a:xfrm>
          <a:prstGeom prst="rect">
            <a:avLst/>
          </a:prstGeom>
        </p:spPr>
      </p:pic>
      <p:sp>
        <p:nvSpPr>
          <p:cNvPr id="5" name="Rectangle 4"/>
          <p:cNvSpPr/>
          <p:nvPr/>
        </p:nvSpPr>
        <p:spPr>
          <a:xfrm>
            <a:off x="7128933" y="4131733"/>
            <a:ext cx="1625600" cy="2607734"/>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942667" y="5977467"/>
            <a:ext cx="1625600" cy="762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7028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31 at 7.37.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638300"/>
            <a:ext cx="7086600" cy="3581400"/>
          </a:xfrm>
          <a:prstGeom prst="rect">
            <a:avLst/>
          </a:prstGeom>
        </p:spPr>
      </p:pic>
    </p:spTree>
    <p:extLst>
      <p:ext uri="{BB962C8B-B14F-4D97-AF65-F5344CB8AC3E}">
        <p14:creationId xmlns:p14="http://schemas.microsoft.com/office/powerpoint/2010/main" val="132580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03-31 at 7.38.09 PM.png"/>
          <p:cNvPicPr>
            <a:picLocks noGrp="1" noChangeAspect="1"/>
          </p:cNvPicPr>
          <p:nvPr>
            <p:ph idx="1"/>
          </p:nvPr>
        </p:nvPicPr>
        <p:blipFill>
          <a:blip r:embed="rId2">
            <a:extLst>
              <a:ext uri="{28A0092B-C50C-407E-A947-70E740481C1C}">
                <a14:useLocalDpi xmlns:a14="http://schemas.microsoft.com/office/drawing/2010/main" val="0"/>
              </a:ext>
            </a:extLst>
          </a:blip>
          <a:srcRect l="678" r="678"/>
          <a:stretch>
            <a:fillRect/>
          </a:stretch>
        </p:blipFill>
        <p:spPr/>
      </p:pic>
    </p:spTree>
    <p:extLst>
      <p:ext uri="{BB962C8B-B14F-4D97-AF65-F5344CB8AC3E}">
        <p14:creationId xmlns:p14="http://schemas.microsoft.com/office/powerpoint/2010/main" val="146327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4-01 at 3.50.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165" y="665839"/>
            <a:ext cx="5513135" cy="4668157"/>
          </a:xfrm>
          <a:prstGeom prst="rect">
            <a:avLst/>
          </a:prstGeom>
        </p:spPr>
      </p:pic>
      <p:sp>
        <p:nvSpPr>
          <p:cNvPr id="3" name="Rectangle 2"/>
          <p:cNvSpPr/>
          <p:nvPr/>
        </p:nvSpPr>
        <p:spPr>
          <a:xfrm>
            <a:off x="507999" y="290519"/>
            <a:ext cx="8454571" cy="830997"/>
          </a:xfrm>
          <a:prstGeom prst="rect">
            <a:avLst/>
          </a:prstGeom>
        </p:spPr>
        <p:txBody>
          <a:bodyPr wrap="square">
            <a:spAutoFit/>
          </a:bodyPr>
          <a:lstStyle/>
          <a:p>
            <a:pPr algn="just"/>
            <a:r>
              <a:rPr lang="pt-BR" sz="3600" baseline="30000" dirty="0"/>
              <a:t> </a:t>
            </a:r>
            <a:r>
              <a:rPr lang="pt-BR" sz="3600" baseline="30000" dirty="0" smtClean="0"/>
              <a:t>O dispositivo </a:t>
            </a:r>
            <a:r>
              <a:rPr lang="pt-BR" sz="3600" baseline="30000" dirty="0"/>
              <a:t>memória recebe sinais de controle - que indicam se a operação é de leitura ou escrita na memória - e um endereço. </a:t>
            </a:r>
            <a:endParaRPr lang="en-US" sz="3600" dirty="0"/>
          </a:p>
        </p:txBody>
      </p:sp>
      <p:sp>
        <p:nvSpPr>
          <p:cNvPr id="4" name="Rectangle 3"/>
          <p:cNvSpPr/>
          <p:nvPr/>
        </p:nvSpPr>
        <p:spPr>
          <a:xfrm>
            <a:off x="308428" y="5258357"/>
            <a:ext cx="8654141" cy="1754327"/>
          </a:xfrm>
          <a:prstGeom prst="rect">
            <a:avLst/>
          </a:prstGeom>
        </p:spPr>
        <p:txBody>
          <a:bodyPr wrap="square">
            <a:spAutoFit/>
          </a:bodyPr>
          <a:lstStyle/>
          <a:p>
            <a:pPr algn="just"/>
            <a:r>
              <a:rPr lang="pt-BR" sz="3600" baseline="30000" dirty="0"/>
              <a:t>Se a operação for de leitura, </a:t>
            </a:r>
            <a:r>
              <a:rPr lang="pt-BR" sz="3600" baseline="30000" dirty="0" smtClean="0"/>
              <a:t>o</a:t>
            </a:r>
            <a:r>
              <a:rPr lang="pt-BR" sz="3600" dirty="0" smtClean="0"/>
              <a:t> </a:t>
            </a:r>
            <a:r>
              <a:rPr lang="pt-BR" sz="3600" baseline="30000" dirty="0" smtClean="0"/>
              <a:t>dispositivo </a:t>
            </a:r>
            <a:r>
              <a:rPr lang="pt-BR" sz="3600" baseline="30000" dirty="0"/>
              <a:t>memória responde emitindo o dado armazenado no endereço em questão; se a operação for de escrita, o dispositivo recebe o dado e o armazena na posição de memória indicada pelo endereço.</a:t>
            </a:r>
            <a:endParaRPr lang="en-US" sz="3600" dirty="0"/>
          </a:p>
        </p:txBody>
      </p:sp>
    </p:spTree>
    <p:extLst>
      <p:ext uri="{BB962C8B-B14F-4D97-AF65-F5344CB8AC3E}">
        <p14:creationId xmlns:p14="http://schemas.microsoft.com/office/powerpoint/2010/main" val="2869959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351</TotalTime>
  <Words>4374</Words>
  <Application>Microsoft Macintosh PowerPoint</Application>
  <PresentationFormat>On-screen Show (4:3)</PresentationFormat>
  <Paragraphs>337</Paragraphs>
  <Slides>60</Slides>
  <Notes>34</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Arquitetura e Organização de computadores</vt:lpstr>
      <vt:lpstr>PowerPoint Presentation</vt:lpstr>
      <vt:lpstr>Memória</vt:lpstr>
      <vt:lpstr>Memória</vt:lpstr>
      <vt:lpstr>Memória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Tecnologias de Memórias</vt:lpstr>
      <vt:lpstr>Memória</vt:lpstr>
      <vt:lpstr>PowerPoint Presentation</vt:lpstr>
      <vt:lpstr>PowerPoint Presentation</vt:lpstr>
      <vt:lpstr>PowerPoint Presentation</vt:lpstr>
      <vt:lpstr>Registradores</vt:lpstr>
      <vt:lpstr>Registradores</vt:lpstr>
      <vt:lpstr>Registradores</vt:lpstr>
      <vt:lpstr>Memória Cache</vt:lpstr>
      <vt:lpstr>Memória Principal</vt:lpstr>
      <vt:lpstr>Memória Principal</vt:lpstr>
      <vt:lpstr>Memória Principal</vt:lpstr>
      <vt:lpstr>Memória Principal</vt:lpstr>
      <vt:lpstr>Memória Principal</vt:lpstr>
      <vt:lpstr>Memória Principal</vt:lpstr>
      <vt:lpstr>Memória Principal</vt:lpstr>
      <vt:lpstr>Memória Principal</vt:lpstr>
      <vt:lpstr>Memória Secundária</vt:lpstr>
      <vt:lpstr>Tipos de Memória Externa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Estrutura de Ligação - CPU/MP</vt:lpstr>
      <vt:lpstr>PowerPoint Presentation</vt:lpstr>
      <vt:lpstr>Estrutura de Ligação - CPU/MP</vt:lpstr>
      <vt:lpstr>Operações com a MP</vt:lpstr>
      <vt:lpstr>Acesso à Memória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dc:creator>
  <cp:lastModifiedBy>Francisco</cp:lastModifiedBy>
  <cp:revision>14</cp:revision>
  <dcterms:created xsi:type="dcterms:W3CDTF">2016-03-31T22:31:45Z</dcterms:created>
  <dcterms:modified xsi:type="dcterms:W3CDTF">2016-04-01T21:31:49Z</dcterms:modified>
</cp:coreProperties>
</file>